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30"/>
  </p:notesMasterIdLst>
  <p:sldIdLst>
    <p:sldId id="270" r:id="rId3"/>
    <p:sldId id="257" r:id="rId4"/>
    <p:sldId id="308" r:id="rId5"/>
    <p:sldId id="265" r:id="rId6"/>
    <p:sldId id="286" r:id="rId7"/>
    <p:sldId id="287" r:id="rId8"/>
    <p:sldId id="288" r:id="rId9"/>
    <p:sldId id="289" r:id="rId10"/>
    <p:sldId id="290" r:id="rId11"/>
    <p:sldId id="291" r:id="rId12"/>
    <p:sldId id="292" r:id="rId13"/>
    <p:sldId id="293" r:id="rId14"/>
    <p:sldId id="309" r:id="rId15"/>
    <p:sldId id="298" r:id="rId16"/>
    <p:sldId id="297" r:id="rId17"/>
    <p:sldId id="299" r:id="rId18"/>
    <p:sldId id="300" r:id="rId19"/>
    <p:sldId id="301" r:id="rId20"/>
    <p:sldId id="302" r:id="rId21"/>
    <p:sldId id="310" r:id="rId22"/>
    <p:sldId id="303" r:id="rId23"/>
    <p:sldId id="304" r:id="rId24"/>
    <p:sldId id="305" r:id="rId25"/>
    <p:sldId id="296" r:id="rId26"/>
    <p:sldId id="307" r:id="rId27"/>
    <p:sldId id="306" r:id="rId28"/>
    <p:sldId id="263" r:id="rId2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923" autoAdjust="0"/>
    <p:restoredTop sz="94027" autoAdjust="0"/>
  </p:normalViewPr>
  <p:slideViewPr>
    <p:cSldViewPr snapToGrid="0" snapToObjects="1">
      <p:cViewPr varScale="1">
        <p:scale>
          <a:sx n="71" d="100"/>
          <a:sy n="71" d="100"/>
        </p:scale>
        <p:origin x="90" y="60"/>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78BC1D-B95A-9842-9725-CC2F7A9CC23A}" type="datetimeFigureOut">
              <a:rPr lang="it-IT" smtClean="0"/>
              <a:t>29/08/2019</a:t>
            </a:fld>
            <a:endParaRPr lang="fi-FI"/>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fi-FI"/>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a:t>
            </a:fld>
            <a:endParaRPr lang="fi-FI"/>
          </a:p>
        </p:txBody>
      </p:sp>
    </p:spTree>
    <p:extLst>
      <p:ext uri="{BB962C8B-B14F-4D97-AF65-F5344CB8AC3E}">
        <p14:creationId xmlns:p14="http://schemas.microsoft.com/office/powerpoint/2010/main" val="3999619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z="1200" kern="1200" dirty="0">
                <a:solidFill>
                  <a:schemeClr val="tx1"/>
                </a:solidFill>
                <a:effectLst/>
                <a:latin typeface="+mn-lt"/>
              </a:rPr>
              <a:t>Miellekartat ovat kätevä tapa havainnollistaa oppimismateriaalia, tavoitteita, arvoja jne. Liikeideasi tai itsesi piirtäminen kartalle on hyvä tapa ilmaista omien taitojen ainutlaatuisuus liikeidean kannalta.</a:t>
            </a:r>
          </a:p>
          <a:p>
            <a:r>
              <a:rPr lang="fi-FI" smtClean="0"/>
              <a:t> </a:t>
            </a:r>
          </a:p>
          <a:p>
            <a:r>
              <a:rPr lang="fi-FI" sz="1200" kern="1200" dirty="0">
                <a:solidFill>
                  <a:schemeClr val="tx1"/>
                </a:solidFill>
                <a:effectLst/>
                <a:latin typeface="+mn-lt"/>
              </a:rPr>
              <a:t>Sen suurimpia etuja ovat:</a:t>
            </a:r>
          </a:p>
          <a:p>
            <a:pPr marL="171450" lvl="0" indent="-171450">
              <a:buFont typeface="Arial" panose="020B0604020202020204" pitchFamily="34" charset="0"/>
              <a:buChar char="•"/>
            </a:pPr>
            <a:r>
              <a:rPr lang="fi-FI" sz="1200" kern="1200" dirty="0">
                <a:solidFill>
                  <a:schemeClr val="tx1"/>
                </a:solidFill>
                <a:effectLst/>
                <a:latin typeface="+mn-lt"/>
              </a:rPr>
              <a:t>Enemmän synergiaa ajatteluprosessiin</a:t>
            </a:r>
          </a:p>
          <a:p>
            <a:pPr marL="171450" lvl="0" indent="-171450">
              <a:buFont typeface="Arial" panose="020B0604020202020204" pitchFamily="34" charset="0"/>
              <a:buChar char="•"/>
            </a:pPr>
            <a:r>
              <a:rPr lang="fi-FI" sz="1200" kern="1200" dirty="0">
                <a:solidFill>
                  <a:schemeClr val="tx1"/>
                </a:solidFill>
                <a:effectLst/>
                <a:latin typeface="+mn-lt"/>
              </a:rPr>
              <a:t>Rakenteiden ja käsitteiden suhde</a:t>
            </a:r>
          </a:p>
          <a:p>
            <a:pPr marL="171450" lvl="0" indent="-171450">
              <a:buFont typeface="Arial" panose="020B0604020202020204" pitchFamily="34" charset="0"/>
              <a:buChar char="•"/>
            </a:pPr>
            <a:r>
              <a:rPr lang="fi-FI" sz="1200" kern="1200" dirty="0">
                <a:solidFill>
                  <a:schemeClr val="tx1"/>
                </a:solidFill>
                <a:effectLst/>
                <a:latin typeface="+mn-lt"/>
              </a:rPr>
              <a:t>Tehokkaampi ideoiden luonti</a:t>
            </a:r>
          </a:p>
          <a:p>
            <a:pPr marL="171450" lvl="0" indent="-171450">
              <a:buFont typeface="Arial" panose="020B0604020202020204" pitchFamily="34" charset="0"/>
              <a:buChar char="•"/>
            </a:pPr>
            <a:r>
              <a:rPr lang="fi-FI" sz="1200" kern="1200" dirty="0">
                <a:solidFill>
                  <a:schemeClr val="tx1"/>
                </a:solidFill>
                <a:effectLst/>
                <a:latin typeface="+mn-lt"/>
              </a:rPr>
              <a:t>Helpompi tiedon muistaminen </a:t>
            </a:r>
          </a:p>
          <a:p>
            <a:endParaRPr lang="fi-FI"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11</a:t>
            </a:fld>
            <a:endParaRPr lang="fi-FI"/>
          </a:p>
        </p:txBody>
      </p:sp>
    </p:spTree>
    <p:extLst>
      <p:ext uri="{BB962C8B-B14F-4D97-AF65-F5344CB8AC3E}">
        <p14:creationId xmlns:p14="http://schemas.microsoft.com/office/powerpoint/2010/main" val="3325569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12</a:t>
            </a:fld>
            <a:endParaRPr lang="fi-FI"/>
          </a:p>
        </p:txBody>
      </p:sp>
    </p:spTree>
    <p:extLst>
      <p:ext uri="{BB962C8B-B14F-4D97-AF65-F5344CB8AC3E}">
        <p14:creationId xmlns:p14="http://schemas.microsoft.com/office/powerpoint/2010/main" val="2228237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14</a:t>
            </a:fld>
            <a:endParaRPr lang="fi-FI"/>
          </a:p>
        </p:txBody>
      </p:sp>
    </p:spTree>
    <p:extLst>
      <p:ext uri="{BB962C8B-B14F-4D97-AF65-F5344CB8AC3E}">
        <p14:creationId xmlns:p14="http://schemas.microsoft.com/office/powerpoint/2010/main" val="4821251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buFont typeface="Arial" panose="020B0604020202020204" pitchFamily="34" charset="0"/>
              <a:buNone/>
              <a:defRPr/>
            </a:pPr>
            <a:r>
              <a:rPr lang="fi-FI" smtClean="0"/>
              <a:t>Aseta konkreettisia kriteereitä edistymisen mittaamiseksi kunkin asetetun tavoitteen osalta.</a:t>
            </a:r>
          </a:p>
          <a:p>
            <a:pPr>
              <a:buFont typeface="Arial" panose="020B0604020202020204" pitchFamily="34" charset="0"/>
              <a:buNone/>
              <a:defRPr/>
            </a:pPr>
            <a:r>
              <a:rPr lang="fi-FI" smtClean="0"/>
              <a:t>Kun mittaat edistymistäsi, pysyt kärryillä, pidät kiinni määräajoista ja koet riemua saavutuksesta, joka elävöittää ne jatkuvaa ponnistelua tarvitaan saavuttamaan tavoitteesi.</a:t>
            </a:r>
          </a:p>
          <a:p>
            <a:pPr>
              <a:buFont typeface="Arial" panose="020B0604020202020204" pitchFamily="34" charset="0"/>
              <a:buNone/>
              <a:defRPr/>
            </a:pPr>
            <a:r>
              <a:rPr lang="fi-FI" smtClean="0"/>
              <a:t>Voit tarkistaa tavoitteesi mitattavuuden esittämällä kysymyksiä, kuten esimerkiksi...</a:t>
            </a:r>
          </a:p>
          <a:p>
            <a:pPr>
              <a:defRPr/>
            </a:pPr>
            <a:r>
              <a:rPr lang="fi-FI" b="1" dirty="0">
                <a:solidFill>
                  <a:schemeClr val="accent3">
                    <a:lumMod val="75000"/>
                  </a:schemeClr>
                </a:solidFill>
              </a:rPr>
              <a:t>Kuinka paljon? Kuinka monta?</a:t>
            </a:r>
          </a:p>
          <a:p>
            <a:pPr>
              <a:defRPr/>
            </a:pPr>
            <a:r>
              <a:rPr lang="fi-FI" b="1" dirty="0">
                <a:solidFill>
                  <a:schemeClr val="accent3">
                    <a:lumMod val="75000"/>
                  </a:schemeClr>
                </a:solidFill>
              </a:rPr>
              <a:t>Mistä tiedän, milloin tavoite </a:t>
            </a:r>
            <a:r>
              <a:rPr lang="fi-FI" smtClean="0"/>
              <a:t>on saavutettu?</a:t>
            </a:r>
          </a:p>
          <a:p>
            <a:pPr>
              <a:defRPr/>
            </a:pPr>
            <a:endParaRPr lang="fi-FI"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15</a:t>
            </a:fld>
            <a:endParaRPr lang="fi-FI"/>
          </a:p>
        </p:txBody>
      </p:sp>
    </p:spTree>
    <p:extLst>
      <p:ext uri="{BB962C8B-B14F-4D97-AF65-F5344CB8AC3E}">
        <p14:creationId xmlns:p14="http://schemas.microsoft.com/office/powerpoint/2010/main" val="2291572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mtClean="0"/>
              <a:t>Kun tunnistat tavoitteet, jotka ovat sinulle tärkeitä, voit alkaa hahmottaa, miten niistä voi tulla totta. </a:t>
            </a:r>
            <a:endParaRPr lang="fi-FI" altLang="en-US" dirty="0"/>
          </a:p>
          <a:p>
            <a:r>
              <a:rPr lang="fi-FI" smtClean="0"/>
              <a:t>Saat asenteita, kykyjä, taitoja ja taloudellisia valmiuksia saavuttaa ne. Alat nähdä aikaisemmin unohtuneita mahdollisuuksia tuoda itsesi lähemmäksi tavoitteiden saavuttamista.</a:t>
            </a:r>
          </a:p>
          <a:p>
            <a:endParaRPr lang="fi-FI" altLang="en-US" dirty="0"/>
          </a:p>
          <a:p>
            <a:r>
              <a:rPr lang="fi-FI" smtClean="0"/>
              <a:t>Voit saavuttaa miltei minkä tahansa tavoitteen, jonka asetat, kun suunnittelet vaiheet viisaasti ja määrität aikakehyksen, jonka avulla voit suorittaa nämä vaiheet.</a:t>
            </a:r>
            <a:endParaRPr lang="fi-FI" altLang="en-US" dirty="0"/>
          </a:p>
          <a:p>
            <a:r>
              <a:rPr lang="fi-FI" smtClean="0"/>
              <a:t>Tavoitteet, jotka ovat olleet kaukana ja ulottumattomissa, ovat lopulta siirtyneet lähemmäksi ja saavutettaviksi, ei siksi, että tavoitteet pienenisivät, vaan koska sinä kasvat vastaamaan niitä. Kun luetteloit tavoitteesi, voit rakentaa omakuvaa. Näet itsesi näiden tavoitteiden arvoisena ja kehität ominaisuuksia ja persoonallisuutta, joiden avulla voit ne saavuttaa.</a:t>
            </a:r>
          </a:p>
        </p:txBody>
      </p:sp>
      <p:sp>
        <p:nvSpPr>
          <p:cNvPr id="4" name="Segnaposto numero diapositiva 3"/>
          <p:cNvSpPr>
            <a:spLocks noGrp="1"/>
          </p:cNvSpPr>
          <p:nvPr>
            <p:ph type="sldNum" sz="quarter" idx="10"/>
          </p:nvPr>
        </p:nvSpPr>
        <p:spPr/>
        <p:txBody>
          <a:bodyPr/>
          <a:lstStyle/>
          <a:p>
            <a:fld id="{FC9BDE69-6D4C-EB42-AB81-86812A9FD885}" type="slidenum">
              <a:rPr lang="it-IT" smtClean="0"/>
              <a:t>16</a:t>
            </a:fld>
            <a:endParaRPr lang="fi-FI"/>
          </a:p>
        </p:txBody>
      </p:sp>
    </p:spTree>
    <p:extLst>
      <p:ext uri="{BB962C8B-B14F-4D97-AF65-F5344CB8AC3E}">
        <p14:creationId xmlns:p14="http://schemas.microsoft.com/office/powerpoint/2010/main" val="3566164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mtClean="0"/>
              <a:t>Realistinen tavoite on sellainen, jonka eteen olet sekä </a:t>
            </a:r>
            <a:r>
              <a:rPr lang="fi-FI" altLang="en-US" i="1" dirty="0"/>
              <a:t>valmis</a:t>
            </a:r>
            <a:r>
              <a:rPr lang="fi-FI" smtClean="0"/>
              <a:t>että </a:t>
            </a:r>
            <a:r>
              <a:rPr lang="fi-FI" altLang="en-US" i="1" dirty="0"/>
              <a:t>kykenevä</a:t>
            </a:r>
            <a:r>
              <a:rPr lang="fi-FI" smtClean="0"/>
              <a:t> ponnistelemaan. Tavoite voi olla sekä suuri ja realistinen. Vain sinä voit päättää, kuinka suuri tavoite voi olla. Varmista kuitenkin, että jokaisen tavoitteen tulee edustaa merkittävää edistystä.</a:t>
            </a:r>
          </a:p>
          <a:p>
            <a:endParaRPr lang="fi-FI" altLang="en-US" dirty="0"/>
          </a:p>
          <a:p>
            <a:r>
              <a:rPr lang="fi-FI" smtClean="0"/>
              <a:t>Suuri tavoite on usein helpommin saavutettavissa kuin pieni tavoite, koska pieni tavoite edellyttää vain pientä motivaatiota. Eräät suurimmista saavutuksistasi vaikuttavat itse asiassa helpoilta, koska olit niihin niin paneutunut.</a:t>
            </a:r>
          </a:p>
          <a:p>
            <a:endParaRPr lang="fi-FI"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17</a:t>
            </a:fld>
            <a:endParaRPr lang="fi-FI"/>
          </a:p>
        </p:txBody>
      </p:sp>
    </p:spTree>
    <p:extLst>
      <p:ext uri="{BB962C8B-B14F-4D97-AF65-F5344CB8AC3E}">
        <p14:creationId xmlns:p14="http://schemas.microsoft.com/office/powerpoint/2010/main" val="446024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fi-FI" smtClean="0"/>
              <a:t>Tavoitteella täytyy olla määräaika. Ilman määräaikaa et tunne kiirettä. Jos haluat laihduttaa tietyn määrän kiloja, mihin mennessä sen pitää tapahtua? "Jonain päivänä" ei toimi. Mutta jos määrität tarkan päivän, kuten "toukokuun 1. päivään mennessä", olet jo käskenyt alitajuntaasi työskentelemään tavoitteen saavuttamiseksi.</a:t>
            </a:r>
            <a:endParaRPr lang="fi-FI" altLang="en-US" dirty="0"/>
          </a:p>
          <a:p>
            <a:r>
              <a:rPr lang="fi-FI" smtClean="0"/>
              <a:t>Tavoitteesi on luultavasti realistinen, jos todella </a:t>
            </a:r>
            <a:r>
              <a:rPr lang="fi-FI" altLang="en-US" i="1" dirty="0"/>
              <a:t>uskot</a:t>
            </a:r>
            <a:r>
              <a:rPr lang="fi-FI" smtClean="0"/>
              <a:t>, että se voidaan saavuttaa. Muita keinoja saada selville, onko tavoitteesi realistinen, on selvittää, oletko saavuttanut aiemmin mitään samanlaisia tai kysy itseltäsi, mitä olosuhteita tämän tavoitteen saavuttamiseksi tarvitaan.</a:t>
            </a:r>
            <a:endParaRPr lang="fi-FI" altLang="en-US" dirty="0"/>
          </a:p>
          <a:p>
            <a:endParaRPr lang="fi-FI"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18</a:t>
            </a:fld>
            <a:endParaRPr lang="fi-FI"/>
          </a:p>
        </p:txBody>
      </p:sp>
    </p:spTree>
    <p:extLst>
      <p:ext uri="{BB962C8B-B14F-4D97-AF65-F5344CB8AC3E}">
        <p14:creationId xmlns:p14="http://schemas.microsoft.com/office/powerpoint/2010/main" val="28348066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19</a:t>
            </a:fld>
            <a:endParaRPr lang="fi-FI"/>
          </a:p>
        </p:txBody>
      </p:sp>
    </p:spTree>
    <p:extLst>
      <p:ext uri="{BB962C8B-B14F-4D97-AF65-F5344CB8AC3E}">
        <p14:creationId xmlns:p14="http://schemas.microsoft.com/office/powerpoint/2010/main" val="2838742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21</a:t>
            </a:fld>
            <a:endParaRPr lang="fi-FI"/>
          </a:p>
        </p:txBody>
      </p:sp>
    </p:spTree>
    <p:extLst>
      <p:ext uri="{BB962C8B-B14F-4D97-AF65-F5344CB8AC3E}">
        <p14:creationId xmlns:p14="http://schemas.microsoft.com/office/powerpoint/2010/main" val="461965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22</a:t>
            </a:fld>
            <a:endParaRPr lang="fi-FI"/>
          </a:p>
        </p:txBody>
      </p:sp>
    </p:spTree>
    <p:extLst>
      <p:ext uri="{BB962C8B-B14F-4D97-AF65-F5344CB8AC3E}">
        <p14:creationId xmlns:p14="http://schemas.microsoft.com/office/powerpoint/2010/main" val="526381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3</a:t>
            </a:fld>
            <a:endParaRPr lang="fi-FI"/>
          </a:p>
        </p:txBody>
      </p:sp>
    </p:spTree>
    <p:extLst>
      <p:ext uri="{BB962C8B-B14F-4D97-AF65-F5344CB8AC3E}">
        <p14:creationId xmlns:p14="http://schemas.microsoft.com/office/powerpoint/2010/main" val="13207951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23</a:t>
            </a:fld>
            <a:endParaRPr lang="fi-FI"/>
          </a:p>
        </p:txBody>
      </p:sp>
    </p:spTree>
    <p:extLst>
      <p:ext uri="{BB962C8B-B14F-4D97-AF65-F5344CB8AC3E}">
        <p14:creationId xmlns:p14="http://schemas.microsoft.com/office/powerpoint/2010/main" val="3428861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24</a:t>
            </a:fld>
            <a:endParaRPr lang="fi-FI"/>
          </a:p>
        </p:txBody>
      </p:sp>
    </p:spTree>
    <p:extLst>
      <p:ext uri="{BB962C8B-B14F-4D97-AF65-F5344CB8AC3E}">
        <p14:creationId xmlns:p14="http://schemas.microsoft.com/office/powerpoint/2010/main" val="4074568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25</a:t>
            </a:fld>
            <a:endParaRPr lang="fi-FI"/>
          </a:p>
        </p:txBody>
      </p:sp>
    </p:spTree>
    <p:extLst>
      <p:ext uri="{BB962C8B-B14F-4D97-AF65-F5344CB8AC3E}">
        <p14:creationId xmlns:p14="http://schemas.microsoft.com/office/powerpoint/2010/main" val="34684072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26</a:t>
            </a:fld>
            <a:endParaRPr lang="fi-FI"/>
          </a:p>
        </p:txBody>
      </p:sp>
    </p:spTree>
    <p:extLst>
      <p:ext uri="{BB962C8B-B14F-4D97-AF65-F5344CB8AC3E}">
        <p14:creationId xmlns:p14="http://schemas.microsoft.com/office/powerpoint/2010/main" val="3063438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27</a:t>
            </a:fld>
            <a:endParaRPr lang="fi-FI"/>
          </a:p>
        </p:txBody>
      </p:sp>
    </p:spTree>
    <p:extLst>
      <p:ext uri="{BB962C8B-B14F-4D97-AF65-F5344CB8AC3E}">
        <p14:creationId xmlns:p14="http://schemas.microsoft.com/office/powerpoint/2010/main" val="3798963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4</a:t>
            </a:fld>
            <a:endParaRPr lang="fi-FI"/>
          </a:p>
        </p:txBody>
      </p:sp>
    </p:spTree>
    <p:extLst>
      <p:ext uri="{BB962C8B-B14F-4D97-AF65-F5344CB8AC3E}">
        <p14:creationId xmlns:p14="http://schemas.microsoft.com/office/powerpoint/2010/main" val="177069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5</a:t>
            </a:fld>
            <a:endParaRPr lang="fi-FI"/>
          </a:p>
        </p:txBody>
      </p:sp>
    </p:spTree>
    <p:extLst>
      <p:ext uri="{BB962C8B-B14F-4D97-AF65-F5344CB8AC3E}">
        <p14:creationId xmlns:p14="http://schemas.microsoft.com/office/powerpoint/2010/main" val="2521511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6</a:t>
            </a:fld>
            <a:endParaRPr lang="fi-FI"/>
          </a:p>
        </p:txBody>
      </p:sp>
    </p:spTree>
    <p:extLst>
      <p:ext uri="{BB962C8B-B14F-4D97-AF65-F5344CB8AC3E}">
        <p14:creationId xmlns:p14="http://schemas.microsoft.com/office/powerpoint/2010/main" val="692173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just">
              <a:spcBef>
                <a:spcPct val="0"/>
              </a:spcBef>
            </a:pPr>
            <a:r>
              <a:rPr lang="fi-FI" smtClean="0"/>
              <a:t>Osaamispyörä on täydellinen itsetutkistelutyökalu. </a:t>
            </a:r>
          </a:p>
          <a:p>
            <a:pPr algn="just">
              <a:spcBef>
                <a:spcPct val="0"/>
              </a:spcBef>
            </a:pPr>
            <a:endParaRPr lang="fi-FI" altLang="lt-LT" dirty="0"/>
          </a:p>
          <a:p>
            <a:pPr algn="just">
              <a:spcBef>
                <a:spcPct val="0"/>
              </a:spcBef>
            </a:pPr>
            <a:r>
              <a:rPr lang="fi-FI" smtClean="0"/>
              <a:t>Tällä työkalulla osallistujat voivat heijastella omaa elämäntilannettaan ja saada tietoa elämänsä tasapainosta ja kuinka tyytyväisiä he ovat elämän eri osa-alueilla. </a:t>
            </a:r>
          </a:p>
          <a:p>
            <a:pPr algn="just">
              <a:spcBef>
                <a:spcPct val="0"/>
              </a:spcBef>
            </a:pPr>
            <a:endParaRPr lang="fi-FI" altLang="lt-LT" dirty="0"/>
          </a:p>
          <a:p>
            <a:pPr algn="just">
              <a:spcBef>
                <a:spcPct val="0"/>
              </a:spcBef>
            </a:pPr>
            <a:r>
              <a:rPr lang="fi-FI" altLang="en-US" dirty="0">
                <a:solidFill>
                  <a:srgbClr val="000000"/>
                </a:solidFill>
              </a:rPr>
              <a:t>Osaamispyörä on jaettu eri alueisiin tai luokkiin niiden itsesi kannalta suurimman tärkeyden mukaan. Osallistujat voivat valita minkä tahansa tärkeän ominaisuuden, joita heidän mielestään tarvitaan onnistuneeseen yrittäjyyteen:</a:t>
            </a:r>
          </a:p>
          <a:p>
            <a:pPr marL="171450" lvl="0" indent="-171450">
              <a:buFont typeface="Arial" panose="020B0604020202020204" pitchFamily="34" charset="0"/>
              <a:buChar char="•"/>
            </a:pPr>
            <a:r>
              <a:rPr lang="fi-FI" sz="1200" kern="1200" dirty="0">
                <a:solidFill>
                  <a:schemeClr val="tx1"/>
                </a:solidFill>
                <a:effectLst/>
                <a:latin typeface="+mn-lt"/>
              </a:rPr>
              <a:t>Järjestelmällinen</a:t>
            </a:r>
          </a:p>
          <a:p>
            <a:pPr marL="171450" lvl="0" indent="-171450">
              <a:buFont typeface="Arial" panose="020B0604020202020204" pitchFamily="34" charset="0"/>
              <a:buChar char="•"/>
            </a:pPr>
            <a:r>
              <a:rPr lang="fi-FI" sz="1200" kern="1200" dirty="0">
                <a:solidFill>
                  <a:schemeClr val="tx1"/>
                </a:solidFill>
                <a:effectLst/>
                <a:latin typeface="+mn-lt"/>
              </a:rPr>
              <a:t>Joustava</a:t>
            </a:r>
          </a:p>
          <a:p>
            <a:pPr marL="171450" lvl="0" indent="-171450">
              <a:buFont typeface="Arial" panose="020B0604020202020204" pitchFamily="34" charset="0"/>
              <a:buChar char="•"/>
            </a:pPr>
            <a:r>
              <a:rPr lang="fi-FI" sz="1200" kern="1200" dirty="0">
                <a:solidFill>
                  <a:schemeClr val="tx1"/>
                </a:solidFill>
                <a:effectLst/>
                <a:latin typeface="+mn-lt"/>
              </a:rPr>
              <a:t>Kurinalainen</a:t>
            </a:r>
          </a:p>
          <a:p>
            <a:pPr marL="171450" lvl="0" indent="-171450">
              <a:buFont typeface="Arial" panose="020B0604020202020204" pitchFamily="34" charset="0"/>
              <a:buChar char="•"/>
            </a:pPr>
            <a:r>
              <a:rPr lang="fi-FI" sz="1200" kern="1200" dirty="0">
                <a:solidFill>
                  <a:schemeClr val="tx1"/>
                </a:solidFill>
                <a:effectLst/>
                <a:latin typeface="+mn-lt"/>
              </a:rPr>
              <a:t>Pystyy priorisoimaan ja asettamaan tavoitteita</a:t>
            </a:r>
          </a:p>
          <a:p>
            <a:pPr marL="171450" lvl="0" indent="-171450">
              <a:buFont typeface="Arial" panose="020B0604020202020204" pitchFamily="34" charset="0"/>
              <a:buChar char="•"/>
            </a:pPr>
            <a:r>
              <a:rPr lang="fi-FI" sz="1200" kern="1200" dirty="0">
                <a:solidFill>
                  <a:schemeClr val="tx1"/>
                </a:solidFill>
                <a:effectLst/>
                <a:latin typeface="+mn-lt"/>
              </a:rPr>
              <a:t>Pystyy motivoimaan</a:t>
            </a:r>
          </a:p>
          <a:p>
            <a:pPr marL="171450" lvl="0" indent="-171450">
              <a:buFont typeface="Arial" panose="020B0604020202020204" pitchFamily="34" charset="0"/>
              <a:buChar char="•"/>
            </a:pPr>
            <a:r>
              <a:rPr lang="fi-FI" sz="1200" kern="1200" dirty="0">
                <a:solidFill>
                  <a:schemeClr val="tx1"/>
                </a:solidFill>
                <a:effectLst/>
                <a:latin typeface="+mn-lt"/>
              </a:rPr>
              <a:t>Hyvä verkottuja</a:t>
            </a:r>
          </a:p>
          <a:p>
            <a:pPr marL="171450" lvl="0" indent="-171450">
              <a:buFont typeface="Arial" panose="020B0604020202020204" pitchFamily="34" charset="0"/>
              <a:buChar char="•"/>
            </a:pPr>
            <a:r>
              <a:rPr lang="fi-FI" sz="1200" kern="1200" dirty="0">
                <a:solidFill>
                  <a:schemeClr val="tx1"/>
                </a:solidFill>
                <a:effectLst/>
                <a:latin typeface="+mn-lt"/>
              </a:rPr>
              <a:t>Keskittynyt</a:t>
            </a:r>
          </a:p>
          <a:p>
            <a:pPr marL="171450" lvl="0" indent="-171450">
              <a:buFont typeface="Arial" panose="020B0604020202020204" pitchFamily="34" charset="0"/>
              <a:buChar char="•"/>
            </a:pPr>
            <a:r>
              <a:rPr lang="fi-FI" sz="1200" kern="1200" dirty="0">
                <a:solidFill>
                  <a:schemeClr val="tx1"/>
                </a:solidFill>
                <a:effectLst/>
                <a:latin typeface="+mn-lt"/>
              </a:rPr>
              <a:t>Hyvät kommunikointitaidot</a:t>
            </a:r>
          </a:p>
          <a:p>
            <a:pPr marL="171450" lvl="0" indent="-171450">
              <a:buFont typeface="Arial" panose="020B0604020202020204" pitchFamily="34" charset="0"/>
              <a:buChar char="•"/>
            </a:pPr>
            <a:r>
              <a:rPr lang="fi-FI" sz="1200" kern="1200" dirty="0">
                <a:solidFill>
                  <a:schemeClr val="tx1"/>
                </a:solidFill>
                <a:effectLst/>
                <a:latin typeface="+mn-lt"/>
              </a:rPr>
              <a:t>Luovasti ajatteleva</a:t>
            </a:r>
          </a:p>
          <a:p>
            <a:pPr marL="171450" indent="-171450">
              <a:buFont typeface="Arial" panose="020B0604020202020204" pitchFamily="34" charset="0"/>
              <a:buChar char="•"/>
            </a:pPr>
            <a:r>
              <a:rPr lang="fi-FI" sz="1200" kern="1200" dirty="0">
                <a:solidFill>
                  <a:schemeClr val="tx1"/>
                </a:solidFill>
                <a:effectLst/>
                <a:latin typeface="+mn-lt"/>
              </a:rPr>
              <a:t>Sinnikäs </a:t>
            </a:r>
            <a:endParaRPr lang="fi-FI" sz="1200" kern="1200" dirty="0">
              <a:solidFill>
                <a:schemeClr val="tx1"/>
              </a:solidFill>
              <a:effectLst/>
              <a:latin typeface="+mn-lt"/>
              <a:ea typeface="+mn-ea"/>
              <a:cs typeface="+mn-cs"/>
            </a:endParaRPr>
          </a:p>
          <a:p>
            <a:pPr marL="171450" indent="-171450">
              <a:buFont typeface="Arial" panose="020B0604020202020204" pitchFamily="34" charset="0"/>
              <a:buChar char="•"/>
            </a:pPr>
            <a:r>
              <a:rPr lang="fi-FI" sz="1200" kern="1200" dirty="0">
                <a:solidFill>
                  <a:schemeClr val="tx1"/>
                </a:solidFill>
                <a:effectLst/>
                <a:latin typeface="+mn-lt"/>
              </a:rPr>
              <a:t>Ongelmanratkaisija</a:t>
            </a:r>
          </a:p>
          <a:p>
            <a:pPr algn="just">
              <a:spcBef>
                <a:spcPct val="0"/>
              </a:spcBef>
            </a:pPr>
            <a:endParaRPr lang="fi-FI" altLang="en-US" dirty="0">
              <a:solidFill>
                <a:srgbClr val="000000"/>
              </a:solidFill>
              <a:ea typeface="Times New Roman" panose="02020603050405020304" pitchFamily="18" charset="0"/>
              <a:cs typeface="Calibri" panose="020F0502020204030204" pitchFamily="34" charset="0"/>
            </a:endParaRPr>
          </a:p>
          <a:p>
            <a:pPr algn="just">
              <a:spcBef>
                <a:spcPct val="0"/>
              </a:spcBef>
            </a:pPr>
            <a:r>
              <a:rPr lang="fi-FI" smtClean="0"/>
              <a:t>Yksi suurimmista osaamispyörän eduista on kuvallinen esitys, jonka se tarjoaa tyytyväisyydestäsi elämään. Kun pyörä on valmis, se antaa hämähäkin verkkoa muistuttavan kaavion tyytyväisyyden tasosta, ja sen avulla ja voit tunnistaa nopeasti ja kätevästi mahdolliset erot nykyhetken ja tavoitteiden välillä.</a:t>
            </a:r>
          </a:p>
          <a:p>
            <a:pPr algn="just">
              <a:spcBef>
                <a:spcPct val="0"/>
              </a:spcBef>
            </a:pPr>
            <a:endParaRPr lang="fi-FI" altLang="lt-L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7</a:t>
            </a:fld>
            <a:endParaRPr lang="fi-FI"/>
          </a:p>
        </p:txBody>
      </p:sp>
    </p:spTree>
    <p:extLst>
      <p:ext uri="{BB962C8B-B14F-4D97-AF65-F5344CB8AC3E}">
        <p14:creationId xmlns:p14="http://schemas.microsoft.com/office/powerpoint/2010/main" val="1505241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8</a:t>
            </a:fld>
            <a:endParaRPr lang="fi-FI"/>
          </a:p>
        </p:txBody>
      </p:sp>
    </p:spTree>
    <p:extLst>
      <p:ext uri="{BB962C8B-B14F-4D97-AF65-F5344CB8AC3E}">
        <p14:creationId xmlns:p14="http://schemas.microsoft.com/office/powerpoint/2010/main" val="3447557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9</a:t>
            </a:fld>
            <a:endParaRPr lang="fi-FI"/>
          </a:p>
        </p:txBody>
      </p:sp>
    </p:spTree>
    <p:extLst>
      <p:ext uri="{BB962C8B-B14F-4D97-AF65-F5344CB8AC3E}">
        <p14:creationId xmlns:p14="http://schemas.microsoft.com/office/powerpoint/2010/main" val="1377185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10</a:t>
            </a:fld>
            <a:endParaRPr lang="fi-FI"/>
          </a:p>
        </p:txBody>
      </p:sp>
    </p:spTree>
    <p:extLst>
      <p:ext uri="{BB962C8B-B14F-4D97-AF65-F5344CB8AC3E}">
        <p14:creationId xmlns:p14="http://schemas.microsoft.com/office/powerpoint/2010/main" val="724429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073519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ln w="0"/>
              <a:solidFill>
                <a:prstClr val="black"/>
              </a:solidFill>
              <a:effectLst>
                <a:outerShdw blurRad="38100" dist="19050" dir="2700000" algn="tl" rotWithShape="0">
                  <a:prstClr val="black">
                    <a:alpha val="40000"/>
                  </a:prstClr>
                </a:outerShdw>
              </a:effectLst>
            </a:endParaRPr>
          </a:p>
        </p:txBody>
      </p:sp>
      <p:sp>
        <p:nvSpPr>
          <p:cNvPr id="14" name="CasellaDiTesto 13"/>
          <p:cNvSpPr txBox="1"/>
          <p:nvPr userDrawn="1"/>
        </p:nvSpPr>
        <p:spPr>
          <a:xfrm>
            <a:off x="594647" y="6332314"/>
            <a:ext cx="5963633"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i-FI" sz="2200" dirty="0">
                <a:solidFill>
                  <a:prstClr val="white"/>
                </a:solidFill>
                <a:latin typeface="Gotham Pro Light" charset="0"/>
              </a:rPr>
              <a:t>Tukea</a:t>
            </a:r>
            <a:r>
              <a:rPr lang="fi-FI" smtClean="0"/>
              <a:t> </a:t>
            </a:r>
            <a:r>
              <a:rPr lang="fi-FI" sz="2200" dirty="0">
                <a:solidFill>
                  <a:prstClr val="white"/>
                </a:solidFill>
                <a:latin typeface="Gotham Pro Light" charset="0"/>
              </a:rPr>
              <a:t>maahanmuuttajanaisten</a:t>
            </a:r>
            <a:r>
              <a:rPr lang="fi-FI" smtClean="0"/>
              <a:t> </a:t>
            </a:r>
            <a:r>
              <a:rPr lang="fi-FI" sz="2200" dirty="0">
                <a:solidFill>
                  <a:prstClr val="white"/>
                </a:solidFill>
                <a:latin typeface="Gotham Pro Light" charset="0"/>
              </a:rPr>
              <a:t>yrittäjyyteen</a:t>
            </a:r>
            <a:endParaRPr lang="fi-FI" sz="2200" dirty="0">
              <a:solidFill>
                <a:prstClr val="white"/>
              </a:solidFill>
              <a:latin typeface="Gotham Pro Light" charset="0"/>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Tree>
    <p:extLst>
      <p:ext uri="{BB962C8B-B14F-4D97-AF65-F5344CB8AC3E}">
        <p14:creationId xmlns:p14="http://schemas.microsoft.com/office/powerpoint/2010/main" val="209071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18763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9882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6752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1003352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3229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smtClean="0">
                <a:solidFill>
                  <a:schemeClr val="bg1"/>
                </a:solidFill>
                <a:latin typeface="+mn-lt"/>
                <a:ea typeface="Gotham Pro Light" charset="0"/>
                <a:cs typeface="Gotham Pro Light" charset="0"/>
              </a:rPr>
              <a:t>Supporting female migrant entrepreneurs</a:t>
            </a:r>
            <a:endParaRPr lang="fi-FI" sz="2200" b="0" i="0" dirty="0">
              <a:solidFill>
                <a:schemeClr val="bg1"/>
              </a:solidFill>
              <a:latin typeface="+mn-lt"/>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724898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455095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336991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53799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2815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solidFill>
                <a:prstClr val="black">
                  <a:tint val="75000"/>
                </a:prstClr>
              </a:solidFill>
            </a:endParaRP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solidFill>
                <a:prstClr val="black">
                  <a:tint val="75000"/>
                </a:prstClr>
              </a:solidFill>
            </a:endParaRP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896194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0.xml"/><Relationship Id="rId5" Type="http://schemas.openxmlformats.org/officeDocument/2006/relationships/image" Target="../media/image12.tiff"/><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none" lIns="45719" rIns="45719">
            <a:spAutoFit/>
          </a:bodyPr>
          <a:lstStyle/>
          <a:p>
            <a:r>
              <a:rPr lang="fi-FI" smtClean="0"/>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a:p>
        </p:txBody>
      </p:sp>
      <p:sp>
        <p:nvSpPr>
          <p:cNvPr id="143" name="Rettangolo 5"/>
          <p:cNvSpPr txBox="1"/>
          <p:nvPr/>
        </p:nvSpPr>
        <p:spPr>
          <a:xfrm>
            <a:off x="4508500" y="6430538"/>
            <a:ext cx="7454900" cy="507831"/>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lIns="45719" rIns="45719">
            <a:spAutoFit/>
          </a:bodyPr>
          <a:lstStyle>
            <a:lvl1pPr>
              <a:defRPr sz="900">
                <a:solidFill>
                  <a:srgbClr val="FFFFFF"/>
                </a:solidFill>
                <a:latin typeface="Arial"/>
                <a:ea typeface="Arial"/>
                <a:cs typeface="Arial"/>
                <a:sym typeface="Arial"/>
              </a:defRPr>
            </a:lvl1pPr>
          </a:lstStyle>
          <a:p>
            <a:r>
              <a:rPr lang="en-US"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a:p>
            <a:endParaRPr lang="fi-FI" dirty="0" smtClean="0"/>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r>
              <a:rPr lang="fi-FI" smtClean="0"/>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a:p>
        </p:txBody>
      </p:sp>
      <p:sp>
        <p:nvSpPr>
          <p:cNvPr id="147" name="Estios aut restrumet ute opta doluptates et, to blate di tore idenisciae cus."/>
          <p:cNvSpPr txBox="1"/>
          <p:nvPr/>
        </p:nvSpPr>
        <p:spPr>
          <a:xfrm>
            <a:off x="6197909" y="2481952"/>
            <a:ext cx="5591192" cy="954107"/>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square" lIns="45719" rIns="45719" anchor="ctr">
            <a:spAutoFit/>
          </a:bodyPr>
          <a:lstStyle>
            <a:lvl1pPr defTabSz="457200">
              <a:defRPr sz="3200" b="1">
                <a:latin typeface="Arial"/>
                <a:ea typeface="Arial"/>
                <a:cs typeface="Arial"/>
                <a:sym typeface="Arial"/>
              </a:defRPr>
            </a:lvl1pPr>
          </a:lstStyle>
          <a:p>
            <a:r>
              <a:rPr lang="fi-FI" sz="2800" dirty="0" smtClean="0"/>
              <a:t>Oman osaamisen ja vahvuuksien tunnistaminen</a:t>
            </a:r>
            <a:endParaRPr lang="fi-FI" sz="2800" dirty="0"/>
          </a:p>
        </p:txBody>
      </p:sp>
      <p:sp>
        <p:nvSpPr>
          <p:cNvPr id="148" name="Subtitle"/>
          <p:cNvSpPr txBox="1"/>
          <p:nvPr/>
        </p:nvSpPr>
        <p:spPr>
          <a:xfrm>
            <a:off x="6197910" y="3280591"/>
            <a:ext cx="5981818" cy="400110"/>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square" lIns="45719" rIns="45719">
            <a:spAutoFit/>
          </a:bodyPr>
          <a:lstStyle>
            <a:lvl1pPr>
              <a:defRPr sz="2000">
                <a:latin typeface="Arial"/>
                <a:ea typeface="Arial"/>
                <a:cs typeface="Arial"/>
                <a:sym typeface="Arial"/>
              </a:defRPr>
            </a:lvl1pPr>
          </a:lstStyle>
          <a:p>
            <a:r>
              <a:rPr lang="fi-FI" smtClean="0"/>
              <a:t>Moduuli</a:t>
            </a:r>
            <a:r>
              <a:rPr lang="fi-FI" smtClean="0"/>
              <a:t> </a:t>
            </a:r>
            <a:r>
              <a:rPr lang="fi-FI" dirty="0" smtClean="0"/>
              <a:t>1 </a:t>
            </a:r>
            <a:endParaRPr lang="fi-FI" dirty="0"/>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pic>
        <p:nvPicPr>
          <p:cNvPr id="151" name="Immagine" descr="Immagine"/>
          <p:cNvPicPr>
            <a:picLocks noChangeAspect="1"/>
          </p:cNvPicPr>
          <p:nvPr/>
        </p:nvPicPr>
        <p:blipFill>
          <a:blip r:embed="rId5">
            <a:extLst/>
          </a:blip>
          <a:stretch>
            <a:fillRect/>
          </a:stretch>
        </p:blipFill>
        <p:spPr>
          <a:xfrm>
            <a:off x="2253576" y="435967"/>
            <a:ext cx="5591193" cy="989289"/>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a:r>
              <a:rPr lang="fi-FI" b="1" dirty="0">
                <a:solidFill>
                  <a:srgbClr val="FF0000"/>
                </a:solidFill>
              </a:rPr>
              <a:t>pp/kk/vvvv</a:t>
            </a:r>
          </a:p>
        </p:txBody>
      </p:sp>
      <p:sp>
        <p:nvSpPr>
          <p:cNvPr id="25" name="CasellaDiTesto 6"/>
          <p:cNvSpPr txBox="1"/>
          <p:nvPr/>
        </p:nvSpPr>
        <p:spPr>
          <a:xfrm>
            <a:off x="389773" y="5374209"/>
            <a:ext cx="3918671" cy="369332"/>
          </a:xfrm>
          <a:prstGeom prst="rect">
            <a:avLst/>
          </a:prstGeom>
          <a:noFill/>
        </p:spPr>
        <p:txBody>
          <a:bodyPr wrap="square" rtlCol="0">
            <a:spAutoFit/>
          </a:bodyPr>
          <a:lstStyle/>
          <a:p>
            <a:r>
              <a:rPr lang="fi-FI" b="1" dirty="0">
                <a:solidFill>
                  <a:srgbClr val="FF0000"/>
                </a:solidFill>
              </a:rPr>
              <a:t>Tapahtuma ja paikka</a:t>
            </a: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a:r>
              <a:rPr lang="fi-FI" b="1" dirty="0">
                <a:solidFill>
                  <a:srgbClr val="FF0000"/>
                </a:solidFill>
              </a:rPr>
              <a:t>Tämän esityksen esittäjä</a:t>
            </a:r>
          </a:p>
          <a:p>
            <a:pPr algn="r"/>
            <a:r>
              <a:rPr lang="fi-FI" dirty="0">
                <a:solidFill>
                  <a:srgbClr val="FF0000"/>
                </a:solidFill>
              </a:rPr>
              <a:t>Organisaation nimi</a:t>
            </a:r>
          </a:p>
          <a:p>
            <a:pPr algn="r"/>
            <a:r>
              <a:rPr lang="fi-FI" dirty="0">
                <a:solidFill>
                  <a:srgbClr val="FF0000"/>
                </a:solidFill>
              </a:rPr>
              <a:t>Esityksen esittäjän sähköposti</a:t>
            </a:r>
          </a:p>
        </p:txBody>
      </p:sp>
    </p:spTree>
    <p:extLst>
      <p:ext uri="{BB962C8B-B14F-4D97-AF65-F5344CB8AC3E}">
        <p14:creationId xmlns:p14="http://schemas.microsoft.com/office/powerpoint/2010/main" val="16755873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Osaamispyörä</a:t>
            </a:r>
          </a:p>
        </p:txBody>
      </p:sp>
      <p:sp>
        <p:nvSpPr>
          <p:cNvPr id="3" name="CasellaDiTesto 2"/>
          <p:cNvSpPr txBox="1"/>
          <p:nvPr/>
        </p:nvSpPr>
        <p:spPr>
          <a:xfrm>
            <a:off x="913054" y="2070884"/>
            <a:ext cx="10870959" cy="461665"/>
          </a:xfrm>
          <a:prstGeom prst="rect">
            <a:avLst/>
          </a:prstGeom>
          <a:noFill/>
        </p:spPr>
        <p:txBody>
          <a:bodyPr wrap="square" rtlCol="0">
            <a:spAutoFit/>
          </a:bodyPr>
          <a:lstStyle/>
          <a:p>
            <a:r>
              <a:rPr lang="fi-FI" sz="2400" dirty="0"/>
              <a:t>Yhteenveto</a:t>
            </a:r>
          </a:p>
        </p:txBody>
      </p:sp>
      <p:sp>
        <p:nvSpPr>
          <p:cNvPr id="4" name="CasellaDiTesto 3"/>
          <p:cNvSpPr txBox="1"/>
          <p:nvPr/>
        </p:nvSpPr>
        <p:spPr>
          <a:xfrm>
            <a:off x="1089025" y="2882315"/>
            <a:ext cx="10872788" cy="2554545"/>
          </a:xfrm>
          <a:prstGeom prst="rect">
            <a:avLst/>
          </a:prstGeom>
          <a:noFill/>
        </p:spPr>
        <p:txBody>
          <a:bodyPr wrap="square" rtlCol="0">
            <a:spAutoFit/>
          </a:bodyPr>
          <a:lstStyle/>
          <a:p>
            <a:pPr marL="342900" indent="-342900">
              <a:buFont typeface="Arial" panose="020B0604020202020204" pitchFamily="34" charset="0"/>
              <a:buChar char="•"/>
              <a:defRPr/>
            </a:pPr>
            <a:r>
              <a:rPr lang="fi-FI" sz="2000" dirty="0"/>
              <a:t>Elämänpyörää voi pelata uudestaan säännöllisin väliajoin, esimerkiksi kuuden kuukauden välein sen mukaan, miten edistyt.  </a:t>
            </a:r>
          </a:p>
          <a:p>
            <a:pPr marL="342900"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r>
              <a:rPr lang="fi-FI" sz="2000" dirty="0"/>
              <a:t>Jos lisäksi elämässäsi on menossa vaikea vaihe, tämä auttaa näkemään nopeasti, mihin elämänalueillesi et kiinnitä tarpeeksi huomiota.</a:t>
            </a:r>
          </a:p>
          <a:p>
            <a:pPr marL="342900" indent="-342900">
              <a:buFont typeface="Arial" panose="020B0604020202020204" pitchFamily="34" charset="0"/>
              <a:buChar char="•"/>
              <a:defRPr/>
            </a:pPr>
            <a:endParaRPr lang="fi-FI" sz="2000" dirty="0"/>
          </a:p>
          <a:p>
            <a:pPr>
              <a:defRPr/>
            </a:pPr>
            <a:endParaRPr lang="fi-FI" sz="2000" dirty="0"/>
          </a:p>
          <a:p>
            <a:pPr>
              <a:defRPr/>
            </a:pPr>
            <a:r>
              <a:rPr lang="en-US" smtClean="0"/>
              <a:t>	</a:t>
            </a:r>
            <a:r>
              <a:rPr lang="fi-FI" altLang="lt-LT" sz="2000" dirty="0"/>
              <a:t>Ymmärtämällä sen voit saavuttaa paremman tasapainon ja täydemmän elämän</a:t>
            </a:r>
            <a:endParaRPr lang="fi-FI" altLang="en-US"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10</a:t>
            </a:fld>
            <a:endParaRPr lang="fi-FI" dirty="0"/>
          </a:p>
        </p:txBody>
      </p:sp>
      <p:sp>
        <p:nvSpPr>
          <p:cNvPr id="5" name="Arrow: Right 4">
            <a:extLst>
              <a:ext uri="{FF2B5EF4-FFF2-40B4-BE49-F238E27FC236}">
                <a16:creationId xmlns="" xmlns:a16="http://schemas.microsoft.com/office/drawing/2014/main" id="{7A1EC293-A221-4CDC-9D61-0FC93F516F21}"/>
              </a:ext>
            </a:extLst>
          </p:cNvPr>
          <p:cNvSpPr/>
          <p:nvPr/>
        </p:nvSpPr>
        <p:spPr>
          <a:xfrm>
            <a:off x="913054" y="4975195"/>
            <a:ext cx="1028700" cy="461665"/>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754164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a:t>Miellekartat</a:t>
            </a:r>
            <a:endParaRPr lang="fi-FI" sz="3600" b="1" dirty="0">
              <a:ea typeface="Gotham Pro" charset="0"/>
              <a:cs typeface="Gotham Pro" charset="0"/>
            </a:endParaRPr>
          </a:p>
        </p:txBody>
      </p:sp>
      <p:sp>
        <p:nvSpPr>
          <p:cNvPr id="6" name="Slide Number Placeholder 5"/>
          <p:cNvSpPr>
            <a:spLocks noGrp="1"/>
          </p:cNvSpPr>
          <p:nvPr>
            <p:ph type="sldNum" sz="quarter" idx="12"/>
          </p:nvPr>
        </p:nvSpPr>
        <p:spPr>
          <a:xfrm>
            <a:off x="9060889" y="6365195"/>
            <a:ext cx="2743200" cy="365125"/>
          </a:xfrm>
        </p:spPr>
        <p:txBody>
          <a:bodyPr/>
          <a:lstStyle/>
          <a:p>
            <a:fld id="{164FE841-7605-7A44-96E0-2201010B0786}" type="slidenum">
              <a:rPr lang="it-IT" smtClean="0"/>
              <a:pPr/>
              <a:t>11</a:t>
            </a:fld>
            <a:endParaRPr lang="fi-FI" dirty="0"/>
          </a:p>
        </p:txBody>
      </p:sp>
      <p:pic>
        <p:nvPicPr>
          <p:cNvPr id="7" name="Picture 6">
            <a:extLst>
              <a:ext uri="{FF2B5EF4-FFF2-40B4-BE49-F238E27FC236}">
                <a16:creationId xmlns="" xmlns:a16="http://schemas.microsoft.com/office/drawing/2014/main" id="{FBF46B61-5897-435D-99AD-98035DF68049}"/>
              </a:ext>
            </a:extLst>
          </p:cNvPr>
          <p:cNvPicPr>
            <a:picLocks noChangeAspect="1"/>
          </p:cNvPicPr>
          <p:nvPr/>
        </p:nvPicPr>
        <p:blipFill>
          <a:blip r:embed="rId3"/>
          <a:stretch>
            <a:fillRect/>
          </a:stretch>
        </p:blipFill>
        <p:spPr>
          <a:xfrm>
            <a:off x="3759199" y="1244518"/>
            <a:ext cx="6808919" cy="4688196"/>
          </a:xfrm>
          <a:prstGeom prst="rect">
            <a:avLst/>
          </a:prstGeom>
        </p:spPr>
      </p:pic>
    </p:spTree>
    <p:extLst>
      <p:ext uri="{BB962C8B-B14F-4D97-AF65-F5344CB8AC3E}">
        <p14:creationId xmlns:p14="http://schemas.microsoft.com/office/powerpoint/2010/main" val="24672064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SMART-tavoitteet</a:t>
            </a:r>
          </a:p>
        </p:txBody>
      </p:sp>
      <p:sp>
        <p:nvSpPr>
          <p:cNvPr id="4" name="CasellaDiTesto 3"/>
          <p:cNvSpPr txBox="1"/>
          <p:nvPr/>
        </p:nvSpPr>
        <p:spPr>
          <a:xfrm>
            <a:off x="1089025" y="2882315"/>
            <a:ext cx="10872788" cy="1938992"/>
          </a:xfrm>
          <a:prstGeom prst="rect">
            <a:avLst/>
          </a:prstGeom>
          <a:noFill/>
        </p:spPr>
        <p:txBody>
          <a:bodyPr wrap="square" rtlCol="0">
            <a:spAutoFit/>
          </a:bodyPr>
          <a:lstStyle/>
          <a:p>
            <a:pPr algn="ctr">
              <a:defRPr/>
            </a:pPr>
            <a:r>
              <a:rPr lang="fi-FI" sz="2000" dirty="0"/>
              <a:t>Ilman </a:t>
            </a:r>
            <a:r>
              <a:rPr lang="fi-FI" sz="2000" b="1" dirty="0"/>
              <a:t>päämääriä</a:t>
            </a:r>
            <a:r>
              <a:rPr lang="fi-FI" sz="2000" dirty="0"/>
              <a:t> tai </a:t>
            </a:r>
            <a:r>
              <a:rPr lang="fi-FI" sz="2000" b="1" dirty="0"/>
              <a:t>tavoitteita</a:t>
            </a:r>
            <a:r>
              <a:rPr lang="fi-FI" sz="2000" dirty="0"/>
              <a:t> elämä muuttuu sarjaksi kaoottisia tapahtumia, joita et hallitse. </a:t>
            </a:r>
          </a:p>
          <a:p>
            <a:pPr algn="ctr">
              <a:defRPr/>
            </a:pPr>
            <a:endParaRPr lang="fi-FI" sz="2000" dirty="0"/>
          </a:p>
          <a:p>
            <a:pPr algn="ctr">
              <a:defRPr/>
            </a:pPr>
            <a:endParaRPr lang="fi-FI" sz="2000" dirty="0"/>
          </a:p>
          <a:p>
            <a:pPr algn="ctr">
              <a:defRPr/>
            </a:pPr>
            <a:r>
              <a:rPr lang="fi-FI" sz="2000" i="1" dirty="0"/>
              <a:t>"On parempi olla sellaisten portaiden juurella, joita haluat kiivetä, kuin sellaisten päällä, joita et halua."</a:t>
            </a:r>
          </a:p>
          <a:p>
            <a:pPr algn="ctr">
              <a:defRPr/>
            </a:pPr>
            <a:r>
              <a:rPr lang="fi-FI" sz="2000" i="1" dirty="0"/>
              <a:t>- Stephen Kellogg</a:t>
            </a:r>
            <a:endParaRPr lang="fi-FI" sz="2000" dirty="0"/>
          </a:p>
          <a:p>
            <a:pPr marL="342900" indent="-342900">
              <a:buFont typeface="Arial" panose="020B0604020202020204" pitchFamily="34" charset="0"/>
              <a:buChar char="•"/>
              <a:defRPr/>
            </a:pPr>
            <a:endParaRPr lang="fi-FI"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12</a:t>
            </a:fld>
            <a:endParaRPr lang="fi-FI" dirty="0"/>
          </a:p>
        </p:txBody>
      </p:sp>
    </p:spTree>
    <p:extLst>
      <p:ext uri="{BB962C8B-B14F-4D97-AF65-F5344CB8AC3E}">
        <p14:creationId xmlns:p14="http://schemas.microsoft.com/office/powerpoint/2010/main" val="13858162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381" y="0"/>
            <a:ext cx="12192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2" name="Slide Number Placeholder 1">
            <a:extLst>
              <a:ext uri="{FF2B5EF4-FFF2-40B4-BE49-F238E27FC236}">
                <a16:creationId xmlns="" xmlns:a16="http://schemas.microsoft.com/office/drawing/2014/main" id="{24BF5D52-F10D-49A8-BF73-033751A4EFF3}"/>
              </a:ext>
            </a:extLst>
          </p:cNvPr>
          <p:cNvSpPr>
            <a:spLocks noGrp="1"/>
          </p:cNvSpPr>
          <p:nvPr>
            <p:ph type="sldNum" sz="quarter" idx="12"/>
          </p:nvPr>
        </p:nvSpPr>
        <p:spPr>
          <a:xfrm>
            <a:off x="9060889" y="6365195"/>
            <a:ext cx="2743200" cy="365125"/>
          </a:xfrm>
        </p:spPr>
        <p:txBody>
          <a:bodyPr/>
          <a:lstStyle/>
          <a:p>
            <a:fld id="{164FE841-7605-7A44-96E0-2201010B0786}" type="slidenum">
              <a:rPr lang="it-IT" smtClean="0"/>
              <a:pPr/>
              <a:t>13</a:t>
            </a:fld>
            <a:endParaRPr lang="it-IT" dirty="0"/>
          </a:p>
        </p:txBody>
      </p:sp>
      <p:sp>
        <p:nvSpPr>
          <p:cNvPr id="19" name="TextBox 18"/>
          <p:cNvSpPr txBox="1"/>
          <p:nvPr/>
        </p:nvSpPr>
        <p:spPr>
          <a:xfrm>
            <a:off x="3488563" y="2243446"/>
            <a:ext cx="4722768" cy="4401205"/>
          </a:xfrm>
          <a:prstGeom prst="rect">
            <a:avLst/>
          </a:prstGeom>
          <a:solidFill>
            <a:schemeClr val="tx1"/>
          </a:solidFill>
          <a:ln>
            <a:noFill/>
          </a:ln>
        </p:spPr>
        <p:txBody>
          <a:bodyPr wrap="none" rtlCol="0">
            <a:spAutoFit/>
          </a:bodyPr>
          <a:lstStyle/>
          <a:p>
            <a:pPr marL="685800" indent="-685800">
              <a:buFontTx/>
              <a:buChar char="-"/>
            </a:pPr>
            <a:r>
              <a:rPr lang="fi-FI" sz="5600" dirty="0" err="1" smtClean="0">
                <a:solidFill>
                  <a:srgbClr val="FF0000"/>
                </a:solidFill>
                <a:latin typeface="Comic Sans MS" panose="030F0702030302020204" pitchFamily="66" charset="0"/>
              </a:rPr>
              <a:t>S</a:t>
            </a:r>
            <a:r>
              <a:rPr lang="fi-FI" sz="5600" dirty="0" err="1" smtClean="0">
                <a:solidFill>
                  <a:schemeClr val="bg1"/>
                </a:solidFill>
                <a:latin typeface="Comic Sans MS" panose="030F0702030302020204" pitchFamily="66" charset="0"/>
              </a:rPr>
              <a:t>pecific</a:t>
            </a:r>
            <a:endParaRPr lang="fi-FI" sz="5600" dirty="0">
              <a:solidFill>
                <a:schemeClr val="bg1"/>
              </a:solidFill>
              <a:latin typeface="Comic Sans MS" panose="030F0702030302020204" pitchFamily="66" charset="0"/>
            </a:endParaRPr>
          </a:p>
          <a:p>
            <a:pPr marL="685800" indent="-685800">
              <a:buFontTx/>
              <a:buChar char="-"/>
            </a:pPr>
            <a:r>
              <a:rPr lang="fi-FI" sz="5600" dirty="0" err="1" smtClean="0">
                <a:solidFill>
                  <a:srgbClr val="00B0F0"/>
                </a:solidFill>
                <a:latin typeface="Comic Sans MS" panose="030F0702030302020204" pitchFamily="66" charset="0"/>
              </a:rPr>
              <a:t>M</a:t>
            </a:r>
            <a:r>
              <a:rPr lang="fi-FI" sz="5600" dirty="0" err="1" smtClean="0">
                <a:solidFill>
                  <a:schemeClr val="bg1"/>
                </a:solidFill>
                <a:latin typeface="Comic Sans MS" panose="030F0702030302020204" pitchFamily="66" charset="0"/>
              </a:rPr>
              <a:t>easurable</a:t>
            </a:r>
            <a:endParaRPr lang="fi-FI" sz="5600" dirty="0" smtClean="0">
              <a:solidFill>
                <a:schemeClr val="bg1"/>
              </a:solidFill>
              <a:latin typeface="Comic Sans MS" panose="030F0702030302020204" pitchFamily="66" charset="0"/>
            </a:endParaRPr>
          </a:p>
          <a:p>
            <a:pPr marL="685800" indent="-685800">
              <a:buFontTx/>
              <a:buChar char="-"/>
            </a:pPr>
            <a:r>
              <a:rPr lang="fi-FI" sz="5600" dirty="0" err="1" smtClean="0">
                <a:solidFill>
                  <a:srgbClr val="FFC000"/>
                </a:solidFill>
                <a:latin typeface="Comic Sans MS" panose="030F0702030302020204" pitchFamily="66" charset="0"/>
              </a:rPr>
              <a:t>A</a:t>
            </a:r>
            <a:r>
              <a:rPr lang="fi-FI" sz="5600" dirty="0" err="1" smtClean="0">
                <a:solidFill>
                  <a:schemeClr val="bg1"/>
                </a:solidFill>
                <a:latin typeface="Comic Sans MS" panose="030F0702030302020204" pitchFamily="66" charset="0"/>
              </a:rPr>
              <a:t>ttainable</a:t>
            </a:r>
            <a:endParaRPr lang="fi-FI" sz="5600" dirty="0" smtClean="0">
              <a:solidFill>
                <a:schemeClr val="bg1"/>
              </a:solidFill>
              <a:latin typeface="Comic Sans MS" panose="030F0702030302020204" pitchFamily="66" charset="0"/>
            </a:endParaRPr>
          </a:p>
          <a:p>
            <a:pPr marL="685800" indent="-685800">
              <a:buFontTx/>
              <a:buChar char="-"/>
            </a:pPr>
            <a:r>
              <a:rPr lang="fi-FI" sz="5600" dirty="0" err="1" smtClean="0">
                <a:solidFill>
                  <a:srgbClr val="92D050"/>
                </a:solidFill>
                <a:latin typeface="Comic Sans MS" panose="030F0702030302020204" pitchFamily="66" charset="0"/>
              </a:rPr>
              <a:t>R</a:t>
            </a:r>
            <a:r>
              <a:rPr lang="fi-FI" sz="5600" dirty="0" err="1" smtClean="0">
                <a:solidFill>
                  <a:schemeClr val="bg1"/>
                </a:solidFill>
                <a:latin typeface="Comic Sans MS" panose="030F0702030302020204" pitchFamily="66" charset="0"/>
              </a:rPr>
              <a:t>elevant</a:t>
            </a:r>
            <a:endParaRPr lang="fi-FI" sz="5600" dirty="0" smtClean="0">
              <a:solidFill>
                <a:schemeClr val="bg1"/>
              </a:solidFill>
              <a:latin typeface="Comic Sans MS" panose="030F0702030302020204" pitchFamily="66" charset="0"/>
            </a:endParaRPr>
          </a:p>
          <a:p>
            <a:pPr marL="685800" indent="-685800">
              <a:buFontTx/>
              <a:buChar char="-"/>
            </a:pPr>
            <a:r>
              <a:rPr lang="fi-FI" sz="5600" dirty="0" smtClean="0">
                <a:solidFill>
                  <a:schemeClr val="accent5">
                    <a:lumMod val="40000"/>
                    <a:lumOff val="60000"/>
                  </a:schemeClr>
                </a:solidFill>
                <a:latin typeface="Comic Sans MS" panose="030F0702030302020204" pitchFamily="66" charset="0"/>
              </a:rPr>
              <a:t>T</a:t>
            </a:r>
            <a:r>
              <a:rPr lang="fi-FI" sz="5600" dirty="0" smtClean="0">
                <a:solidFill>
                  <a:schemeClr val="bg1"/>
                </a:solidFill>
                <a:latin typeface="Comic Sans MS" panose="030F0702030302020204" pitchFamily="66" charset="0"/>
              </a:rPr>
              <a:t>ime </a:t>
            </a:r>
            <a:r>
              <a:rPr lang="fi-FI" sz="5600" dirty="0" err="1" smtClean="0">
                <a:solidFill>
                  <a:schemeClr val="bg1"/>
                </a:solidFill>
                <a:latin typeface="Comic Sans MS" panose="030F0702030302020204" pitchFamily="66" charset="0"/>
              </a:rPr>
              <a:t>based</a:t>
            </a:r>
            <a:endParaRPr lang="fi-FI" sz="5600" dirty="0" smtClean="0">
              <a:solidFill>
                <a:schemeClr val="bg1"/>
              </a:solidFill>
              <a:latin typeface="Comic Sans MS" panose="030F0702030302020204" pitchFamily="66" charset="0"/>
            </a:endParaRPr>
          </a:p>
        </p:txBody>
      </p:sp>
      <p:sp>
        <p:nvSpPr>
          <p:cNvPr id="22" name="TextBox 21"/>
          <p:cNvSpPr txBox="1"/>
          <p:nvPr/>
        </p:nvSpPr>
        <p:spPr>
          <a:xfrm>
            <a:off x="1532381" y="706658"/>
            <a:ext cx="9174001" cy="1323439"/>
          </a:xfrm>
          <a:prstGeom prst="rect">
            <a:avLst/>
          </a:prstGeom>
          <a:solidFill>
            <a:schemeClr val="tx1"/>
          </a:solidFill>
          <a:ln>
            <a:noFill/>
          </a:ln>
        </p:spPr>
        <p:txBody>
          <a:bodyPr wrap="square" rtlCol="0">
            <a:spAutoFit/>
          </a:bodyPr>
          <a:lstStyle/>
          <a:p>
            <a:pPr algn="ctr"/>
            <a:r>
              <a:rPr lang="fi-FI" sz="8000" b="1" dirty="0" smtClean="0">
                <a:solidFill>
                  <a:srgbClr val="FF0000"/>
                </a:solidFill>
                <a:latin typeface="Comic Sans MS" panose="030F0702030302020204" pitchFamily="66" charset="0"/>
              </a:rPr>
              <a:t>S</a:t>
            </a:r>
            <a:r>
              <a:rPr lang="fi-FI" sz="8000" b="1" dirty="0" smtClean="0">
                <a:solidFill>
                  <a:srgbClr val="00B0F0"/>
                </a:solidFill>
                <a:latin typeface="Comic Sans MS" panose="030F0702030302020204" pitchFamily="66" charset="0"/>
              </a:rPr>
              <a:t>M</a:t>
            </a:r>
            <a:r>
              <a:rPr lang="fi-FI" sz="8000" b="1" dirty="0" smtClean="0">
                <a:solidFill>
                  <a:srgbClr val="FFC000"/>
                </a:solidFill>
                <a:latin typeface="Comic Sans MS" panose="030F0702030302020204" pitchFamily="66" charset="0"/>
              </a:rPr>
              <a:t>A</a:t>
            </a:r>
            <a:r>
              <a:rPr lang="fi-FI" sz="8000" b="1" dirty="0" smtClean="0">
                <a:solidFill>
                  <a:srgbClr val="92D050"/>
                </a:solidFill>
                <a:latin typeface="Comic Sans MS" panose="030F0702030302020204" pitchFamily="66" charset="0"/>
              </a:rPr>
              <a:t>R</a:t>
            </a:r>
            <a:r>
              <a:rPr lang="fi-FI" sz="8000" b="1" dirty="0" smtClean="0">
                <a:solidFill>
                  <a:schemeClr val="accent5">
                    <a:lumMod val="40000"/>
                    <a:lumOff val="60000"/>
                  </a:schemeClr>
                </a:solidFill>
                <a:latin typeface="Comic Sans MS" panose="030F0702030302020204" pitchFamily="66" charset="0"/>
              </a:rPr>
              <a:t>T</a:t>
            </a:r>
            <a:r>
              <a:rPr lang="fi-FI" sz="8000" b="1" dirty="0" smtClean="0">
                <a:solidFill>
                  <a:schemeClr val="bg1"/>
                </a:solidFill>
                <a:latin typeface="Comic Sans MS" panose="030F0702030302020204" pitchFamily="66" charset="0"/>
              </a:rPr>
              <a:t> GOALS</a:t>
            </a:r>
            <a:endParaRPr lang="fi-FI" sz="8000" b="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460939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55320" y="882240"/>
            <a:ext cx="5120114" cy="169279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fi-FI" sz="4400" b="1" dirty="0">
                <a:latin typeface="+mj-lt"/>
              </a:rPr>
              <a:t>1. Specific (määritelty)</a:t>
            </a:r>
          </a:p>
        </p:txBody>
      </p:sp>
      <p:cxnSp>
        <p:nvCxnSpPr>
          <p:cNvPr id="13" name="Straight Arrow Connector 12">
            <a:extLst>
              <a:ext uri="{FF2B5EF4-FFF2-40B4-BE49-F238E27FC236}">
                <a16:creationId xmlns="" xmlns:a16="http://schemas.microsoft.com/office/drawing/2014/main" id="{E4A809D5-3600-46D4-A466-67F2349A54FB}"/>
              </a:ext>
              <a:ext uri="{C183D7F6-B498-43B3-948B-1728B52AA6E4}">
                <adec:decorative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447112"/>
            <a:ext cx="5440679" cy="3720782"/>
          </a:xfrm>
          <a:prstGeom prst="rect">
            <a:avLst/>
          </a:prstGeom>
        </p:spPr>
        <p:txBody>
          <a:bodyPr vert="horz" lIns="91440" tIns="45720" rIns="91440" bIns="45720" rtlCol="0">
            <a:normAutofit fontScale="92500" lnSpcReduction="20000"/>
          </a:bodyPr>
          <a:lstStyle/>
          <a:p>
            <a:pPr indent="-228600">
              <a:lnSpc>
                <a:spcPct val="90000"/>
              </a:lnSpc>
              <a:spcAft>
                <a:spcPts val="600"/>
              </a:spcAft>
              <a:buFont typeface="Arial" panose="020B0604020202020204" pitchFamily="34" charset="0"/>
              <a:buChar char="•"/>
              <a:defRPr/>
            </a:pPr>
            <a:r>
              <a:rPr lang="fi-FI" sz="1900" dirty="0"/>
              <a:t>Määritetyllä tavoitteella on paljon suurempi mahdollisuus toteutua kuin yleisellä tavoitteella. Tietyn päämäärän asettamiseksi sinun on vastattava kuuteen kysymykseen:</a:t>
            </a:r>
          </a:p>
          <a:p>
            <a:pPr indent="-228600">
              <a:lnSpc>
                <a:spcPct val="90000"/>
              </a:lnSpc>
              <a:spcAft>
                <a:spcPts val="600"/>
              </a:spcAft>
              <a:buFont typeface="Arial" panose="020B0604020202020204" pitchFamily="34" charset="0"/>
              <a:buChar char="•"/>
              <a:defRPr/>
            </a:pPr>
            <a:endParaRPr lang="fi-FI" sz="500" dirty="0"/>
          </a:p>
          <a:p>
            <a:pPr indent="-228600">
              <a:lnSpc>
                <a:spcPct val="90000"/>
              </a:lnSpc>
              <a:spcAft>
                <a:spcPts val="600"/>
              </a:spcAft>
              <a:buFont typeface="Arial" panose="020B0604020202020204" pitchFamily="34" charset="0"/>
              <a:buChar char="•"/>
              <a:defRPr/>
            </a:pPr>
            <a:r>
              <a:rPr lang="fi-FI" sz="1900" b="1" dirty="0"/>
              <a:t>Kuka</a:t>
            </a:r>
            <a:r>
              <a:rPr lang="fi-FI" sz="1900" dirty="0"/>
              <a:t>:</a:t>
            </a:r>
            <a:r>
              <a:rPr lang="en-US" sz="1900" dirty="0"/>
              <a:t>	</a:t>
            </a:r>
            <a:r>
              <a:rPr lang="en-US" sz="1900" dirty="0" smtClean="0"/>
              <a:t>	</a:t>
            </a:r>
            <a:r>
              <a:rPr lang="fi-FI" sz="1900" dirty="0" smtClean="0"/>
              <a:t>Ketä </a:t>
            </a:r>
            <a:r>
              <a:rPr lang="fi-FI" sz="1900" dirty="0"/>
              <a:t>tämä koskee?</a:t>
            </a:r>
          </a:p>
          <a:p>
            <a:pPr indent="-228600">
              <a:lnSpc>
                <a:spcPct val="90000"/>
              </a:lnSpc>
              <a:spcAft>
                <a:spcPts val="600"/>
              </a:spcAft>
              <a:buFont typeface="Arial" panose="020B0604020202020204" pitchFamily="34" charset="0"/>
              <a:buChar char="•"/>
              <a:defRPr/>
            </a:pPr>
            <a:r>
              <a:rPr lang="fi-FI" sz="1900" b="1" dirty="0"/>
              <a:t>Mitä</a:t>
            </a:r>
            <a:r>
              <a:rPr lang="fi-FI" sz="1900" dirty="0"/>
              <a:t>:</a:t>
            </a:r>
            <a:r>
              <a:rPr lang="en-US" sz="1900" dirty="0"/>
              <a:t>	</a:t>
            </a:r>
            <a:r>
              <a:rPr lang="en-US" sz="1900" dirty="0" smtClean="0"/>
              <a:t>	</a:t>
            </a:r>
            <a:r>
              <a:rPr lang="fi-FI" sz="1900" dirty="0" smtClean="0"/>
              <a:t>Mitä </a:t>
            </a:r>
            <a:r>
              <a:rPr lang="fi-FI" sz="1900" dirty="0"/>
              <a:t>haluan saavuttaa?</a:t>
            </a:r>
          </a:p>
          <a:p>
            <a:pPr indent="-228600">
              <a:lnSpc>
                <a:spcPct val="90000"/>
              </a:lnSpc>
              <a:spcAft>
                <a:spcPts val="600"/>
              </a:spcAft>
              <a:buFont typeface="Arial" panose="020B0604020202020204" pitchFamily="34" charset="0"/>
              <a:buChar char="•"/>
              <a:defRPr/>
            </a:pPr>
            <a:r>
              <a:rPr lang="fi-FI" sz="1900" b="1" dirty="0"/>
              <a:t>Missä</a:t>
            </a:r>
            <a:r>
              <a:rPr lang="fi-FI" sz="1900" dirty="0"/>
              <a:t>:</a:t>
            </a:r>
            <a:r>
              <a:rPr lang="en-US" sz="1900" dirty="0"/>
              <a:t>	</a:t>
            </a:r>
            <a:r>
              <a:rPr lang="en-US" sz="1900" dirty="0" smtClean="0"/>
              <a:t>	</a:t>
            </a:r>
            <a:r>
              <a:rPr lang="fi-FI" sz="1900" dirty="0" smtClean="0"/>
              <a:t>Tunnista sijainti.</a:t>
            </a:r>
          </a:p>
          <a:p>
            <a:pPr indent="-228600">
              <a:lnSpc>
                <a:spcPct val="90000"/>
              </a:lnSpc>
              <a:spcAft>
                <a:spcPts val="600"/>
              </a:spcAft>
              <a:buFont typeface="Arial" panose="020B0604020202020204" pitchFamily="34" charset="0"/>
              <a:buChar char="•"/>
              <a:defRPr/>
            </a:pPr>
            <a:r>
              <a:rPr lang="fi-FI" sz="1900" b="1" dirty="0" smtClean="0"/>
              <a:t>Milloin</a:t>
            </a:r>
            <a:r>
              <a:rPr lang="fi-FI" sz="1900" dirty="0" smtClean="0"/>
              <a:t>:	Määritä </a:t>
            </a:r>
            <a:r>
              <a:rPr lang="fi-FI" sz="1900" dirty="0"/>
              <a:t>aikarajat.</a:t>
            </a:r>
          </a:p>
          <a:p>
            <a:pPr indent="-228600">
              <a:lnSpc>
                <a:spcPct val="90000"/>
              </a:lnSpc>
              <a:spcAft>
                <a:spcPts val="600"/>
              </a:spcAft>
              <a:buFont typeface="Arial" panose="020B0604020202020204" pitchFamily="34" charset="0"/>
              <a:buChar char="•"/>
              <a:defRPr/>
            </a:pPr>
            <a:r>
              <a:rPr lang="fi-FI" sz="1900" b="1" dirty="0"/>
              <a:t>Mikä</a:t>
            </a:r>
            <a:r>
              <a:rPr lang="fi-FI" sz="1900" dirty="0"/>
              <a:t>:</a:t>
            </a:r>
            <a:r>
              <a:rPr lang="en-US" sz="1900" dirty="0"/>
              <a:t>	</a:t>
            </a:r>
            <a:r>
              <a:rPr lang="en-US" sz="1900" dirty="0" smtClean="0"/>
              <a:t>	</a:t>
            </a:r>
            <a:r>
              <a:rPr lang="fi-FI" sz="1900" dirty="0" smtClean="0"/>
              <a:t>Tunnista </a:t>
            </a:r>
            <a:r>
              <a:rPr lang="fi-FI" sz="1900" dirty="0"/>
              <a:t>vaatimukset ja rajoitukset.</a:t>
            </a:r>
          </a:p>
          <a:p>
            <a:pPr indent="-228600">
              <a:lnSpc>
                <a:spcPct val="90000"/>
              </a:lnSpc>
              <a:spcAft>
                <a:spcPts val="600"/>
              </a:spcAft>
              <a:buFont typeface="Arial" panose="020B0604020202020204" pitchFamily="34" charset="0"/>
              <a:buChar char="•"/>
              <a:defRPr/>
            </a:pPr>
            <a:r>
              <a:rPr lang="fi-FI" sz="1900" b="1" dirty="0"/>
              <a:t>Miksi:</a:t>
            </a:r>
            <a:r>
              <a:rPr lang="en-US" sz="1900" b="1" dirty="0"/>
              <a:t>	</a:t>
            </a:r>
            <a:r>
              <a:rPr lang="en-US" sz="1900" b="1" dirty="0" smtClean="0"/>
              <a:t>	</a:t>
            </a:r>
            <a:r>
              <a:rPr lang="fi-FI" sz="1900" dirty="0" smtClean="0"/>
              <a:t>Erityiset </a:t>
            </a:r>
            <a:r>
              <a:rPr lang="fi-FI" sz="1900" dirty="0"/>
              <a:t>syyt, tarkoitukset tai edut </a:t>
            </a:r>
            <a:r>
              <a:rPr lang="fi-FI" sz="1900" dirty="0" smtClean="0"/>
              <a:t>		tietyn </a:t>
            </a:r>
            <a:r>
              <a:rPr lang="fi-FI" sz="1900" dirty="0"/>
              <a:t>tavoitteen saavuttamisesta.</a:t>
            </a:r>
          </a:p>
          <a:p>
            <a:pPr indent="-228600">
              <a:lnSpc>
                <a:spcPct val="90000"/>
              </a:lnSpc>
              <a:spcAft>
                <a:spcPts val="600"/>
              </a:spcAft>
              <a:buFont typeface="Arial" panose="020B0604020202020204" pitchFamily="34" charset="0"/>
              <a:buChar char="•"/>
              <a:defRPr/>
            </a:pPr>
            <a:endParaRPr lang="fi-FI" sz="700" b="1" dirty="0"/>
          </a:p>
          <a:p>
            <a:pPr indent="-228600">
              <a:lnSpc>
                <a:spcPct val="90000"/>
              </a:lnSpc>
              <a:spcAft>
                <a:spcPts val="600"/>
              </a:spcAft>
              <a:buFont typeface="Arial" panose="020B0604020202020204" pitchFamily="34" charset="0"/>
              <a:buChar char="•"/>
              <a:defRPr/>
            </a:pPr>
            <a:r>
              <a:rPr lang="fi-FI" sz="1900" b="1" dirty="0"/>
              <a:t>Esimerkki</a:t>
            </a:r>
            <a:r>
              <a:rPr lang="fi-FI" sz="1900" dirty="0"/>
              <a:t>:  Yleinen tavoite määriteltäisiin näin: ”laihduta”. Määritelty tavoite olisi: "liity kuntoklubiin ja treenaa 3 päivää viikossa."</a:t>
            </a:r>
          </a:p>
          <a:p>
            <a:pPr indent="-228600">
              <a:lnSpc>
                <a:spcPct val="90000"/>
              </a:lnSpc>
              <a:spcAft>
                <a:spcPts val="600"/>
              </a:spcAft>
              <a:buFont typeface="Arial" panose="020B0604020202020204" pitchFamily="34" charset="0"/>
              <a:buChar char="•"/>
              <a:defRPr/>
            </a:pPr>
            <a:endParaRPr lang="fi-FI" sz="1600" dirty="0"/>
          </a:p>
        </p:txBody>
      </p:sp>
      <p:sp>
        <p:nvSpPr>
          <p:cNvPr id="6" name="Slide Number Placeholder 5"/>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spcAft>
                <a:spcPts val="600"/>
              </a:spcAft>
              <a:defRPr/>
            </a:pPr>
            <a:fld id="{164FE841-7605-7A44-96E0-2201010B0786}" type="slidenum">
              <a:rPr lang="en-US" sz="1200" smtClean="0">
                <a:solidFill>
                  <a:prstClr val="black">
                    <a:tint val="75000"/>
                  </a:prstClr>
                </a:solidFill>
                <a:latin typeface="Calibri" panose="020F0502020204030204"/>
              </a:rPr>
              <a:pPr>
                <a:spcAft>
                  <a:spcPts val="600"/>
                </a:spcAft>
                <a:defRPr/>
              </a:pPr>
              <a:t>14</a:t>
            </a:fld>
            <a:endParaRPr lang="fi-FI" sz="1200">
              <a:solidFill>
                <a:prstClr val="black">
                  <a:tint val="75000"/>
                </a:prstClr>
              </a:solidFill>
              <a:latin typeface="Calibri" panose="020F0502020204030204"/>
            </a:endParaRPr>
          </a:p>
        </p:txBody>
      </p:sp>
      <p:pic>
        <p:nvPicPr>
          <p:cNvPr id="8" name="Picture 7" descr="A close up of a grassy hill&#10;&#10;Description generated with very high confidence">
            <a:extLst>
              <a:ext uri="{FF2B5EF4-FFF2-40B4-BE49-F238E27FC236}">
                <a16:creationId xmlns="" xmlns:a16="http://schemas.microsoft.com/office/drawing/2014/main" id="{08990157-0B9D-4014-AB1E-03347406623F}"/>
              </a:ext>
            </a:extLst>
          </p:cNvPr>
          <p:cNvPicPr>
            <a:picLocks noChangeAspect="1"/>
          </p:cNvPicPr>
          <p:nvPr/>
        </p:nvPicPr>
        <p:blipFill rotWithShape="1">
          <a:blip r:embed="rId3"/>
          <a:srcRect t="18527" r="1"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ectangle 6"/>
          <p:cNvSpPr/>
          <p:nvPr/>
        </p:nvSpPr>
        <p:spPr>
          <a:xfrm>
            <a:off x="4946047" y="6021526"/>
            <a:ext cx="3229089" cy="276999"/>
          </a:xfrm>
          <a:prstGeom prst="rect">
            <a:avLst/>
          </a:prstGeom>
        </p:spPr>
        <p:txBody>
          <a:bodyPr wrap="none">
            <a:spAutoFit/>
          </a:bodyPr>
          <a:lstStyle/>
          <a:p>
            <a:r>
              <a:rPr lang="en-US" sz="1200" dirty="0" err="1" smtClean="0">
                <a:solidFill>
                  <a:schemeClr val="bg1">
                    <a:lumMod val="65000"/>
                  </a:schemeClr>
                </a:solidFill>
              </a:rPr>
              <a:t>Kuva</a:t>
            </a:r>
            <a:r>
              <a:rPr lang="en-US" sz="1200" dirty="0" smtClean="0">
                <a:solidFill>
                  <a:schemeClr val="bg1">
                    <a:lumMod val="65000"/>
                  </a:schemeClr>
                </a:solidFill>
              </a:rPr>
              <a:t>: https</a:t>
            </a:r>
            <a:r>
              <a:rPr lang="en-US" sz="1200" dirty="0">
                <a:solidFill>
                  <a:schemeClr val="bg1">
                    <a:lumMod val="65000"/>
                  </a:schemeClr>
                </a:solidFill>
              </a:rPr>
              <a:t>://</a:t>
            </a:r>
            <a:r>
              <a:rPr lang="en-US" sz="1200" dirty="0" smtClean="0">
                <a:solidFill>
                  <a:schemeClr val="bg1">
                    <a:lumMod val="65000"/>
                  </a:schemeClr>
                </a:solidFill>
              </a:rPr>
              <a:t>unsplash.com/photos/rJc1RioyERQ</a:t>
            </a:r>
            <a:endParaRPr lang="en-US" sz="1200" dirty="0">
              <a:solidFill>
                <a:schemeClr val="bg1">
                  <a:lumMod val="65000"/>
                </a:schemeClr>
              </a:solidFill>
            </a:endParaRPr>
          </a:p>
        </p:txBody>
      </p:sp>
    </p:spTree>
    <p:extLst>
      <p:ext uri="{BB962C8B-B14F-4D97-AF65-F5344CB8AC3E}">
        <p14:creationId xmlns:p14="http://schemas.microsoft.com/office/powerpoint/2010/main" val="33753306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55320" y="780765"/>
            <a:ext cx="5120114" cy="169279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fi-FI" sz="4400" b="1" dirty="0">
                <a:latin typeface="+mj-lt"/>
              </a:rPr>
              <a:t>2. Measurable (mitattavissa)</a:t>
            </a:r>
          </a:p>
        </p:txBody>
      </p:sp>
      <p:cxnSp>
        <p:nvCxnSpPr>
          <p:cNvPr id="11" name="Straight Arrow Connector 10">
            <a:extLst>
              <a:ext uri="{FF2B5EF4-FFF2-40B4-BE49-F238E27FC236}">
                <a16:creationId xmlns="" xmlns:a16="http://schemas.microsoft.com/office/drawing/2014/main" id="{E4A809D5-3600-46D4-A466-67F2349A54FB}"/>
              </a:ext>
              <a:ext uri="{C183D7F6-B498-43B3-948B-1728B52AA6E4}">
                <adec:decorative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575034"/>
            <a:ext cx="5120113" cy="346222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defRPr/>
            </a:pPr>
            <a:r>
              <a:rPr lang="fi-FI" dirty="0" smtClean="0"/>
              <a:t>Aseta </a:t>
            </a:r>
            <a:r>
              <a:rPr lang="fi-FI" b="1" dirty="0"/>
              <a:t>konkreettisia</a:t>
            </a:r>
            <a:r>
              <a:rPr lang="fi-FI" dirty="0" smtClean="0"/>
              <a:t> </a:t>
            </a:r>
            <a:r>
              <a:rPr lang="fi-FI" b="1" dirty="0"/>
              <a:t>kriteereitä</a:t>
            </a:r>
            <a:r>
              <a:rPr lang="fi-FI" dirty="0" smtClean="0"/>
              <a:t> </a:t>
            </a:r>
            <a:r>
              <a:rPr lang="fi-FI" b="1" dirty="0"/>
              <a:t>edistymisen</a:t>
            </a:r>
            <a:r>
              <a:rPr lang="fi-FI" dirty="0" smtClean="0"/>
              <a:t> </a:t>
            </a:r>
            <a:r>
              <a:rPr lang="fi-FI" b="1" dirty="0"/>
              <a:t>mittaamiseksi</a:t>
            </a:r>
            <a:r>
              <a:rPr lang="fi-FI" dirty="0" smtClean="0"/>
              <a:t> kunkin asetetun tavoitteen osalta.</a:t>
            </a:r>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r>
              <a:rPr lang="fi-FI" dirty="0" smtClean="0"/>
              <a:t>Voit tarkistaa tavoitteesi mitattavuuden esittämällä kysymyksiä, kuten esimerkiksi...</a:t>
            </a:r>
          </a:p>
          <a:p>
            <a:pPr marL="342900" indent="-228600">
              <a:lnSpc>
                <a:spcPct val="90000"/>
              </a:lnSpc>
              <a:spcAft>
                <a:spcPts val="600"/>
              </a:spcAft>
              <a:buFont typeface="Arial" panose="020B0604020202020204" pitchFamily="34" charset="0"/>
              <a:buChar char="•"/>
              <a:defRPr/>
            </a:pPr>
            <a:r>
              <a:rPr lang="fi-FI" b="1" dirty="0"/>
              <a:t>Kuinka paljon? Kuinka monta?</a:t>
            </a:r>
          </a:p>
          <a:p>
            <a:pPr marL="342900" indent="-228600">
              <a:lnSpc>
                <a:spcPct val="90000"/>
              </a:lnSpc>
              <a:spcAft>
                <a:spcPts val="600"/>
              </a:spcAft>
              <a:buFont typeface="Arial" panose="020B0604020202020204" pitchFamily="34" charset="0"/>
              <a:buChar char="•"/>
              <a:defRPr/>
            </a:pPr>
            <a:r>
              <a:rPr lang="fi-FI" b="1" dirty="0"/>
              <a:t>Mistä tiedän, milloin tavoite </a:t>
            </a:r>
            <a:r>
              <a:rPr lang="fi-FI" dirty="0" smtClean="0"/>
              <a:t>on saavutettu?</a:t>
            </a:r>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r>
              <a:rPr lang="fi-FI" b="1" dirty="0"/>
              <a:t>Esimerkki</a:t>
            </a:r>
            <a:r>
              <a:rPr lang="fi-FI" dirty="0" smtClean="0"/>
              <a:t>:  Ei vain "laihduta" vaan "laihduta 1 kilo".</a:t>
            </a:r>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endParaRPr lang="fi-FI" dirty="0"/>
          </a:p>
        </p:txBody>
      </p:sp>
      <p:sp>
        <p:nvSpPr>
          <p:cNvPr id="6" name="Slide Number Placeholder 5"/>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spcAft>
                <a:spcPts val="600"/>
              </a:spcAft>
              <a:defRPr/>
            </a:pPr>
            <a:fld id="{164FE841-7605-7A44-96E0-2201010B0786}" type="slidenum">
              <a:rPr lang="en-US" sz="1200" smtClean="0">
                <a:solidFill>
                  <a:prstClr val="black">
                    <a:tint val="75000"/>
                  </a:prstClr>
                </a:solidFill>
                <a:latin typeface="Calibri" panose="020F0502020204030204"/>
              </a:rPr>
              <a:pPr>
                <a:spcAft>
                  <a:spcPts val="600"/>
                </a:spcAft>
                <a:defRPr/>
              </a:pPr>
              <a:t>15</a:t>
            </a:fld>
            <a:endParaRPr lang="fi-FI" sz="1200">
              <a:solidFill>
                <a:prstClr val="black">
                  <a:tint val="75000"/>
                </a:prstClr>
              </a:solidFill>
              <a:latin typeface="Calibri" panose="020F0502020204030204"/>
            </a:endParaRPr>
          </a:p>
        </p:txBody>
      </p:sp>
      <p:pic>
        <p:nvPicPr>
          <p:cNvPr id="5" name="Picture 4">
            <a:extLst>
              <a:ext uri="{FF2B5EF4-FFF2-40B4-BE49-F238E27FC236}">
                <a16:creationId xmlns="" xmlns:a16="http://schemas.microsoft.com/office/drawing/2014/main" id="{F41A8DA6-5EF4-4643-8090-A5B45C52D2EE}"/>
              </a:ext>
            </a:extLst>
          </p:cNvPr>
          <p:cNvPicPr>
            <a:picLocks noChangeAspect="1"/>
          </p:cNvPicPr>
          <p:nvPr/>
        </p:nvPicPr>
        <p:blipFill rotWithShape="1">
          <a:blip r:embed="rId3"/>
          <a:srcRect l="14928" r="19252"/>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ectangle 6"/>
          <p:cNvSpPr/>
          <p:nvPr/>
        </p:nvSpPr>
        <p:spPr>
          <a:xfrm>
            <a:off x="4812976" y="6001456"/>
            <a:ext cx="3376245" cy="276999"/>
          </a:xfrm>
          <a:prstGeom prst="rect">
            <a:avLst/>
          </a:prstGeom>
        </p:spPr>
        <p:txBody>
          <a:bodyPr wrap="none">
            <a:spAutoFit/>
          </a:bodyPr>
          <a:lstStyle/>
          <a:p>
            <a:r>
              <a:rPr lang="en-US" sz="1200" dirty="0" err="1" smtClean="0">
                <a:solidFill>
                  <a:schemeClr val="bg1">
                    <a:lumMod val="65000"/>
                  </a:schemeClr>
                </a:solidFill>
              </a:rPr>
              <a:t>Kuva</a:t>
            </a:r>
            <a:r>
              <a:rPr lang="en-US" sz="1200" dirty="0" smtClean="0">
                <a:solidFill>
                  <a:schemeClr val="bg1">
                    <a:lumMod val="65000"/>
                  </a:schemeClr>
                </a:solidFill>
              </a:rPr>
              <a:t>: https</a:t>
            </a:r>
            <a:r>
              <a:rPr lang="en-US" sz="1200" dirty="0">
                <a:solidFill>
                  <a:schemeClr val="bg1">
                    <a:lumMod val="65000"/>
                  </a:schemeClr>
                </a:solidFill>
              </a:rPr>
              <a:t>://unsplash.com/photos/ODCh8XHHsgo</a:t>
            </a:r>
          </a:p>
        </p:txBody>
      </p:sp>
    </p:spTree>
    <p:extLst>
      <p:ext uri="{BB962C8B-B14F-4D97-AF65-F5344CB8AC3E}">
        <p14:creationId xmlns:p14="http://schemas.microsoft.com/office/powerpoint/2010/main" val="2274363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55320" y="697637"/>
            <a:ext cx="5120114" cy="169279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fi-FI" sz="4400" b="1" dirty="0">
                <a:latin typeface="+mj-lt"/>
              </a:rPr>
              <a:t>3. Attainable (saavutettavissa)</a:t>
            </a:r>
          </a:p>
        </p:txBody>
      </p:sp>
      <p:cxnSp>
        <p:nvCxnSpPr>
          <p:cNvPr id="8" name="Straight Arrow Connector 10">
            <a:extLst>
              <a:ext uri="{FF2B5EF4-FFF2-40B4-BE49-F238E27FC236}">
                <a16:creationId xmlns="" xmlns:a16="http://schemas.microsoft.com/office/drawing/2014/main" id="{E4A809D5-3600-46D4-A466-67F2349A54FB}"/>
              </a:ext>
              <a:ext uri="{C183D7F6-B498-43B3-948B-1728B52AA6E4}">
                <adec:decorative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575034"/>
            <a:ext cx="5120113" cy="346222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defRPr/>
            </a:pPr>
            <a:r>
              <a:rPr lang="fi-FI" smtClean="0"/>
              <a:t>Jos asetamme itsellemme saavuttamattomia tavoitteita, petaamme itsellemme epäonnistumisen!</a:t>
            </a:r>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r>
              <a:rPr lang="fi-FI" smtClean="0"/>
              <a:t>Voit saavuttaa lähes minkä tahansa tavoitteen, kun: </a:t>
            </a:r>
          </a:p>
          <a:p>
            <a:pPr marL="342900" indent="-228600">
              <a:lnSpc>
                <a:spcPct val="90000"/>
              </a:lnSpc>
              <a:spcAft>
                <a:spcPts val="600"/>
              </a:spcAft>
              <a:buFont typeface="Arial" panose="020B0604020202020204" pitchFamily="34" charset="0"/>
              <a:buChar char="•"/>
              <a:defRPr/>
            </a:pPr>
            <a:r>
              <a:rPr lang="fi-FI" smtClean="0"/>
              <a:t>Suunnittelet vaiheet huolella </a:t>
            </a:r>
          </a:p>
          <a:p>
            <a:pPr marL="342900" indent="-228600">
              <a:lnSpc>
                <a:spcPct val="90000"/>
              </a:lnSpc>
              <a:spcAft>
                <a:spcPts val="600"/>
              </a:spcAft>
              <a:buFont typeface="Arial" panose="020B0604020202020204" pitchFamily="34" charset="0"/>
              <a:buChar char="•"/>
              <a:defRPr/>
            </a:pPr>
            <a:r>
              <a:rPr lang="fi-FI" smtClean="0"/>
              <a:t>Asetat realistisia tavoitteita, joiden avulla voit siirtyä kohti kokonaistavoitetta</a:t>
            </a:r>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r>
              <a:rPr lang="fi-FI" b="1" dirty="0"/>
              <a:t>Esimerkki</a:t>
            </a:r>
            <a:r>
              <a:rPr lang="fi-FI" smtClean="0"/>
              <a:t>:  "Aion laihtua 0,5 kiloa viikossa" eikä "Iaihdun kilon kuun loppuun mennessä" </a:t>
            </a:r>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endParaRPr lang="fi-FI" dirty="0"/>
          </a:p>
        </p:txBody>
      </p:sp>
      <p:sp>
        <p:nvSpPr>
          <p:cNvPr id="6" name="Slide Number Placeholder 5"/>
          <p:cNvSpPr>
            <a:spLocks noGrp="1"/>
          </p:cNvSpPr>
          <p:nvPr>
            <p:ph type="sldNum" sz="quarter" idx="12"/>
          </p:nvPr>
        </p:nvSpPr>
        <p:spPr>
          <a:xfrm>
            <a:off x="6941820" y="6356350"/>
            <a:ext cx="1165860" cy="365125"/>
          </a:xfrm>
          <a:prstGeom prst="ellipse">
            <a:avLst/>
          </a:prstGeom>
        </p:spPr>
        <p:txBody>
          <a:bodyPr vert="horz" lIns="91440" tIns="45720" rIns="91440" bIns="45720" rtlCol="0" anchor="ctr">
            <a:normAutofit/>
          </a:bodyPr>
          <a:lstStyle/>
          <a:p>
            <a:pPr>
              <a:lnSpc>
                <a:spcPct val="90000"/>
              </a:lnSpc>
              <a:spcAft>
                <a:spcPts val="600"/>
              </a:spcAft>
              <a:defRPr/>
            </a:pPr>
            <a:fld id="{164FE841-7605-7A44-96E0-2201010B0786}" type="slidenum">
              <a:rPr lang="en-US" sz="1200">
                <a:solidFill>
                  <a:prstClr val="black">
                    <a:tint val="75000"/>
                  </a:prstClr>
                </a:solidFill>
                <a:latin typeface="Calibri" panose="020F0502020204030204"/>
              </a:rPr>
              <a:pPr>
                <a:lnSpc>
                  <a:spcPct val="90000"/>
                </a:lnSpc>
                <a:spcAft>
                  <a:spcPts val="600"/>
                </a:spcAft>
                <a:defRPr/>
              </a:pPr>
              <a:t>16</a:t>
            </a:fld>
            <a:endParaRPr lang="fi-FI" sz="1200">
              <a:solidFill>
                <a:prstClr val="black">
                  <a:tint val="75000"/>
                </a:prstClr>
              </a:solidFill>
              <a:latin typeface="Calibri" panose="020F0502020204030204"/>
            </a:endParaRPr>
          </a:p>
        </p:txBody>
      </p:sp>
      <p:pic>
        <p:nvPicPr>
          <p:cNvPr id="5" name="Picture 4" descr="A top view of a mountain&#10;&#10;Description generated with very high confidence">
            <a:extLst>
              <a:ext uri="{FF2B5EF4-FFF2-40B4-BE49-F238E27FC236}">
                <a16:creationId xmlns="" xmlns:a16="http://schemas.microsoft.com/office/drawing/2014/main" id="{5844C925-F43A-4F43-A8D2-558338EBCC6B}"/>
              </a:ext>
            </a:extLst>
          </p:cNvPr>
          <p:cNvPicPr>
            <a:picLocks noChangeAspect="1"/>
          </p:cNvPicPr>
          <p:nvPr/>
        </p:nvPicPr>
        <p:blipFill rotWithShape="1">
          <a:blip r:embed="rId3"/>
          <a:srcRect t="13096" r="2" b="2"/>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ectangle 6"/>
          <p:cNvSpPr/>
          <p:nvPr/>
        </p:nvSpPr>
        <p:spPr>
          <a:xfrm>
            <a:off x="4784398" y="5980108"/>
            <a:ext cx="3276923" cy="276999"/>
          </a:xfrm>
          <a:prstGeom prst="rect">
            <a:avLst/>
          </a:prstGeom>
        </p:spPr>
        <p:txBody>
          <a:bodyPr wrap="none">
            <a:spAutoFit/>
          </a:bodyPr>
          <a:lstStyle/>
          <a:p>
            <a:r>
              <a:rPr lang="en-US" sz="1200" dirty="0" err="1" smtClean="0">
                <a:solidFill>
                  <a:schemeClr val="bg1">
                    <a:lumMod val="75000"/>
                  </a:schemeClr>
                </a:solidFill>
              </a:rPr>
              <a:t>Kuva</a:t>
            </a:r>
            <a:r>
              <a:rPr lang="en-US" sz="1200" dirty="0" smtClean="0">
                <a:solidFill>
                  <a:schemeClr val="bg1">
                    <a:lumMod val="75000"/>
                  </a:schemeClr>
                </a:solidFill>
              </a:rPr>
              <a:t>: </a:t>
            </a:r>
            <a:r>
              <a:rPr lang="en-US" sz="1200" dirty="0" smtClean="0">
                <a:solidFill>
                  <a:schemeClr val="bg1">
                    <a:lumMod val="65000"/>
                  </a:schemeClr>
                </a:solidFill>
              </a:rPr>
              <a:t>https</a:t>
            </a:r>
            <a:r>
              <a:rPr lang="en-US" sz="1200" dirty="0">
                <a:solidFill>
                  <a:schemeClr val="bg1">
                    <a:lumMod val="65000"/>
                  </a:schemeClr>
                </a:solidFill>
              </a:rPr>
              <a:t>://unsplash.com/photos/OWsdJ-MllYA</a:t>
            </a:r>
          </a:p>
        </p:txBody>
      </p:sp>
    </p:spTree>
    <p:extLst>
      <p:ext uri="{BB962C8B-B14F-4D97-AF65-F5344CB8AC3E}">
        <p14:creationId xmlns:p14="http://schemas.microsoft.com/office/powerpoint/2010/main" val="25845351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669711" y="816304"/>
            <a:ext cx="5127031" cy="167660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fi-FI" sz="4400" b="1" dirty="0">
                <a:latin typeface="+mj-lt"/>
              </a:rPr>
              <a:t>4. Relevant (asianmukainen)</a:t>
            </a:r>
          </a:p>
        </p:txBody>
      </p:sp>
      <p:sp>
        <p:nvSpPr>
          <p:cNvPr id="4" name="CasellaDiTesto 3"/>
          <p:cNvSpPr txBox="1"/>
          <p:nvPr/>
        </p:nvSpPr>
        <p:spPr>
          <a:xfrm>
            <a:off x="648930" y="2438400"/>
            <a:ext cx="5127029" cy="3785419"/>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defRPr/>
            </a:pPr>
            <a:r>
              <a:rPr lang="fi-FI" dirty="0" smtClean="0"/>
              <a:t>Tavoitteen pitää olla jotain sellaista, jonka eteen </a:t>
            </a:r>
            <a:r>
              <a:rPr lang="fi-FI" b="1" i="1" dirty="0" smtClean="0"/>
              <a:t>haluat </a:t>
            </a:r>
            <a:r>
              <a:rPr lang="fi-FI" dirty="0" smtClean="0"/>
              <a:t>ja </a:t>
            </a:r>
            <a:r>
              <a:rPr lang="fi-FI" b="1" i="1" dirty="0" smtClean="0"/>
              <a:t>voit </a:t>
            </a:r>
            <a:r>
              <a:rPr lang="fi-FI" dirty="0" smtClean="0"/>
              <a:t>tehdä töitä! </a:t>
            </a:r>
          </a:p>
          <a:p>
            <a:pPr indent="-228600">
              <a:lnSpc>
                <a:spcPct val="90000"/>
              </a:lnSpc>
              <a:spcAft>
                <a:spcPts val="600"/>
              </a:spcAft>
              <a:buFont typeface="Arial" panose="020B0604020202020204" pitchFamily="34" charset="0"/>
              <a:buChar char="•"/>
              <a:defRPr/>
            </a:pPr>
            <a:endParaRPr lang="fi-FI" dirty="0"/>
          </a:p>
          <a:p>
            <a:pPr indent="-228600">
              <a:lnSpc>
                <a:spcPct val="90000"/>
              </a:lnSpc>
              <a:spcAft>
                <a:spcPts val="600"/>
              </a:spcAft>
              <a:buFont typeface="Arial" panose="020B0604020202020204" pitchFamily="34" charset="0"/>
              <a:buChar char="•"/>
              <a:defRPr/>
            </a:pPr>
            <a:r>
              <a:rPr lang="fi-FI" b="1" dirty="0"/>
              <a:t>Esimerkki</a:t>
            </a:r>
            <a:r>
              <a:rPr lang="fi-FI" dirty="0" smtClean="0"/>
              <a:t>:  "Haluan pudottaa painoa, jotta voin </a:t>
            </a:r>
            <a:r>
              <a:rPr dirty="0"/>
              <a:t/>
            </a:r>
            <a:br>
              <a:rPr dirty="0"/>
            </a:br>
            <a:r>
              <a:rPr lang="fi-FI" dirty="0" smtClean="0"/>
              <a:t>leikkiä ja jousta lasteni kanssa </a:t>
            </a:r>
            <a:r>
              <a:rPr dirty="0"/>
              <a:t/>
            </a:r>
            <a:br>
              <a:rPr dirty="0"/>
            </a:br>
            <a:r>
              <a:rPr lang="fi-FI" dirty="0" smtClean="0"/>
              <a:t>puistossa" </a:t>
            </a:r>
          </a:p>
        </p:txBody>
      </p:sp>
      <p:sp>
        <p:nvSpPr>
          <p:cNvPr id="6" name="Slide Number Placeholder 5"/>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fld id="{164FE841-7605-7A44-96E0-2201010B0786}" type="slidenum">
              <a:rPr lang="en-US" sz="1200" smtClean="0">
                <a:solidFill>
                  <a:prstClr val="black">
                    <a:tint val="75000"/>
                  </a:prstClr>
                </a:solidFill>
                <a:latin typeface="Calibri" panose="020F0502020204030204"/>
              </a:rPr>
              <a:pPr>
                <a:spcAft>
                  <a:spcPts val="600"/>
                </a:spcAft>
                <a:defRPr/>
              </a:pPr>
              <a:t>17</a:t>
            </a:fld>
            <a:endParaRPr lang="fi-FI" sz="1200">
              <a:solidFill>
                <a:prstClr val="black">
                  <a:tint val="75000"/>
                </a:prstClr>
              </a:solidFill>
              <a:latin typeface="Calibri" panose="020F0502020204030204"/>
            </a:endParaRPr>
          </a:p>
        </p:txBody>
      </p:sp>
      <p:sp>
        <p:nvSpPr>
          <p:cNvPr id="7" name="Rectangle 6"/>
          <p:cNvSpPr/>
          <p:nvPr/>
        </p:nvSpPr>
        <p:spPr>
          <a:xfrm>
            <a:off x="6096019" y="0"/>
            <a:ext cx="6096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8" name="Rectangle 1"/>
          <p:cNvSpPr>
            <a:spLocks noChangeArrowheads="1"/>
          </p:cNvSpPr>
          <p:nvPr/>
        </p:nvSpPr>
        <p:spPr bwMode="auto">
          <a:xfrm>
            <a:off x="6609210" y="596171"/>
            <a:ext cx="4744590" cy="6124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ts val="1200"/>
              </a:spcAft>
              <a:buClrTx/>
              <a:buSzTx/>
              <a:buFontTx/>
              <a:buNone/>
              <a:tabLst/>
            </a:pPr>
            <a:r>
              <a:rPr kumimoji="0" lang="fi-FI" altLang="fi-FI" sz="4600" b="1" i="0" u="none" strike="noStrike" cap="none" normalizeH="0" baseline="0" dirty="0" smtClean="0">
                <a:ln>
                  <a:noFill/>
                </a:ln>
                <a:solidFill>
                  <a:schemeClr val="bg1"/>
                </a:solidFill>
                <a:effectLst/>
                <a:latin typeface="Arial" panose="020B0604020202020204" pitchFamily="34" charset="0"/>
              </a:rPr>
              <a:t>IF IT IS IMPORTANT TO YOU, YOU WILL FIND A WAY. </a:t>
            </a:r>
          </a:p>
          <a:p>
            <a:pPr marL="0" marR="0" lvl="0" indent="0" algn="ctr" defTabSz="914400" rtl="0" eaLnBrk="0" fontAlgn="base" latinLnBrk="0" hangingPunct="0">
              <a:lnSpc>
                <a:spcPct val="100000"/>
              </a:lnSpc>
              <a:spcBef>
                <a:spcPct val="0"/>
              </a:spcBef>
              <a:spcAft>
                <a:spcPct val="0"/>
              </a:spcAft>
              <a:buClrTx/>
              <a:buSzTx/>
              <a:buFontTx/>
              <a:buNone/>
              <a:tabLst/>
            </a:pPr>
            <a:r>
              <a:rPr kumimoji="0" lang="fi-FI" altLang="fi-FI" sz="4600" b="1" i="0" u="none" strike="noStrike" cap="none" normalizeH="0" baseline="0" dirty="0" smtClean="0">
                <a:ln>
                  <a:noFill/>
                </a:ln>
                <a:solidFill>
                  <a:schemeClr val="bg1"/>
                </a:solidFill>
                <a:effectLst/>
                <a:latin typeface="Arial" panose="020B0604020202020204" pitchFamily="34" charset="0"/>
              </a:rPr>
              <a:t>IF NOT, YOU’LL FIND AN EXCUSE.</a:t>
            </a:r>
          </a:p>
          <a:p>
            <a:pPr marL="0" marR="0" lvl="0" indent="0" algn="l" defTabSz="914400" rtl="0" eaLnBrk="0" fontAlgn="base" latinLnBrk="0" hangingPunct="0">
              <a:lnSpc>
                <a:spcPct val="100000"/>
              </a:lnSpc>
              <a:spcBef>
                <a:spcPct val="0"/>
              </a:spcBef>
              <a:spcAft>
                <a:spcPct val="0"/>
              </a:spcAft>
              <a:buClrTx/>
              <a:buSzTx/>
              <a:buFontTx/>
              <a:buNone/>
              <a:tabLst/>
            </a:pPr>
            <a:endParaRPr lang="fi-FI" altLang="fi-FI" sz="2000" dirty="0">
              <a:solidFill>
                <a:schemeClr val="bg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i-FI" altLang="fi-FI" sz="2000" b="0" i="0" u="none" strike="noStrike" cap="none" normalizeH="0" baseline="0" dirty="0" smtClean="0">
              <a:ln>
                <a:noFill/>
              </a:ln>
              <a:solidFill>
                <a:schemeClr val="bg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i-FI" altLang="fi-FI" sz="2000" dirty="0">
                <a:solidFill>
                  <a:schemeClr val="bg1"/>
                </a:solidFill>
                <a:latin typeface="Arial" panose="020B0604020202020204" pitchFamily="34" charset="0"/>
              </a:rPr>
              <a:t>	</a:t>
            </a:r>
            <a:r>
              <a:rPr lang="fi-FI" altLang="fi-FI" sz="2000" dirty="0" smtClean="0">
                <a:solidFill>
                  <a:schemeClr val="bg1"/>
                </a:solidFill>
                <a:latin typeface="Arial" panose="020B0604020202020204" pitchFamily="34" charset="0"/>
              </a:rPr>
              <a:t>		- Unknown</a:t>
            </a:r>
            <a:endParaRPr kumimoji="0" lang="fi-FI" altLang="fi-FI" sz="2000" b="0" i="0" u="none" strike="noStrike" cap="none" normalizeH="0" baseline="0" dirty="0" smtClean="0">
              <a:ln>
                <a:noFill/>
              </a:ln>
              <a:solidFill>
                <a:schemeClr val="bg1"/>
              </a:solidFill>
              <a:effectLst/>
              <a:latin typeface="Arial" panose="020B0604020202020204" pitchFamily="34" charset="0"/>
            </a:endParaRPr>
          </a:p>
        </p:txBody>
      </p:sp>
    </p:spTree>
    <p:extLst>
      <p:ext uri="{BB962C8B-B14F-4D97-AF65-F5344CB8AC3E}">
        <p14:creationId xmlns:p14="http://schemas.microsoft.com/office/powerpoint/2010/main" val="2077665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asellaDiTesto 1"/>
          <p:cNvSpPr txBox="1"/>
          <p:nvPr/>
        </p:nvSpPr>
        <p:spPr>
          <a:xfrm>
            <a:off x="202678" y="1071239"/>
            <a:ext cx="6025398" cy="1692794"/>
          </a:xfrm>
          <a:prstGeom prst="rect">
            <a:avLst/>
          </a:prstGeom>
        </p:spPr>
        <p:txBody>
          <a:bodyPr vert="horz" lIns="91440" tIns="45720" rIns="91440" bIns="45720" rtlCol="0" anchor="ctr">
            <a:normAutofit/>
          </a:bodyPr>
          <a:lstStyle/>
          <a:p>
            <a:pPr>
              <a:lnSpc>
                <a:spcPct val="90000"/>
              </a:lnSpc>
              <a:spcBef>
                <a:spcPct val="0"/>
              </a:spcBef>
              <a:spcAft>
                <a:spcPts val="600"/>
              </a:spcAft>
            </a:pPr>
            <a:r>
              <a:rPr lang="fi-FI" sz="4400" b="1" dirty="0">
                <a:latin typeface="+mj-lt"/>
              </a:rPr>
              <a:t>5. Timely (oikea-aikainen)</a:t>
            </a:r>
          </a:p>
        </p:txBody>
      </p:sp>
      <p:cxnSp>
        <p:nvCxnSpPr>
          <p:cNvPr id="11" name="Straight Arrow Connector 10">
            <a:extLst>
              <a:ext uri="{FF2B5EF4-FFF2-40B4-BE49-F238E27FC236}">
                <a16:creationId xmlns="" xmlns:a16="http://schemas.microsoft.com/office/drawing/2014/main" id="{E4A809D5-3600-46D4-A466-67F2349A54FB}"/>
              </a:ext>
              <a:ext uri="{C183D7F6-B498-43B3-948B-1728B52AA6E4}">
                <adec:decorative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 name="CasellaDiTesto 3"/>
          <p:cNvSpPr txBox="1"/>
          <p:nvPr/>
        </p:nvSpPr>
        <p:spPr>
          <a:xfrm>
            <a:off x="655321" y="2575034"/>
            <a:ext cx="5120113" cy="3462228"/>
          </a:xfrm>
          <a:prstGeom prst="rect">
            <a:avLst/>
          </a:prstGeom>
        </p:spPr>
        <p:txBody>
          <a:bodyPr vert="horz" lIns="91440" tIns="45720" rIns="91440" bIns="45720" rtlCol="0">
            <a:normAutofit fontScale="92500" lnSpcReduction="10000"/>
          </a:bodyPr>
          <a:lstStyle/>
          <a:p>
            <a:pPr marL="342900" indent="-228600">
              <a:lnSpc>
                <a:spcPct val="90000"/>
              </a:lnSpc>
              <a:spcAft>
                <a:spcPts val="600"/>
              </a:spcAft>
              <a:buFont typeface="Arial" panose="020B0604020202020204" pitchFamily="34" charset="0"/>
              <a:buChar char="•"/>
              <a:defRPr/>
            </a:pPr>
            <a:r>
              <a:rPr lang="fi-FI" sz="1900" dirty="0"/>
              <a:t>Tavoitteella täytyy </a:t>
            </a:r>
            <a:r>
              <a:rPr lang="fi-FI" sz="1900" b="1" dirty="0"/>
              <a:t>olla määräaika</a:t>
            </a:r>
            <a:r>
              <a:rPr lang="fi-FI" sz="1900" dirty="0"/>
              <a:t>. </a:t>
            </a:r>
          </a:p>
          <a:p>
            <a:pPr marL="800100" lvl="1" indent="-228600">
              <a:lnSpc>
                <a:spcPct val="90000"/>
              </a:lnSpc>
              <a:spcAft>
                <a:spcPts val="600"/>
              </a:spcAft>
              <a:buFont typeface="Arial" panose="020B0604020202020204" pitchFamily="34" charset="0"/>
              <a:buChar char="•"/>
              <a:defRPr/>
            </a:pPr>
            <a:r>
              <a:rPr lang="fi-FI" sz="1900" dirty="0"/>
              <a:t>Ilman määräaikaa et tunne kiirettä. </a:t>
            </a:r>
          </a:p>
          <a:p>
            <a:pPr marL="800100" lvl="1" indent="-228600">
              <a:lnSpc>
                <a:spcPct val="90000"/>
              </a:lnSpc>
              <a:spcAft>
                <a:spcPts val="600"/>
              </a:spcAft>
              <a:buFont typeface="Arial" panose="020B0604020202020204" pitchFamily="34" charset="0"/>
              <a:buChar char="•"/>
              <a:defRPr/>
            </a:pPr>
            <a:endParaRPr lang="fi-FI" sz="1900" dirty="0"/>
          </a:p>
          <a:p>
            <a:pPr marL="342900" indent="-228600">
              <a:lnSpc>
                <a:spcPct val="90000"/>
              </a:lnSpc>
              <a:spcAft>
                <a:spcPts val="600"/>
              </a:spcAft>
              <a:buFont typeface="Arial" panose="020B0604020202020204" pitchFamily="34" charset="0"/>
              <a:buChar char="•"/>
              <a:defRPr/>
            </a:pPr>
            <a:r>
              <a:rPr lang="fi-FI" sz="1900" dirty="0"/>
              <a:t>Tavoitteesi on luultavasti realistinen, jos todella </a:t>
            </a:r>
            <a:r>
              <a:rPr lang="fi-FI" sz="1900" i="1" dirty="0"/>
              <a:t>uskot</a:t>
            </a:r>
            <a:r>
              <a:rPr lang="fi-FI" sz="1900" dirty="0"/>
              <a:t>, että se voidaan saavuttaa.</a:t>
            </a:r>
          </a:p>
          <a:p>
            <a:pPr marL="800100" lvl="1" indent="-228600">
              <a:lnSpc>
                <a:spcPct val="90000"/>
              </a:lnSpc>
              <a:spcAft>
                <a:spcPts val="600"/>
              </a:spcAft>
              <a:buFont typeface="Arial" panose="020B0604020202020204" pitchFamily="34" charset="0"/>
              <a:buChar char="•"/>
              <a:defRPr/>
            </a:pPr>
            <a:r>
              <a:rPr lang="fi-FI" sz="1900" dirty="0"/>
              <a:t>Muita keinoja saada selville, onko tavoitteesi realistinen, on selvittää, oletko saavuttanut aiemmin mitään samanlaisia tai kysy itseltäsi, mitä olosuhteita tämän tavoitteen saavuttamiseksi tarvitaan.</a:t>
            </a:r>
          </a:p>
          <a:p>
            <a:pPr marL="342900" indent="-228600">
              <a:lnSpc>
                <a:spcPct val="90000"/>
              </a:lnSpc>
              <a:spcAft>
                <a:spcPts val="600"/>
              </a:spcAft>
              <a:buFont typeface="Arial" panose="020B0604020202020204" pitchFamily="34" charset="0"/>
              <a:buChar char="•"/>
              <a:defRPr/>
            </a:pPr>
            <a:endParaRPr lang="fi-FI" sz="1900" b="1" dirty="0"/>
          </a:p>
          <a:p>
            <a:pPr marL="342900" indent="-228600">
              <a:lnSpc>
                <a:spcPct val="90000"/>
              </a:lnSpc>
              <a:spcAft>
                <a:spcPts val="600"/>
              </a:spcAft>
              <a:buFont typeface="Arial" panose="020B0604020202020204" pitchFamily="34" charset="0"/>
              <a:buChar char="•"/>
              <a:defRPr/>
            </a:pPr>
            <a:r>
              <a:rPr lang="fi-FI" sz="1900" b="1" dirty="0"/>
              <a:t>Esimerkki</a:t>
            </a:r>
            <a:r>
              <a:rPr lang="fi-FI" sz="1900" dirty="0"/>
              <a:t>: "Laihdun 6 kiloa seuraavien 6 kuukauden aikana"</a:t>
            </a:r>
          </a:p>
        </p:txBody>
      </p:sp>
      <p:sp>
        <p:nvSpPr>
          <p:cNvPr id="6" name="Slide Number Placeholder 5"/>
          <p:cNvSpPr>
            <a:spLocks noGrp="1"/>
          </p:cNvSpPr>
          <p:nvPr>
            <p:ph type="sldNum" sz="quarter" idx="12"/>
          </p:nvPr>
        </p:nvSpPr>
        <p:spPr>
          <a:xfrm>
            <a:off x="6941820" y="6356350"/>
            <a:ext cx="1165860" cy="365125"/>
          </a:xfrm>
        </p:spPr>
        <p:txBody>
          <a:bodyPr vert="horz" lIns="91440" tIns="45720" rIns="91440" bIns="45720" rtlCol="0" anchor="ctr">
            <a:normAutofit/>
          </a:bodyPr>
          <a:lstStyle/>
          <a:p>
            <a:pPr>
              <a:spcAft>
                <a:spcPts val="600"/>
              </a:spcAft>
              <a:defRPr/>
            </a:pPr>
            <a:fld id="{164FE841-7605-7A44-96E0-2201010B0786}" type="slidenum">
              <a:rPr lang="en-US" sz="1200" smtClean="0">
                <a:solidFill>
                  <a:prstClr val="black">
                    <a:tint val="75000"/>
                  </a:prstClr>
                </a:solidFill>
                <a:latin typeface="Calibri" panose="020F0502020204030204"/>
              </a:rPr>
              <a:pPr>
                <a:spcAft>
                  <a:spcPts val="600"/>
                </a:spcAft>
                <a:defRPr/>
              </a:pPr>
              <a:t>18</a:t>
            </a:fld>
            <a:endParaRPr lang="fi-FI" sz="1200">
              <a:solidFill>
                <a:prstClr val="black">
                  <a:tint val="75000"/>
                </a:prstClr>
              </a:solidFill>
              <a:latin typeface="Calibri" panose="020F0502020204030204"/>
            </a:endParaRPr>
          </a:p>
        </p:txBody>
      </p:sp>
      <p:pic>
        <p:nvPicPr>
          <p:cNvPr id="5" name="Picture 4" descr="A clock on the front&#10;&#10;Description generated with high confidence">
            <a:extLst>
              <a:ext uri="{FF2B5EF4-FFF2-40B4-BE49-F238E27FC236}">
                <a16:creationId xmlns="" xmlns:a16="http://schemas.microsoft.com/office/drawing/2014/main" id="{DDBD975B-A702-432B-96C0-D715C46F0375}"/>
              </a:ext>
            </a:extLst>
          </p:cNvPr>
          <p:cNvPicPr>
            <a:picLocks noChangeAspect="1"/>
          </p:cNvPicPr>
          <p:nvPr/>
        </p:nvPicPr>
        <p:blipFill rotWithShape="1">
          <a:blip r:embed="rId3"/>
          <a:srcRect r="2" b="13098"/>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7" name="Rectangle 6"/>
          <p:cNvSpPr/>
          <p:nvPr/>
        </p:nvSpPr>
        <p:spPr>
          <a:xfrm>
            <a:off x="4712966" y="6000313"/>
            <a:ext cx="3305200" cy="276999"/>
          </a:xfrm>
          <a:prstGeom prst="rect">
            <a:avLst/>
          </a:prstGeom>
        </p:spPr>
        <p:txBody>
          <a:bodyPr wrap="none">
            <a:spAutoFit/>
          </a:bodyPr>
          <a:lstStyle/>
          <a:p>
            <a:r>
              <a:rPr lang="en-US" sz="1200" smtClean="0">
                <a:solidFill>
                  <a:schemeClr val="bg1">
                    <a:lumMod val="65000"/>
                  </a:schemeClr>
                </a:solidFill>
              </a:rPr>
              <a:t>Kuva: </a:t>
            </a:r>
            <a:r>
              <a:rPr lang="en-US" sz="1200" dirty="0" smtClean="0">
                <a:solidFill>
                  <a:schemeClr val="bg1">
                    <a:lumMod val="65000"/>
                  </a:schemeClr>
                </a:solidFill>
              </a:rPr>
              <a:t>https</a:t>
            </a:r>
            <a:r>
              <a:rPr lang="en-US" sz="1200" dirty="0">
                <a:solidFill>
                  <a:schemeClr val="bg1">
                    <a:lumMod val="65000"/>
                  </a:schemeClr>
                </a:solidFill>
              </a:rPr>
              <a:t>://</a:t>
            </a:r>
            <a:r>
              <a:rPr lang="en-US" sz="1200" dirty="0" smtClean="0">
                <a:solidFill>
                  <a:schemeClr val="bg1">
                    <a:lumMod val="65000"/>
                  </a:schemeClr>
                </a:solidFill>
              </a:rPr>
              <a:t>unsplash.com/photos/0rTCXZM7Xfo</a:t>
            </a:r>
            <a:endParaRPr lang="en-US" sz="1200" dirty="0">
              <a:solidFill>
                <a:schemeClr val="bg1">
                  <a:lumMod val="65000"/>
                </a:schemeClr>
              </a:solidFill>
            </a:endParaRPr>
          </a:p>
        </p:txBody>
      </p:sp>
    </p:spTree>
    <p:extLst>
      <p:ext uri="{BB962C8B-B14F-4D97-AF65-F5344CB8AC3E}">
        <p14:creationId xmlns:p14="http://schemas.microsoft.com/office/powerpoint/2010/main" val="27021698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Miksi asettaa tavoitteita?</a:t>
            </a:r>
          </a:p>
        </p:txBody>
      </p:sp>
      <p:sp>
        <p:nvSpPr>
          <p:cNvPr id="4" name="CasellaDiTesto 3"/>
          <p:cNvSpPr txBox="1"/>
          <p:nvPr/>
        </p:nvSpPr>
        <p:spPr>
          <a:xfrm>
            <a:off x="1228725" y="2514015"/>
            <a:ext cx="10872788" cy="1631216"/>
          </a:xfrm>
          <a:prstGeom prst="rect">
            <a:avLst/>
          </a:prstGeom>
          <a:noFill/>
        </p:spPr>
        <p:txBody>
          <a:bodyPr wrap="square" rtlCol="0">
            <a:spAutoFit/>
          </a:bodyPr>
          <a:lstStyle/>
          <a:p>
            <a:pPr marL="285750" indent="-285750">
              <a:buFont typeface="Arial" panose="020B0604020202020204" pitchFamily="34" charset="0"/>
              <a:buChar char="•"/>
            </a:pPr>
            <a:r>
              <a:rPr lang="fi-FI" sz="2000" dirty="0"/>
              <a:t>Tutkimukset osoittavat, että ne, joilla on erityisiä ja kirjallisia tavoitteita, saavuttavat tavoitteensa.</a:t>
            </a:r>
          </a:p>
          <a:p>
            <a:pPr marL="285750" indent="-285750">
              <a:buFont typeface="Arial" panose="020B0604020202020204" pitchFamily="34" charset="0"/>
              <a:buChar char="•"/>
            </a:pPr>
            <a:r>
              <a:rPr lang="fi-FI" sz="2000" dirty="0"/>
              <a:t>Et voi täyttää tavoitetta, jota sinulla ei ole!</a:t>
            </a:r>
          </a:p>
          <a:p>
            <a:pPr marL="285750" indent="-285750">
              <a:buFont typeface="Arial" panose="020B0604020202020204" pitchFamily="34" charset="0"/>
              <a:buChar char="•"/>
            </a:pPr>
            <a:r>
              <a:rPr lang="fi-FI" sz="2000" dirty="0"/>
              <a:t>Retikulaarinen aktivointijärjestelmä (RAS): toimii tietoisen ja alitajunnan välillä.</a:t>
            </a:r>
            <a:r>
              <a:t/>
            </a:r>
            <a:br/>
            <a:r>
              <a:t/>
            </a:r>
            <a:br/>
            <a:r>
              <a:rPr lang="fi-FI" sz="2000" dirty="0"/>
              <a:t>Aivojen sisäinen automaattinen mekanismi voi tuoda tietoosi tärkeitä tietoja.</a:t>
            </a:r>
          </a:p>
        </p:txBody>
      </p:sp>
      <p:sp>
        <p:nvSpPr>
          <p:cNvPr id="6" name="Slide Number Placeholder 5"/>
          <p:cNvSpPr>
            <a:spLocks noGrp="1"/>
          </p:cNvSpPr>
          <p:nvPr>
            <p:ph type="sldNum" sz="quarter" idx="12"/>
          </p:nvPr>
        </p:nvSpPr>
        <p:spPr/>
        <p:txBody>
          <a:bodyPr/>
          <a:lstStyle/>
          <a:p>
            <a:fld id="{164FE841-7605-7A44-96E0-2201010B0786}" type="slidenum">
              <a:rPr lang="it-IT" smtClean="0"/>
              <a:pPr/>
              <a:t>19</a:t>
            </a:fld>
            <a:endParaRPr lang="fi-FI" dirty="0"/>
          </a:p>
        </p:txBody>
      </p:sp>
    </p:spTree>
    <p:extLst>
      <p:ext uri="{BB962C8B-B14F-4D97-AF65-F5344CB8AC3E}">
        <p14:creationId xmlns:p14="http://schemas.microsoft.com/office/powerpoint/2010/main" val="3952573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Moduulin tavoitteet</a:t>
            </a:r>
          </a:p>
        </p:txBody>
      </p:sp>
      <p:sp>
        <p:nvSpPr>
          <p:cNvPr id="4" name="CasellaDiTesto 3"/>
          <p:cNvSpPr txBox="1"/>
          <p:nvPr/>
        </p:nvSpPr>
        <p:spPr>
          <a:xfrm>
            <a:off x="913054" y="2233159"/>
            <a:ext cx="10872788" cy="3785652"/>
          </a:xfrm>
          <a:prstGeom prst="rect">
            <a:avLst/>
          </a:prstGeom>
          <a:noFill/>
        </p:spPr>
        <p:txBody>
          <a:bodyPr wrap="square" rtlCol="0">
            <a:spAutoFit/>
          </a:bodyPr>
          <a:lstStyle/>
          <a:p>
            <a:r>
              <a:rPr lang="fi-FI" sz="2400" dirty="0"/>
              <a:t>Tämän moduulin loppuun mennessä sinä:</a:t>
            </a:r>
          </a:p>
          <a:p>
            <a:endParaRPr lang="fi-FI" sz="2400" dirty="0"/>
          </a:p>
          <a:p>
            <a:pPr marL="285750" lvl="0" indent="-285750">
              <a:buFont typeface="Arial" panose="020B0604020202020204" pitchFamily="34" charset="0"/>
              <a:buChar char="•"/>
            </a:pPr>
            <a:r>
              <a:rPr lang="fi-FI" sz="2400" dirty="0"/>
              <a:t>olet voinut jakaa tärkeimmät haasteet, ongelmat ja mahdollisuudet toisten kanssa</a:t>
            </a:r>
          </a:p>
          <a:p>
            <a:pPr marL="285750" lvl="0" indent="-285750">
              <a:buFont typeface="Arial" panose="020B0604020202020204" pitchFamily="34" charset="0"/>
              <a:buChar char="•"/>
            </a:pPr>
            <a:r>
              <a:rPr lang="fi-FI" sz="2400" dirty="0"/>
              <a:t>olet voinut keskustella, tutkia ja testata liikeideoita turvallisessa, mutta haastavassa ympäristössä</a:t>
            </a:r>
          </a:p>
          <a:p>
            <a:pPr marL="285750" lvl="0" indent="-285750">
              <a:buFont typeface="Arial" panose="020B0604020202020204" pitchFamily="34" charset="0"/>
              <a:buChar char="•"/>
            </a:pPr>
            <a:r>
              <a:rPr lang="fi-FI" sz="2400" dirty="0"/>
              <a:t>olet voinut ottaa seuraavat askeleet liikeidean kehittämisessä ja/tai liiketoiminnan kasvattamisessa</a:t>
            </a:r>
          </a:p>
          <a:p>
            <a:pPr marL="285750" lvl="0" indent="-285750">
              <a:buFont typeface="Arial" panose="020B0604020202020204" pitchFamily="34" charset="0"/>
              <a:buChar char="•"/>
            </a:pPr>
            <a:r>
              <a:rPr lang="fi-FI" sz="2400" dirty="0"/>
              <a:t>olet voinut asettaa tavoitteet tuleville koulutusviikoille ja siitä eteenpäin</a:t>
            </a:r>
          </a:p>
          <a:p>
            <a:pPr marL="285750" lvl="0" indent="-285750">
              <a:buFont typeface="Arial" panose="020B0604020202020204" pitchFamily="34" charset="0"/>
              <a:buChar char="•"/>
            </a:pPr>
            <a:r>
              <a:rPr lang="fi-FI" sz="2400" dirty="0"/>
              <a:t>osaat lisätä itsetutkiskelua ja uskoa itseensä, mikä kannustaa kehittymiseen</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a:t>
            </a:fld>
            <a:endParaRPr lang="fi-FI" dirty="0"/>
          </a:p>
        </p:txBody>
      </p:sp>
    </p:spTree>
    <p:extLst>
      <p:ext uri="{BB962C8B-B14F-4D97-AF65-F5344CB8AC3E}">
        <p14:creationId xmlns:p14="http://schemas.microsoft.com/office/powerpoint/2010/main" val="205760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63983"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2" name="Slide Number Placeholder 1">
            <a:extLst>
              <a:ext uri="{FF2B5EF4-FFF2-40B4-BE49-F238E27FC236}">
                <a16:creationId xmlns="" xmlns:a16="http://schemas.microsoft.com/office/drawing/2014/main" id="{24BF5D52-F10D-49A8-BF73-033751A4EFF3}"/>
              </a:ext>
            </a:extLst>
          </p:cNvPr>
          <p:cNvSpPr>
            <a:spLocks noGrp="1"/>
          </p:cNvSpPr>
          <p:nvPr>
            <p:ph type="sldNum" sz="quarter" idx="12"/>
          </p:nvPr>
        </p:nvSpPr>
        <p:spPr>
          <a:xfrm>
            <a:off x="9060889" y="6365195"/>
            <a:ext cx="2743200" cy="365125"/>
          </a:xfrm>
        </p:spPr>
        <p:txBody>
          <a:bodyPr/>
          <a:lstStyle/>
          <a:p>
            <a:fld id="{164FE841-7605-7A44-96E0-2201010B0786}" type="slidenum">
              <a:rPr lang="it-IT" smtClean="0"/>
              <a:pPr/>
              <a:t>20</a:t>
            </a:fld>
            <a:endParaRPr lang="it-IT" dirty="0"/>
          </a:p>
        </p:txBody>
      </p:sp>
      <p:sp>
        <p:nvSpPr>
          <p:cNvPr id="4" name="Rectangle 3"/>
          <p:cNvSpPr/>
          <p:nvPr/>
        </p:nvSpPr>
        <p:spPr>
          <a:xfrm>
            <a:off x="9060889" y="7067951"/>
            <a:ext cx="3103094" cy="276999"/>
          </a:xfrm>
          <a:prstGeom prst="rect">
            <a:avLst/>
          </a:prstGeom>
        </p:spPr>
        <p:txBody>
          <a:bodyPr wrap="none">
            <a:spAutoFit/>
          </a:bodyPr>
          <a:lstStyle/>
          <a:p>
            <a:r>
              <a:rPr lang="en-US" sz="1200" b="1" dirty="0"/>
              <a:t>https://www.paramountsc.com/goal-setting/</a:t>
            </a:r>
          </a:p>
        </p:txBody>
      </p:sp>
      <p:sp>
        <p:nvSpPr>
          <p:cNvPr id="10" name="Rectangle 9"/>
          <p:cNvSpPr/>
          <p:nvPr/>
        </p:nvSpPr>
        <p:spPr>
          <a:xfrm>
            <a:off x="1817087" y="435465"/>
            <a:ext cx="2765660" cy="26684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1" name="Rectangle 10"/>
          <p:cNvSpPr/>
          <p:nvPr/>
        </p:nvSpPr>
        <p:spPr>
          <a:xfrm>
            <a:off x="4765016" y="422984"/>
            <a:ext cx="2765660" cy="2668406"/>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2" name="Rectangle 11"/>
          <p:cNvSpPr/>
          <p:nvPr/>
        </p:nvSpPr>
        <p:spPr>
          <a:xfrm>
            <a:off x="7770568" y="422984"/>
            <a:ext cx="2765660" cy="268137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3" name="Rectangle 12"/>
          <p:cNvSpPr/>
          <p:nvPr/>
        </p:nvSpPr>
        <p:spPr>
          <a:xfrm>
            <a:off x="1738051" y="3527927"/>
            <a:ext cx="2765660" cy="266840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5" name="Rectangle 14"/>
          <p:cNvSpPr/>
          <p:nvPr/>
        </p:nvSpPr>
        <p:spPr>
          <a:xfrm>
            <a:off x="4736552" y="3508880"/>
            <a:ext cx="2765660" cy="2668406"/>
          </a:xfrm>
          <a:prstGeom prst="rect">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6" name="Rectangle 15"/>
          <p:cNvSpPr/>
          <p:nvPr/>
        </p:nvSpPr>
        <p:spPr>
          <a:xfrm>
            <a:off x="7846776" y="3560070"/>
            <a:ext cx="2765660" cy="26684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7" name="TextBox 16"/>
          <p:cNvSpPr txBox="1"/>
          <p:nvPr/>
        </p:nvSpPr>
        <p:spPr>
          <a:xfrm>
            <a:off x="4793704" y="3982359"/>
            <a:ext cx="2651800" cy="1815882"/>
          </a:xfrm>
          <a:prstGeom prst="rect">
            <a:avLst/>
          </a:prstGeom>
          <a:solidFill>
            <a:srgbClr val="FF99FF"/>
          </a:solidFill>
          <a:ln>
            <a:noFill/>
          </a:ln>
        </p:spPr>
        <p:txBody>
          <a:bodyPr wrap="square" rtlCol="0">
            <a:spAutoFit/>
          </a:bodyPr>
          <a:lstStyle/>
          <a:p>
            <a:pPr algn="ctr"/>
            <a:r>
              <a:rPr lang="fi-FI" sz="5600" dirty="0" smtClean="0">
                <a:latin typeface="Comic Sans MS" panose="030F0702030302020204" pitchFamily="66" charset="0"/>
              </a:rPr>
              <a:t>REACH </a:t>
            </a:r>
          </a:p>
          <a:p>
            <a:pPr algn="ctr"/>
            <a:r>
              <a:rPr lang="fi-FI" sz="5600" dirty="0" smtClean="0">
                <a:latin typeface="Comic Sans MS" panose="030F0702030302020204" pitchFamily="66" charset="0"/>
              </a:rPr>
              <a:t>GOAL</a:t>
            </a:r>
            <a:endParaRPr lang="fi-FI" sz="5600" dirty="0">
              <a:latin typeface="Comic Sans MS" panose="030F0702030302020204" pitchFamily="66" charset="0"/>
            </a:endParaRPr>
          </a:p>
        </p:txBody>
      </p:sp>
      <p:sp>
        <p:nvSpPr>
          <p:cNvPr id="18" name="TextBox 17"/>
          <p:cNvSpPr txBox="1"/>
          <p:nvPr/>
        </p:nvSpPr>
        <p:spPr>
          <a:xfrm>
            <a:off x="7926786" y="426702"/>
            <a:ext cx="2396810" cy="2677656"/>
          </a:xfrm>
          <a:prstGeom prst="rect">
            <a:avLst/>
          </a:prstGeom>
          <a:solidFill>
            <a:srgbClr val="FFC000"/>
          </a:solidFill>
          <a:ln>
            <a:noFill/>
          </a:ln>
        </p:spPr>
        <p:txBody>
          <a:bodyPr wrap="none" rtlCol="0">
            <a:spAutoFit/>
          </a:bodyPr>
          <a:lstStyle/>
          <a:p>
            <a:pPr algn="ctr"/>
            <a:r>
              <a:rPr lang="fi-FI" sz="5600" dirty="0" smtClean="0">
                <a:latin typeface="Comic Sans MS" panose="030F0702030302020204" pitchFamily="66" charset="0"/>
              </a:rPr>
              <a:t>GET</a:t>
            </a:r>
          </a:p>
          <a:p>
            <a:pPr algn="ctr"/>
            <a:r>
              <a:rPr lang="fi-FI" sz="5600" dirty="0" smtClean="0">
                <a:latin typeface="Comic Sans MS" panose="030F0702030302020204" pitchFamily="66" charset="0"/>
              </a:rPr>
              <a:t>TO</a:t>
            </a:r>
          </a:p>
          <a:p>
            <a:pPr algn="ctr"/>
            <a:r>
              <a:rPr lang="fi-FI" sz="5600" dirty="0" smtClean="0">
                <a:latin typeface="Comic Sans MS" panose="030F0702030302020204" pitchFamily="66" charset="0"/>
              </a:rPr>
              <a:t>WORK</a:t>
            </a:r>
            <a:endParaRPr lang="fi-FI" sz="5600" dirty="0">
              <a:latin typeface="Comic Sans MS" panose="030F0702030302020204" pitchFamily="66" charset="0"/>
            </a:endParaRPr>
          </a:p>
        </p:txBody>
      </p:sp>
      <p:sp>
        <p:nvSpPr>
          <p:cNvPr id="19" name="TextBox 18"/>
          <p:cNvSpPr txBox="1"/>
          <p:nvPr/>
        </p:nvSpPr>
        <p:spPr>
          <a:xfrm>
            <a:off x="1924877" y="3994599"/>
            <a:ext cx="2436886" cy="1815882"/>
          </a:xfrm>
          <a:prstGeom prst="rect">
            <a:avLst/>
          </a:prstGeom>
          <a:solidFill>
            <a:srgbClr val="FF9900"/>
          </a:solidFill>
          <a:ln>
            <a:noFill/>
          </a:ln>
        </p:spPr>
        <p:txBody>
          <a:bodyPr wrap="none" rtlCol="0">
            <a:spAutoFit/>
          </a:bodyPr>
          <a:lstStyle/>
          <a:p>
            <a:pPr algn="ctr"/>
            <a:r>
              <a:rPr lang="fi-FI" sz="5600" dirty="0" smtClean="0">
                <a:latin typeface="Comic Sans MS" panose="030F0702030302020204" pitchFamily="66" charset="0"/>
              </a:rPr>
              <a:t>STICK</a:t>
            </a:r>
          </a:p>
          <a:p>
            <a:pPr algn="ctr"/>
            <a:r>
              <a:rPr lang="fi-FI" sz="5600" dirty="0" smtClean="0">
                <a:latin typeface="Comic Sans MS" panose="030F0702030302020204" pitchFamily="66" charset="0"/>
              </a:rPr>
              <a:t>TO IT</a:t>
            </a:r>
            <a:endParaRPr lang="fi-FI" sz="5600" dirty="0">
              <a:latin typeface="Comic Sans MS" panose="030F0702030302020204" pitchFamily="66" charset="0"/>
            </a:endParaRPr>
          </a:p>
        </p:txBody>
      </p:sp>
      <p:sp>
        <p:nvSpPr>
          <p:cNvPr id="20" name="TextBox 19"/>
          <p:cNvSpPr txBox="1"/>
          <p:nvPr/>
        </p:nvSpPr>
        <p:spPr>
          <a:xfrm>
            <a:off x="7866192" y="3588842"/>
            <a:ext cx="2651800" cy="2554545"/>
          </a:xfrm>
          <a:prstGeom prst="rect">
            <a:avLst/>
          </a:prstGeom>
          <a:solidFill>
            <a:srgbClr val="FFFF00"/>
          </a:solidFill>
          <a:ln>
            <a:noFill/>
          </a:ln>
        </p:spPr>
        <p:txBody>
          <a:bodyPr wrap="square" rtlCol="0">
            <a:spAutoFit/>
          </a:bodyPr>
          <a:lstStyle/>
          <a:p>
            <a:pPr algn="ctr"/>
            <a:r>
              <a:rPr lang="fi-FI" sz="16000" dirty="0" smtClean="0">
                <a:latin typeface="Comic Sans MS" panose="030F0702030302020204" pitchFamily="66" charset="0"/>
                <a:sym typeface="Wingdings" panose="05000000000000000000" pitchFamily="2" charset="2"/>
              </a:rPr>
              <a:t></a:t>
            </a:r>
            <a:endParaRPr lang="fi-FI" sz="16000" dirty="0">
              <a:latin typeface="Comic Sans MS" panose="030F0702030302020204" pitchFamily="66" charset="0"/>
            </a:endParaRPr>
          </a:p>
        </p:txBody>
      </p:sp>
      <p:sp>
        <p:nvSpPr>
          <p:cNvPr id="21" name="TextBox 20"/>
          <p:cNvSpPr txBox="1"/>
          <p:nvPr/>
        </p:nvSpPr>
        <p:spPr>
          <a:xfrm>
            <a:off x="4970777" y="954460"/>
            <a:ext cx="2448106" cy="1815882"/>
          </a:xfrm>
          <a:prstGeom prst="rect">
            <a:avLst/>
          </a:prstGeom>
          <a:solidFill>
            <a:srgbClr val="99FF66"/>
          </a:solidFill>
          <a:ln>
            <a:noFill/>
          </a:ln>
        </p:spPr>
        <p:txBody>
          <a:bodyPr wrap="none" rtlCol="0">
            <a:spAutoFit/>
          </a:bodyPr>
          <a:lstStyle/>
          <a:p>
            <a:pPr algn="ctr"/>
            <a:r>
              <a:rPr lang="fi-FI" sz="5600" dirty="0" smtClean="0">
                <a:latin typeface="Comic Sans MS" panose="030F0702030302020204" pitchFamily="66" charset="0"/>
              </a:rPr>
              <a:t>MAKE </a:t>
            </a:r>
          </a:p>
          <a:p>
            <a:pPr algn="ctr"/>
            <a:r>
              <a:rPr lang="fi-FI" sz="5600" dirty="0" smtClean="0">
                <a:latin typeface="Comic Sans MS" panose="030F0702030302020204" pitchFamily="66" charset="0"/>
              </a:rPr>
              <a:t>PLAN</a:t>
            </a:r>
            <a:endParaRPr lang="fi-FI" sz="5600" dirty="0">
              <a:latin typeface="Comic Sans MS" panose="030F0702030302020204" pitchFamily="66" charset="0"/>
            </a:endParaRPr>
          </a:p>
        </p:txBody>
      </p:sp>
      <p:sp>
        <p:nvSpPr>
          <p:cNvPr id="22" name="TextBox 21"/>
          <p:cNvSpPr txBox="1"/>
          <p:nvPr/>
        </p:nvSpPr>
        <p:spPr>
          <a:xfrm>
            <a:off x="1817087" y="857589"/>
            <a:ext cx="2765660" cy="1815882"/>
          </a:xfrm>
          <a:prstGeom prst="rect">
            <a:avLst/>
          </a:prstGeom>
          <a:solidFill>
            <a:srgbClr val="00B0F0"/>
          </a:solidFill>
          <a:ln>
            <a:noFill/>
          </a:ln>
        </p:spPr>
        <p:txBody>
          <a:bodyPr wrap="square" rtlCol="0">
            <a:spAutoFit/>
          </a:bodyPr>
          <a:lstStyle/>
          <a:p>
            <a:pPr algn="ctr"/>
            <a:r>
              <a:rPr lang="fi-FI" sz="5600" dirty="0" smtClean="0">
                <a:latin typeface="Comic Sans MS" panose="030F0702030302020204" pitchFamily="66" charset="0"/>
              </a:rPr>
              <a:t>SET </a:t>
            </a:r>
          </a:p>
          <a:p>
            <a:pPr algn="ctr"/>
            <a:r>
              <a:rPr lang="fi-FI" sz="5600" dirty="0" smtClean="0">
                <a:latin typeface="Comic Sans MS" panose="030F0702030302020204" pitchFamily="66" charset="0"/>
              </a:rPr>
              <a:t>GOAL</a:t>
            </a:r>
            <a:endParaRPr lang="fi-FI" sz="5600" dirty="0">
              <a:latin typeface="Comic Sans MS" panose="030F0702030302020204" pitchFamily="66" charset="0"/>
            </a:endParaRPr>
          </a:p>
        </p:txBody>
      </p:sp>
    </p:spTree>
    <p:extLst>
      <p:ext uri="{BB962C8B-B14F-4D97-AF65-F5344CB8AC3E}">
        <p14:creationId xmlns:p14="http://schemas.microsoft.com/office/powerpoint/2010/main" val="30745412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Miksi asettaa tavoitteita?</a:t>
            </a:r>
          </a:p>
        </p:txBody>
      </p:sp>
      <p:sp>
        <p:nvSpPr>
          <p:cNvPr id="4" name="CasellaDiTesto 3"/>
          <p:cNvSpPr txBox="1"/>
          <p:nvPr/>
        </p:nvSpPr>
        <p:spPr>
          <a:xfrm>
            <a:off x="1228725" y="2514015"/>
            <a:ext cx="10872788" cy="1631216"/>
          </a:xfrm>
          <a:prstGeom prst="rect">
            <a:avLst/>
          </a:prstGeom>
          <a:noFill/>
        </p:spPr>
        <p:txBody>
          <a:bodyPr wrap="square" rtlCol="0">
            <a:spAutoFit/>
          </a:bodyPr>
          <a:lstStyle/>
          <a:p>
            <a:pPr marL="285750" indent="-285750">
              <a:buFont typeface="Arial" panose="020B0604020202020204" pitchFamily="34" charset="0"/>
              <a:buChar char="•"/>
            </a:pPr>
            <a:r>
              <a:rPr lang="fi-FI" sz="2000" dirty="0"/>
              <a:t>Tutkimukset osoittavat, että ne, joilla on erityisiä ja kirjallisia tavoitteita, saavuttavat tavoitteensa.</a:t>
            </a:r>
          </a:p>
          <a:p>
            <a:pPr marL="285750" indent="-285750">
              <a:buFont typeface="Arial" panose="020B0604020202020204" pitchFamily="34" charset="0"/>
              <a:buChar char="•"/>
            </a:pPr>
            <a:r>
              <a:rPr lang="fi-FI" sz="2000" dirty="0"/>
              <a:t>Et voi täyttää tavoitetta, jota sinulla ei ole!</a:t>
            </a:r>
          </a:p>
          <a:p>
            <a:pPr marL="285750" indent="-285750">
              <a:buFont typeface="Arial" panose="020B0604020202020204" pitchFamily="34" charset="0"/>
              <a:buChar char="•"/>
            </a:pPr>
            <a:r>
              <a:rPr lang="fi-FI" sz="2000" dirty="0"/>
              <a:t>Retikulaarinen aktivointijärjestelmä (RAS): toimii tietoisen ja alitajunnan välillä.</a:t>
            </a:r>
            <a:r>
              <a:t/>
            </a:r>
            <a:br/>
            <a:r>
              <a:t/>
            </a:r>
            <a:br/>
            <a:r>
              <a:rPr lang="fi-FI" sz="2000" dirty="0"/>
              <a:t>Aivojen sisäinen automaattinen mekanismi voi tuoda tietoosi tärkeitä tietoja.</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21</a:t>
            </a:fld>
            <a:endParaRPr lang="fi-FI" dirty="0"/>
          </a:p>
        </p:txBody>
      </p:sp>
    </p:spTree>
    <p:extLst>
      <p:ext uri="{BB962C8B-B14F-4D97-AF65-F5344CB8AC3E}">
        <p14:creationId xmlns:p14="http://schemas.microsoft.com/office/powerpoint/2010/main" val="1705120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Tee kysymyksiä, joilla tavoitteista tulee SMART (1)</a:t>
            </a:r>
          </a:p>
        </p:txBody>
      </p:sp>
      <p:sp>
        <p:nvSpPr>
          <p:cNvPr id="4" name="CasellaDiTesto 3"/>
          <p:cNvSpPr txBox="1"/>
          <p:nvPr/>
        </p:nvSpPr>
        <p:spPr>
          <a:xfrm>
            <a:off x="1228725" y="2514015"/>
            <a:ext cx="10872788" cy="1938992"/>
          </a:xfrm>
          <a:prstGeom prst="rect">
            <a:avLst/>
          </a:prstGeom>
          <a:noFill/>
        </p:spPr>
        <p:txBody>
          <a:bodyPr wrap="square" rtlCol="0">
            <a:spAutoFit/>
          </a:bodyPr>
          <a:lstStyle/>
          <a:p>
            <a:pPr marL="342900" indent="-342900">
              <a:buFont typeface="Arial" panose="020B0604020202020204" pitchFamily="34" charset="0"/>
              <a:buChar char="•"/>
            </a:pPr>
            <a:r>
              <a:rPr lang="fi-FI" sz="2000" dirty="0"/>
              <a:t>Aloita kysymällä itseltäsi: "Kuinka on mahdollista, että en ole saavuttanut tätä vielä?"</a:t>
            </a:r>
          </a:p>
          <a:p>
            <a:pPr marL="342900" indent="-342900">
              <a:buFont typeface="Arial" panose="020B0604020202020204" pitchFamily="34" charset="0"/>
              <a:buChar char="•"/>
            </a:pPr>
            <a:r>
              <a:rPr lang="fi-FI" sz="2000" b="1" dirty="0"/>
              <a:t>Määritä tarkka tavoite </a:t>
            </a:r>
            <a:r>
              <a:rPr lang="fi-FI" sz="2000" dirty="0"/>
              <a:t>- "Mitä tarkkaan ottaen haluat?"</a:t>
            </a:r>
          </a:p>
          <a:p>
            <a:pPr marL="342900" indent="-342900">
              <a:buFont typeface="Arial" panose="020B0604020202020204" pitchFamily="34" charset="0"/>
              <a:buChar char="•"/>
            </a:pPr>
            <a:r>
              <a:rPr lang="fi-FI" sz="2000" b="1" dirty="0"/>
              <a:t>Määritä nykyinen tilanne </a:t>
            </a:r>
            <a:r>
              <a:rPr lang="fi-FI" sz="2000" dirty="0"/>
              <a:t>- ”Missä olet nyt suhteessa tuloksiin?</a:t>
            </a:r>
          </a:p>
          <a:p>
            <a:pPr marL="342900" indent="-342900">
              <a:buFont typeface="Arial" panose="020B0604020202020204" pitchFamily="34" charset="0"/>
              <a:buChar char="•"/>
            </a:pPr>
            <a:r>
              <a:rPr lang="fi-FI" sz="2000" b="1" dirty="0"/>
              <a:t>Määritä tulos </a:t>
            </a:r>
            <a:r>
              <a:rPr lang="fi-FI" sz="2000" dirty="0"/>
              <a:t>- "Mihin näet, kuulet, tunnet jne, kun olet saavuttanut tavoitteesi?”</a:t>
            </a:r>
          </a:p>
          <a:p>
            <a:pPr marL="342900" indent="-342900">
              <a:buFont typeface="Arial" panose="020B0604020202020204" pitchFamily="34" charset="0"/>
              <a:buChar char="•"/>
            </a:pPr>
            <a:r>
              <a:rPr lang="fi-FI" sz="2000" b="1" dirty="0"/>
              <a:t>Määritä todisteet </a:t>
            </a:r>
            <a:r>
              <a:rPr lang="fi-FI" sz="2000" dirty="0"/>
              <a:t>- "Mistä tiedät, että olet saavuttanut tavoitteesi?"</a:t>
            </a:r>
          </a:p>
          <a:p>
            <a:pPr marL="342900" indent="-342900">
              <a:buFont typeface="Arial" panose="020B0604020202020204" pitchFamily="34" charset="0"/>
              <a:buChar char="•"/>
            </a:pPr>
            <a:r>
              <a:rPr lang="fi-FI" sz="2000" b="1" dirty="0"/>
              <a:t>Onko se toivottavaa? </a:t>
            </a:r>
            <a:r>
              <a:rPr lang="fi-FI" sz="2000" dirty="0"/>
              <a:t>- Mikä tämä lopputulos tarjoaa sinulle tai antaa sinun tehdä?"</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22</a:t>
            </a:fld>
            <a:endParaRPr lang="fi-FI" dirty="0"/>
          </a:p>
        </p:txBody>
      </p:sp>
    </p:spTree>
    <p:extLst>
      <p:ext uri="{BB962C8B-B14F-4D97-AF65-F5344CB8AC3E}">
        <p14:creationId xmlns:p14="http://schemas.microsoft.com/office/powerpoint/2010/main" val="3347368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Tee kysymyksiä, joilla tavoitteista tulee SMART (2)</a:t>
            </a:r>
          </a:p>
        </p:txBody>
      </p:sp>
      <p:sp>
        <p:nvSpPr>
          <p:cNvPr id="4" name="CasellaDiTesto 3"/>
          <p:cNvSpPr txBox="1"/>
          <p:nvPr/>
        </p:nvSpPr>
        <p:spPr>
          <a:xfrm>
            <a:off x="1127125" y="2564815"/>
            <a:ext cx="10872788" cy="2862322"/>
          </a:xfrm>
          <a:prstGeom prst="rect">
            <a:avLst/>
          </a:prstGeom>
          <a:noFill/>
        </p:spPr>
        <p:txBody>
          <a:bodyPr wrap="square" rtlCol="0">
            <a:spAutoFit/>
          </a:bodyPr>
          <a:lstStyle/>
          <a:p>
            <a:pPr marL="342900" indent="-342900">
              <a:buFont typeface="Arial" panose="020B0604020202020204" pitchFamily="34" charset="0"/>
              <a:buChar char="•"/>
            </a:pPr>
            <a:r>
              <a:rPr lang="fi-FI" sz="2000" b="1" dirty="0"/>
              <a:t>Onko se itsestään alkanutta ja itsestään ylläpidettävää? </a:t>
            </a:r>
            <a:r>
              <a:rPr lang="fi-FI" sz="2000" dirty="0"/>
              <a:t>- "Onko se vain sinulle?"</a:t>
            </a:r>
          </a:p>
          <a:p>
            <a:pPr marL="342900" indent="-342900">
              <a:buFont typeface="Arial" panose="020B0604020202020204" pitchFamily="34" charset="0"/>
              <a:buChar char="•"/>
            </a:pPr>
            <a:r>
              <a:rPr lang="fi-FI" sz="2000" b="1" dirty="0"/>
              <a:t>Onko se asianmukaisesti kontekstissa? </a:t>
            </a:r>
            <a:r>
              <a:rPr lang="fi-FI" sz="2000" dirty="0"/>
              <a:t>- "Missä, milloin, miten ja kenen kanssa haluat saavuttaa sen?"</a:t>
            </a:r>
          </a:p>
          <a:p>
            <a:pPr marL="342900" indent="-342900">
              <a:buFont typeface="Arial" panose="020B0604020202020204" pitchFamily="34" charset="0"/>
              <a:buChar char="•"/>
            </a:pPr>
            <a:r>
              <a:rPr lang="fi-FI" sz="2000" b="1" dirty="0"/>
              <a:t>Mitä resursseja tarvitaan? </a:t>
            </a:r>
            <a:r>
              <a:rPr lang="fi-FI" sz="2000" dirty="0"/>
              <a:t>- "Mitä sinulla on nyt ja mitä tarvitset, jotta saat haluamasi tuloksen?", "Oletko koskaan tehnyt tätä aikaisemmin?", "Tunnetko ketään, joka olisi?"</a:t>
            </a:r>
          </a:p>
          <a:p>
            <a:pPr marL="342900" indent="-342900">
              <a:buFont typeface="Arial" panose="020B0604020202020204" pitchFamily="34" charset="0"/>
              <a:buChar char="•"/>
            </a:pPr>
            <a:r>
              <a:rPr lang="fi-FI" sz="2000" b="1" dirty="0"/>
              <a:t>Muut seikat </a:t>
            </a:r>
            <a:r>
              <a:rPr lang="fi-FI" sz="2000" dirty="0"/>
              <a:t>- "Mihin tarkoituksiin haluat tätä?", "Mihin saat (tai menetät) jos sen saavutat?", "Mitä tapahtuu, kun saavutat sen?" "Mitä ei tapahdu, kun saavutat sen?", "Mitä tapahtuu, jos et saavutakaan sitä?", "Mitä ei tapahdu, jos et saavutakaan sitä?"</a:t>
            </a:r>
          </a:p>
          <a:p>
            <a:pPr marL="342900" indent="-342900">
              <a:buFont typeface="Arial" panose="020B0604020202020204" pitchFamily="34" charset="0"/>
              <a:buChar char="•"/>
            </a:pPr>
            <a:endParaRPr lang="fi-FI"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23</a:t>
            </a:fld>
            <a:endParaRPr lang="fi-FI" dirty="0"/>
          </a:p>
        </p:txBody>
      </p:sp>
    </p:spTree>
    <p:extLst>
      <p:ext uri="{BB962C8B-B14F-4D97-AF65-F5344CB8AC3E}">
        <p14:creationId xmlns:p14="http://schemas.microsoft.com/office/powerpoint/2010/main" val="1262710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SMART-tavoitteet</a:t>
            </a:r>
          </a:p>
        </p:txBody>
      </p:sp>
      <p:sp>
        <p:nvSpPr>
          <p:cNvPr id="3" name="CasellaDiTesto 2"/>
          <p:cNvSpPr txBox="1"/>
          <p:nvPr/>
        </p:nvSpPr>
        <p:spPr>
          <a:xfrm>
            <a:off x="913054" y="2070884"/>
            <a:ext cx="10870959" cy="461665"/>
          </a:xfrm>
          <a:prstGeom prst="rect">
            <a:avLst/>
          </a:prstGeom>
          <a:noFill/>
        </p:spPr>
        <p:txBody>
          <a:bodyPr wrap="square" rtlCol="0">
            <a:spAutoFit/>
          </a:bodyPr>
          <a:lstStyle/>
          <a:p>
            <a:r>
              <a:rPr lang="fi-FI" sz="2400" dirty="0"/>
              <a:t>Tasapainon tavoite</a:t>
            </a:r>
          </a:p>
        </p:txBody>
      </p:sp>
      <p:sp>
        <p:nvSpPr>
          <p:cNvPr id="4" name="CasellaDiTesto 3"/>
          <p:cNvSpPr txBox="1"/>
          <p:nvPr/>
        </p:nvSpPr>
        <p:spPr>
          <a:xfrm>
            <a:off x="1089025" y="2882315"/>
            <a:ext cx="10872788" cy="2246769"/>
          </a:xfrm>
          <a:prstGeom prst="rect">
            <a:avLst/>
          </a:prstGeom>
          <a:noFill/>
        </p:spPr>
        <p:txBody>
          <a:bodyPr wrap="square" rtlCol="0">
            <a:spAutoFit/>
          </a:bodyPr>
          <a:lstStyle/>
          <a:p>
            <a:pPr marL="342900" indent="-342900">
              <a:buFont typeface="Arial" panose="020B0604020202020204" pitchFamily="34" charset="0"/>
              <a:buChar char="•"/>
              <a:defRPr/>
            </a:pPr>
            <a:r>
              <a:rPr lang="fi-FI" sz="2000" dirty="0"/>
              <a:t>Tärkeintä on löytää </a:t>
            </a:r>
            <a:r>
              <a:rPr lang="fi-FI" sz="2000" b="1" dirty="0"/>
              <a:t>tasapaino!</a:t>
            </a:r>
          </a:p>
          <a:p>
            <a:pPr marL="342900"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r>
              <a:rPr lang="fi-FI" sz="2000" dirty="0"/>
              <a:t>Tämä edellyttää pyörän </a:t>
            </a:r>
            <a:r>
              <a:rPr lang="fi-FI" sz="2000" b="1" i="1" dirty="0"/>
              <a:t>kasvattamista,</a:t>
            </a:r>
            <a:r>
              <a:rPr lang="fi-FI" smtClean="0"/>
              <a:t> </a:t>
            </a:r>
            <a:r>
              <a:rPr lang="fi-FI" sz="2000" dirty="0"/>
              <a:t>ei tasapainottamista uhraamalla joitakin elämäsi osa-alueita. </a:t>
            </a:r>
          </a:p>
          <a:p>
            <a:pPr marL="342900"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r>
              <a:rPr lang="fi-FI" sz="2000" dirty="0"/>
              <a:t>Kyse on siirtymisestä eteenpäin, itsensä haastamisesta ja rajojen rikkomisesta pyörän </a:t>
            </a:r>
            <a:r>
              <a:rPr lang="fi-FI" sz="2000" b="1" i="1" dirty="0"/>
              <a:t>laajentamiseksi</a:t>
            </a:r>
            <a:r>
              <a:rPr lang="fi-FI" sz="2000" dirty="0"/>
              <a:t> sen saamiseksi </a:t>
            </a:r>
            <a:r>
              <a:rPr lang="fi-FI" sz="2000" b="1" i="1" dirty="0"/>
              <a:t>suuremmaksi</a:t>
            </a:r>
            <a:r>
              <a:rPr lang="fi-FI" sz="2000" dirty="0"/>
              <a:t> säilyttäen samalla </a:t>
            </a:r>
            <a:r>
              <a:rPr lang="fi-FI" sz="2000" b="1" i="1" dirty="0"/>
              <a:t>tasapainon</a:t>
            </a:r>
            <a:r>
              <a:rPr lang="fi-FI" sz="2000" dirty="0"/>
              <a:t>.</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24</a:t>
            </a:fld>
            <a:endParaRPr lang="fi-FI" dirty="0"/>
          </a:p>
        </p:txBody>
      </p:sp>
    </p:spTree>
    <p:extLst>
      <p:ext uri="{BB962C8B-B14F-4D97-AF65-F5344CB8AC3E}">
        <p14:creationId xmlns:p14="http://schemas.microsoft.com/office/powerpoint/2010/main" val="6796817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fi-FI" sz="3600" b="1" dirty="0"/>
              <a:t>Seuraava </a:t>
            </a:r>
            <a:r>
              <a:rPr lang="fi-FI" sz="3600" b="1" dirty="0" smtClean="0"/>
              <a:t>lähitapaaminen: Ongelmanratkaisu, verkostoituminen ja viestintä</a:t>
            </a:r>
            <a:endParaRPr lang="fi-FI" sz="3600" b="1" dirty="0">
              <a:ea typeface="Gotham Pro" charset="0"/>
              <a:cs typeface="Gotham Pro" charset="0"/>
            </a:endParaRPr>
          </a:p>
        </p:txBody>
      </p:sp>
      <p:sp>
        <p:nvSpPr>
          <p:cNvPr id="4" name="CasellaDiTesto 3"/>
          <p:cNvSpPr txBox="1"/>
          <p:nvPr/>
        </p:nvSpPr>
        <p:spPr>
          <a:xfrm>
            <a:off x="1089025" y="3072815"/>
            <a:ext cx="10872788" cy="3477875"/>
          </a:xfrm>
          <a:prstGeom prst="rect">
            <a:avLst/>
          </a:prstGeom>
          <a:noFill/>
        </p:spPr>
        <p:txBody>
          <a:bodyPr wrap="square" rtlCol="0">
            <a:spAutoFit/>
          </a:bodyPr>
          <a:lstStyle/>
          <a:p>
            <a:pPr marL="342900" indent="-342900">
              <a:buFont typeface="Arial" panose="020B0604020202020204" pitchFamily="34" charset="0"/>
              <a:buChar char="•"/>
              <a:defRPr/>
            </a:pPr>
            <a:r>
              <a:rPr lang="fi-FI" sz="2000" dirty="0">
                <a:solidFill>
                  <a:srgbClr val="FF0000"/>
                </a:solidFill>
              </a:rPr>
              <a:t>[anna päivämäärä + aika]</a:t>
            </a:r>
          </a:p>
          <a:p>
            <a:pPr marL="342900" indent="-342900">
              <a:buFont typeface="Arial" panose="020B0604020202020204" pitchFamily="34" charset="0"/>
              <a:buChar char="•"/>
              <a:defRPr/>
            </a:pPr>
            <a:endParaRPr lang="fi-FI" sz="2000" dirty="0">
              <a:solidFill>
                <a:srgbClr val="FF0000"/>
              </a:solidFill>
            </a:endParaRPr>
          </a:p>
          <a:p>
            <a:pPr marL="342900" indent="-342900">
              <a:buFont typeface="Arial" panose="020B0604020202020204" pitchFamily="34" charset="0"/>
              <a:buChar char="•"/>
              <a:defRPr/>
            </a:pPr>
            <a:r>
              <a:rPr lang="fi-FI" sz="2000" dirty="0"/>
              <a:t>Moduulin </a:t>
            </a:r>
            <a:r>
              <a:rPr lang="fi-FI" sz="2000" dirty="0" smtClean="0"/>
              <a:t>tavoitteet – moduulin päätyttyä oppijat…</a:t>
            </a:r>
            <a:endParaRPr lang="fi-FI" sz="2000" dirty="0"/>
          </a:p>
          <a:p>
            <a:pPr marL="800100" lvl="1" indent="-342900">
              <a:buFont typeface="Arial" panose="020B0604020202020204" pitchFamily="34" charset="0"/>
              <a:buChar char="•"/>
            </a:pPr>
            <a:r>
              <a:rPr lang="fi-FI" sz="2400" dirty="0"/>
              <a:t>osaavat viestinnän, verkostoitumisen ja ongelmanratkaisun periaatteet ja syyt, miksi nämä ovat tärkeitä yrittäjälle</a:t>
            </a:r>
          </a:p>
          <a:p>
            <a:pPr marL="800100" lvl="1" indent="-342900">
              <a:buFont typeface="Arial" panose="020B0604020202020204" pitchFamily="34" charset="0"/>
              <a:buChar char="•"/>
            </a:pPr>
            <a:r>
              <a:rPr lang="fi-FI" sz="2400" dirty="0"/>
              <a:t>pystyvät soveltamaan viestinnän, verkostoitumisen ja ongelmanratkaisun periaatteita yritystoiminnassaan</a:t>
            </a:r>
          </a:p>
          <a:p>
            <a:pPr marL="800100" lvl="1" indent="-342900">
              <a:buFont typeface="Arial" panose="020B0604020202020204" pitchFamily="34" charset="0"/>
              <a:buChar char="•"/>
            </a:pPr>
            <a:r>
              <a:rPr lang="fi-FI" sz="2400" dirty="0"/>
              <a:t>osaavat soveltaa niitä yhdistettyinä omaan yritystoimintaansa</a:t>
            </a:r>
          </a:p>
          <a:p>
            <a:pPr marL="800100" lvl="1"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endParaRPr lang="fi-FI" sz="2000" dirty="0">
              <a:solidFill>
                <a:srgbClr val="FF0000"/>
              </a:solidFill>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25</a:t>
            </a:fld>
            <a:endParaRPr lang="fi-FI" dirty="0"/>
          </a:p>
        </p:txBody>
      </p:sp>
    </p:spTree>
    <p:extLst>
      <p:ext uri="{BB962C8B-B14F-4D97-AF65-F5344CB8AC3E}">
        <p14:creationId xmlns:p14="http://schemas.microsoft.com/office/powerpoint/2010/main" val="28568644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Yhteystiedot</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26</a:t>
            </a:fld>
            <a:endParaRPr lang="fi-FI" dirty="0"/>
          </a:p>
        </p:txBody>
      </p:sp>
      <p:sp>
        <p:nvSpPr>
          <p:cNvPr id="5" name="CasellaDiTesto 3">
            <a:extLst>
              <a:ext uri="{FF2B5EF4-FFF2-40B4-BE49-F238E27FC236}">
                <a16:creationId xmlns="" xmlns:a16="http://schemas.microsoft.com/office/drawing/2014/main" id="{CF5601AE-80B9-4B86-A79A-0CE0E1243ACF}"/>
              </a:ext>
            </a:extLst>
          </p:cNvPr>
          <p:cNvSpPr txBox="1"/>
          <p:nvPr/>
        </p:nvSpPr>
        <p:spPr>
          <a:xfrm>
            <a:off x="1089025" y="2615496"/>
            <a:ext cx="10872788" cy="1261884"/>
          </a:xfrm>
          <a:prstGeom prst="rect">
            <a:avLst/>
          </a:prstGeom>
          <a:noFill/>
        </p:spPr>
        <p:txBody>
          <a:bodyPr wrap="square" rtlCol="0">
            <a:spAutoFit/>
          </a:bodyPr>
          <a:lstStyle/>
          <a:p>
            <a:pPr marL="342900" indent="-342900">
              <a:buFont typeface="Arial" panose="020B0604020202020204" pitchFamily="34" charset="0"/>
              <a:buChar char="•"/>
            </a:pPr>
            <a:r>
              <a:rPr lang="fi-FI" altLang="en-US" sz="2000" dirty="0">
                <a:solidFill>
                  <a:srgbClr val="FF0000"/>
                </a:solidFill>
              </a:rPr>
              <a:t>Henkilökunnan jäsen/fasilitaattori</a:t>
            </a:r>
          </a:p>
          <a:p>
            <a:pPr marL="800100" lvl="1" indent="-342900">
              <a:buFont typeface="Arial" panose="020B0604020202020204" pitchFamily="34" charset="0"/>
              <a:buChar char="•"/>
            </a:pPr>
            <a:r>
              <a:rPr lang="fi-FI" altLang="en-US" sz="2000" dirty="0">
                <a:solidFill>
                  <a:srgbClr val="FF0000"/>
                </a:solidFill>
              </a:rPr>
              <a:t>Sähköpostiosoite</a:t>
            </a:r>
            <a:endParaRPr lang="fi-FI" altLang="en-US" sz="2000" u="sng" dirty="0">
              <a:solidFill>
                <a:srgbClr val="FF0000"/>
              </a:solidFill>
            </a:endParaRPr>
          </a:p>
          <a:p>
            <a:endParaRPr lang="fi-FI" altLang="en-US" dirty="0">
              <a:solidFill>
                <a:srgbClr val="FF0000"/>
              </a:solidFill>
            </a:endParaRPr>
          </a:p>
          <a:p>
            <a:endParaRPr lang="fi-FI" altLang="en-US" dirty="0"/>
          </a:p>
        </p:txBody>
      </p:sp>
    </p:spTree>
    <p:extLst>
      <p:ext uri="{BB962C8B-B14F-4D97-AF65-F5344CB8AC3E}">
        <p14:creationId xmlns:p14="http://schemas.microsoft.com/office/powerpoint/2010/main" val="276729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1097075"/>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3E4BB82E-5C2C-46DE-8524-7C2F4C0CD1DA}" type="slidenum">
              <a:rPr lang="it-IT" smtClean="0"/>
              <a:t>27</a:t>
            </a:fld>
            <a:endParaRPr lang="fi-FI" dirty="0"/>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1" y="3340417"/>
            <a:ext cx="5400675" cy="430887"/>
          </a:xfrm>
          <a:prstGeom prst="rect">
            <a:avLst/>
          </a:prstGeom>
          <a:noFill/>
        </p:spPr>
        <p:txBody>
          <a:bodyPr wrap="square" rtlCol="0">
            <a:spAutoFit/>
          </a:bodyPr>
          <a:lstStyle/>
          <a:p>
            <a:pPr algn="ctr"/>
            <a:r>
              <a:rPr lang="fi-FI" sz="2200" b="1" dirty="0">
                <a:solidFill>
                  <a:schemeClr val="tx2"/>
                </a:solidFill>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2200" dirty="0">
                <a:solidFill>
                  <a:schemeClr val="bg1"/>
                </a:solidFill>
                <a:ea typeface="Gotham Pro Light" charset="0"/>
                <a:cs typeface="Gotham Pro Light" charset="0"/>
              </a:rPr>
              <a:t>Supporting female migrant entrepreneurs</a:t>
            </a:r>
            <a:endParaRPr lang="fi-FI" sz="2200" b="0" i="0" dirty="0">
              <a:solidFill>
                <a:schemeClr val="bg1"/>
              </a:solidFill>
              <a:latin typeface="+mn-lt"/>
              <a:ea typeface="Gotham Pro Light" charset="0"/>
              <a:cs typeface="Gotham Pro Light" charset="0"/>
            </a:endParaRPr>
          </a:p>
        </p:txBody>
      </p:sp>
      <p:pic>
        <p:nvPicPr>
          <p:cNvPr id="16" name="Immagine 4"/>
          <p:cNvPicPr>
            <a:picLocks noChangeAspect="1"/>
          </p:cNvPicPr>
          <p:nvPr/>
        </p:nvPicPr>
        <p:blipFill>
          <a:blip r:embed="rId5"/>
          <a:stretch>
            <a:fillRect/>
          </a:stretch>
        </p:blipFill>
        <p:spPr>
          <a:xfrm>
            <a:off x="4632488" y="4921292"/>
            <a:ext cx="254283" cy="254283"/>
          </a:xfrm>
          <a:prstGeom prst="rect">
            <a:avLst/>
          </a:prstGeom>
        </p:spPr>
      </p:pic>
      <p:sp>
        <p:nvSpPr>
          <p:cNvPr id="17" name="CasellaDiTesto 8"/>
          <p:cNvSpPr txBox="1"/>
          <p:nvPr/>
        </p:nvSpPr>
        <p:spPr>
          <a:xfrm>
            <a:off x="4911243" y="4879156"/>
            <a:ext cx="2845379" cy="338554"/>
          </a:xfrm>
          <a:prstGeom prst="rect">
            <a:avLst/>
          </a:prstGeom>
          <a:noFill/>
        </p:spPr>
        <p:txBody>
          <a:bodyPr wrap="square" rtlCol="0">
            <a:spAutoFit/>
          </a:bodyPr>
          <a:lstStyle/>
          <a:p>
            <a:pPr algn="ctr"/>
            <a:r>
              <a:rPr lang="fi-FI" sz="1600" dirty="0"/>
              <a:t>facebook.com/KaleidoscopeEU/</a:t>
            </a:r>
          </a:p>
        </p:txBody>
      </p:sp>
      <p:sp>
        <p:nvSpPr>
          <p:cNvPr id="11" name="Rectangle 10"/>
          <p:cNvSpPr/>
          <p:nvPr/>
        </p:nvSpPr>
        <p:spPr>
          <a:xfrm>
            <a:off x="600076" y="5645772"/>
            <a:ext cx="9227414" cy="461665"/>
          </a:xfrm>
          <a:prstGeom prst="rect">
            <a:avLst/>
          </a:prstGeom>
        </p:spPr>
        <p:txBody>
          <a:bodyPr wrap="square">
            <a:spAutoFit/>
          </a:bodyPr>
          <a:lstStyle/>
          <a:p>
            <a:r>
              <a:rPr lang="en-US" sz="1200" dirty="0">
                <a:solidFill>
                  <a:schemeClr val="tx2"/>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r>
              <a:rPr lang="en-US" sz="1150" dirty="0">
                <a:solidFill>
                  <a:schemeClr val="tx2"/>
                </a:solidFill>
              </a:rPr>
              <a:t>.</a:t>
            </a:r>
          </a:p>
        </p:txBody>
      </p:sp>
    </p:spTree>
    <p:extLst>
      <p:ext uri="{BB962C8B-B14F-4D97-AF65-F5344CB8AC3E}">
        <p14:creationId xmlns:p14="http://schemas.microsoft.com/office/powerpoint/2010/main" val="2660861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Kaleidoscope-projekti</a:t>
            </a:r>
          </a:p>
        </p:txBody>
      </p:sp>
      <p:sp>
        <p:nvSpPr>
          <p:cNvPr id="3" name="CasellaDiTesto 2"/>
          <p:cNvSpPr txBox="1"/>
          <p:nvPr/>
        </p:nvSpPr>
        <p:spPr>
          <a:xfrm>
            <a:off x="913053" y="2119010"/>
            <a:ext cx="10870959" cy="4154984"/>
          </a:xfrm>
          <a:prstGeom prst="rect">
            <a:avLst/>
          </a:prstGeom>
          <a:noFill/>
        </p:spPr>
        <p:txBody>
          <a:bodyPr wrap="square" rtlCol="0">
            <a:spAutoFit/>
          </a:bodyPr>
          <a:lstStyle/>
          <a:p>
            <a:r>
              <a:rPr lang="fi-FI" sz="2000" dirty="0"/>
              <a:t>Kaleidoscope-projekti pyrkii edistämään EU:ssa asuvien maahanmuuttajanaisten yrittäjyystaitoja. Tällä hetkellä maahanmuuttajat ja erityisesti maahanmuuttajanaiset jäävät paljon todennäköisemmin työttömiksi tai alityöllistetyiksi kuin Euroopan unionin kansalaiset.</a:t>
            </a:r>
          </a:p>
          <a:p>
            <a:r>
              <a:rPr lang="fi-FI" sz="2000" dirty="0"/>
              <a:t> </a:t>
            </a:r>
          </a:p>
          <a:p>
            <a:r>
              <a:rPr lang="fi-FI" sz="2000" dirty="0"/>
              <a:t>Kaleidoscope-projektin koulutusmalli keskittyy pehmeän osaamisen kehittämiseen ja auttaa maahanmuuttajanaisten itsenäistymisessä ja menestyvän yrityksen rakentamisessa.  Maahanmuuttajanaiset kohtaavat usein kaksinkertaista syrjintää, sillä naisina heitä on syrjitty sukupuolen perusteella alkuperäisen asuinmaansa yrittäjäkoulutuksessa, joka on yleensä suunnattu miesyrittäjille, ja maahanmuuttajina he saattavat myös kokea etniseen alkuperäänsä liittyvää syrjintää.</a:t>
            </a:r>
          </a:p>
          <a:p>
            <a:endParaRPr lang="fi-FI" sz="2000" dirty="0"/>
          </a:p>
          <a:p>
            <a:r>
              <a:rPr lang="fi-FI" sz="2000" dirty="0" smtClean="0"/>
              <a:t>Projekti </a:t>
            </a:r>
            <a:r>
              <a:rPr lang="fi-FI" sz="2000" dirty="0"/>
              <a:t>etenee samanaikaisesti yhteistyökumppaneiden kanssa Suomessa, Italiassa, Ranskassa ja Isossa-Britanniassa.</a:t>
            </a:r>
          </a:p>
          <a:p>
            <a:endParaRPr lang="fi-FI" sz="2400"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3</a:t>
            </a:fld>
            <a:endParaRPr lang="fi-FI" dirty="0"/>
          </a:p>
        </p:txBody>
      </p:sp>
    </p:spTree>
    <p:extLst>
      <p:ext uri="{BB962C8B-B14F-4D97-AF65-F5344CB8AC3E}">
        <p14:creationId xmlns:p14="http://schemas.microsoft.com/office/powerpoint/2010/main" val="12027866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solidFill>
                  <a:srgbClr val="FF0000"/>
                </a:solidFill>
              </a:rPr>
              <a:t>[lisää kumppanin nimi]</a:t>
            </a:r>
          </a:p>
        </p:txBody>
      </p:sp>
      <p:sp>
        <p:nvSpPr>
          <p:cNvPr id="4" name="CasellaDiTesto 3"/>
          <p:cNvSpPr txBox="1"/>
          <p:nvPr/>
        </p:nvSpPr>
        <p:spPr>
          <a:xfrm>
            <a:off x="913054" y="2594104"/>
            <a:ext cx="10872788" cy="400110"/>
          </a:xfrm>
          <a:prstGeom prst="rect">
            <a:avLst/>
          </a:prstGeom>
          <a:noFill/>
        </p:spPr>
        <p:txBody>
          <a:bodyPr wrap="square" rtlCol="0">
            <a:spAutoFit/>
          </a:bodyPr>
          <a:lstStyle/>
          <a:p>
            <a:pPr marL="342900" indent="-342900">
              <a:buFont typeface="Arial" panose="020B0604020202020204" pitchFamily="34" charset="0"/>
              <a:buChar char="•"/>
            </a:pPr>
            <a:r>
              <a:rPr lang="fi-FI" sz="2000" dirty="0"/>
              <a:t>[lisää kumppanin tiedot]</a:t>
            </a:r>
          </a:p>
        </p:txBody>
      </p:sp>
      <p:sp>
        <p:nvSpPr>
          <p:cNvPr id="6" name="Slide Number Placeholder 5"/>
          <p:cNvSpPr>
            <a:spLocks noGrp="1"/>
          </p:cNvSpPr>
          <p:nvPr>
            <p:ph type="sldNum" sz="quarter" idx="12"/>
          </p:nvPr>
        </p:nvSpPr>
        <p:spPr/>
        <p:txBody>
          <a:bodyPr/>
          <a:lstStyle/>
          <a:p>
            <a:fld id="{164FE841-7605-7A44-96E0-2201010B0786}" type="slidenum">
              <a:rPr lang="it-IT" smtClean="0"/>
              <a:pPr/>
              <a:t>4</a:t>
            </a:fld>
            <a:endParaRPr lang="fi-FI" dirty="0"/>
          </a:p>
        </p:txBody>
      </p:sp>
    </p:spTree>
    <p:extLst>
      <p:ext uri="{BB962C8B-B14F-4D97-AF65-F5344CB8AC3E}">
        <p14:creationId xmlns:p14="http://schemas.microsoft.com/office/powerpoint/2010/main" val="28582948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Tutustutaan toisiimme!</a:t>
            </a:r>
          </a:p>
        </p:txBody>
      </p:sp>
      <p:sp>
        <p:nvSpPr>
          <p:cNvPr id="6" name="Slide Number Placeholder 5"/>
          <p:cNvSpPr>
            <a:spLocks noGrp="1"/>
          </p:cNvSpPr>
          <p:nvPr>
            <p:ph type="sldNum" sz="quarter" idx="12"/>
          </p:nvPr>
        </p:nvSpPr>
        <p:spPr/>
        <p:txBody>
          <a:bodyPr/>
          <a:lstStyle/>
          <a:p>
            <a:fld id="{164FE841-7605-7A44-96E0-2201010B0786}" type="slidenum">
              <a:rPr lang="it-IT" smtClean="0"/>
              <a:pPr/>
              <a:t>5</a:t>
            </a:fld>
            <a:endParaRPr lang="fi-FI"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0283" y="2208207"/>
            <a:ext cx="4931476" cy="3522718"/>
          </a:xfrm>
          <a:prstGeom prst="rect">
            <a:avLst/>
          </a:prstGeom>
        </p:spPr>
      </p:pic>
      <p:sp>
        <p:nvSpPr>
          <p:cNvPr id="7" name="Rectangle 6"/>
          <p:cNvSpPr/>
          <p:nvPr/>
        </p:nvSpPr>
        <p:spPr>
          <a:xfrm>
            <a:off x="5365852" y="5730925"/>
            <a:ext cx="3316357" cy="276999"/>
          </a:xfrm>
          <a:prstGeom prst="rect">
            <a:avLst/>
          </a:prstGeom>
        </p:spPr>
        <p:txBody>
          <a:bodyPr wrap="none">
            <a:spAutoFit/>
          </a:bodyPr>
          <a:lstStyle/>
          <a:p>
            <a:pPr algn="ctr"/>
            <a:r>
              <a:rPr lang="en-US" sz="1200" dirty="0" err="1" smtClean="0">
                <a:solidFill>
                  <a:schemeClr val="bg1">
                    <a:lumMod val="65000"/>
                  </a:schemeClr>
                </a:solidFill>
              </a:rPr>
              <a:t>Kuva</a:t>
            </a:r>
            <a:r>
              <a:rPr lang="en-US" sz="1200" dirty="0" smtClean="0">
                <a:solidFill>
                  <a:schemeClr val="bg1">
                    <a:lumMod val="65000"/>
                  </a:schemeClr>
                </a:solidFill>
              </a:rPr>
              <a:t>: https</a:t>
            </a:r>
            <a:r>
              <a:rPr lang="en-US" sz="1200" dirty="0">
                <a:solidFill>
                  <a:schemeClr val="bg1">
                    <a:lumMod val="65000"/>
                  </a:schemeClr>
                </a:solidFill>
              </a:rPr>
              <a:t>://unsplash.com/photos/7p3gIiVwhMg</a:t>
            </a:r>
          </a:p>
        </p:txBody>
      </p:sp>
    </p:spTree>
    <p:extLst>
      <p:ext uri="{BB962C8B-B14F-4D97-AF65-F5344CB8AC3E}">
        <p14:creationId xmlns:p14="http://schemas.microsoft.com/office/powerpoint/2010/main" val="3924017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smtClean="0"/>
              <a:t>Lähitapaamisten perussäännöt</a:t>
            </a:r>
            <a:endParaRPr lang="fi-FI" sz="3600" b="1" dirty="0"/>
          </a:p>
        </p:txBody>
      </p:sp>
      <p:sp>
        <p:nvSpPr>
          <p:cNvPr id="3" name="CasellaDiTesto 2"/>
          <p:cNvSpPr txBox="1"/>
          <p:nvPr/>
        </p:nvSpPr>
        <p:spPr>
          <a:xfrm>
            <a:off x="913054" y="2070884"/>
            <a:ext cx="10870959" cy="461665"/>
          </a:xfrm>
          <a:prstGeom prst="rect">
            <a:avLst/>
          </a:prstGeom>
          <a:noFill/>
        </p:spPr>
        <p:txBody>
          <a:bodyPr wrap="square" rtlCol="0">
            <a:spAutoFit/>
          </a:bodyPr>
          <a:lstStyle/>
          <a:p>
            <a:r>
              <a:rPr lang="fi-FI" sz="2400" dirty="0"/>
              <a:t>Muutamia ehdotuksia</a:t>
            </a:r>
          </a:p>
        </p:txBody>
      </p:sp>
      <p:sp>
        <p:nvSpPr>
          <p:cNvPr id="4" name="CasellaDiTesto 3"/>
          <p:cNvSpPr txBox="1"/>
          <p:nvPr/>
        </p:nvSpPr>
        <p:spPr>
          <a:xfrm>
            <a:off x="1660887" y="2847257"/>
            <a:ext cx="4687646" cy="2554545"/>
          </a:xfrm>
          <a:prstGeom prst="rect">
            <a:avLst/>
          </a:prstGeom>
          <a:noFill/>
        </p:spPr>
        <p:txBody>
          <a:bodyPr wrap="square" rtlCol="0">
            <a:spAutoFit/>
          </a:bodyPr>
          <a:lstStyle/>
          <a:p>
            <a:pPr marL="342900" indent="-342900">
              <a:buFont typeface="Arial" panose="020B0604020202020204" pitchFamily="34" charset="0"/>
              <a:buChar char="•"/>
              <a:defRPr/>
            </a:pPr>
            <a:r>
              <a:rPr lang="fi-FI" sz="2000" dirty="0"/>
              <a:t>Ole kärsivällinen, kun muut puhuvat</a:t>
            </a:r>
          </a:p>
          <a:p>
            <a:pPr marL="342900" indent="-342900">
              <a:buFont typeface="Arial" panose="020B0604020202020204" pitchFamily="34" charset="0"/>
              <a:buChar char="•"/>
              <a:defRPr/>
            </a:pPr>
            <a:r>
              <a:rPr lang="fi-FI" sz="2000" dirty="0"/>
              <a:t>Kunnioita toisten mielipiteitä</a:t>
            </a:r>
          </a:p>
          <a:p>
            <a:pPr marL="342900" indent="-342900">
              <a:buFont typeface="Arial" panose="020B0604020202020204" pitchFamily="34" charset="0"/>
              <a:buChar char="•"/>
              <a:defRPr/>
            </a:pPr>
            <a:r>
              <a:rPr lang="fi-FI" sz="2000" dirty="0"/>
              <a:t>Noudata aikatauluja</a:t>
            </a:r>
          </a:p>
          <a:p>
            <a:pPr marL="342900" indent="-342900">
              <a:buFont typeface="Arial" panose="020B0604020202020204" pitchFamily="34" charset="0"/>
              <a:buChar char="•"/>
              <a:defRPr/>
            </a:pPr>
            <a:r>
              <a:rPr lang="fi-FI" sz="2000" dirty="0"/>
              <a:t>Ymmärrä kulttuurisia ja ammatillisia eroja</a:t>
            </a:r>
          </a:p>
          <a:p>
            <a:pPr marL="342900" indent="-342900">
              <a:buFont typeface="Arial" panose="020B0604020202020204" pitchFamily="34" charset="0"/>
              <a:buChar char="•"/>
              <a:defRPr/>
            </a:pPr>
            <a:r>
              <a:rPr lang="fi-FI" sz="2000" dirty="0"/>
              <a:t>Ole aktiivinen </a:t>
            </a:r>
          </a:p>
          <a:p>
            <a:pPr marL="342900" indent="-342900">
              <a:buFont typeface="Arial" panose="020B0604020202020204" pitchFamily="34" charset="0"/>
              <a:buChar char="•"/>
              <a:defRPr/>
            </a:pPr>
            <a:r>
              <a:rPr lang="fi-FI" sz="2000" dirty="0"/>
              <a:t>Ole positiivinen</a:t>
            </a:r>
          </a:p>
          <a:p>
            <a:pPr>
              <a:defRPr/>
            </a:pPr>
            <a:endParaRPr lang="fi-FI"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6</a:t>
            </a:fld>
            <a:endParaRPr lang="fi-FI" dirty="0"/>
          </a:p>
        </p:txBody>
      </p:sp>
      <p:sp>
        <p:nvSpPr>
          <p:cNvPr id="5" name="TextBox 4">
            <a:extLst>
              <a:ext uri="{FF2B5EF4-FFF2-40B4-BE49-F238E27FC236}">
                <a16:creationId xmlns="" xmlns:a16="http://schemas.microsoft.com/office/drawing/2014/main" id="{C4D001AB-01D6-47B1-B002-2698571A8682}"/>
              </a:ext>
            </a:extLst>
          </p:cNvPr>
          <p:cNvSpPr txBox="1"/>
          <p:nvPr/>
        </p:nvSpPr>
        <p:spPr>
          <a:xfrm>
            <a:off x="6756400" y="2847257"/>
            <a:ext cx="3962495" cy="2554545"/>
          </a:xfrm>
          <a:prstGeom prst="rect">
            <a:avLst/>
          </a:prstGeom>
          <a:noFill/>
        </p:spPr>
        <p:txBody>
          <a:bodyPr wrap="none" rtlCol="0">
            <a:spAutoFit/>
          </a:bodyPr>
          <a:lstStyle/>
          <a:p>
            <a:pPr marL="342900" indent="-342900">
              <a:buFont typeface="Arial" panose="020B0604020202020204" pitchFamily="34" charset="0"/>
              <a:buChar char="•"/>
              <a:defRPr/>
            </a:pPr>
            <a:r>
              <a:rPr lang="fi-FI" sz="2000" dirty="0"/>
              <a:t>Ole luova</a:t>
            </a:r>
          </a:p>
          <a:p>
            <a:pPr marL="342900" indent="-342900">
              <a:buFont typeface="Arial" panose="020B0604020202020204" pitchFamily="34" charset="0"/>
              <a:buChar char="•"/>
              <a:defRPr/>
            </a:pPr>
            <a:r>
              <a:rPr lang="fi-FI" sz="2000" dirty="0"/>
              <a:t>Tule kuulluksi</a:t>
            </a:r>
          </a:p>
          <a:p>
            <a:pPr marL="342900" indent="-342900">
              <a:buFont typeface="Arial" panose="020B0604020202020204" pitchFamily="34" charset="0"/>
              <a:buChar char="•"/>
              <a:defRPr/>
            </a:pPr>
            <a:r>
              <a:rPr lang="fi-FI" sz="2000" dirty="0"/>
              <a:t>Pidä hauskaa ja nauti kurssista</a:t>
            </a:r>
          </a:p>
          <a:p>
            <a:pPr marL="342900" indent="-342900">
              <a:buFont typeface="Arial" panose="020B0604020202020204" pitchFamily="34" charset="0"/>
              <a:buChar char="•"/>
              <a:defRPr/>
            </a:pPr>
            <a:r>
              <a:rPr lang="fi-FI" sz="2000" dirty="0"/>
              <a:t>Salli virheet</a:t>
            </a:r>
          </a:p>
          <a:p>
            <a:pPr marL="342900" indent="-342900">
              <a:buFont typeface="Arial" panose="020B0604020202020204" pitchFamily="34" charset="0"/>
              <a:buChar char="•"/>
              <a:defRPr/>
            </a:pPr>
            <a:r>
              <a:rPr lang="fi-FI" sz="2000" dirty="0"/>
              <a:t>Edellytä kunnioitusta</a:t>
            </a:r>
          </a:p>
          <a:p>
            <a:pPr marL="342900" indent="-342900">
              <a:buFont typeface="Arial" panose="020B0604020202020204" pitchFamily="34" charset="0"/>
              <a:buChar char="•"/>
              <a:defRPr/>
            </a:pPr>
            <a:r>
              <a:rPr lang="fi-FI" sz="2000" dirty="0"/>
              <a:t>Älä tuomitse</a:t>
            </a:r>
          </a:p>
          <a:p>
            <a:pPr marL="342900" indent="-342900">
              <a:buFont typeface="Arial" panose="020B0604020202020204" pitchFamily="34" charset="0"/>
              <a:buChar char="•"/>
              <a:defRPr/>
            </a:pPr>
            <a:r>
              <a:rPr lang="fi-FI" sz="2000" dirty="0"/>
              <a:t>Jaa ideoita</a:t>
            </a:r>
          </a:p>
          <a:p>
            <a:pPr>
              <a:defRPr/>
            </a:pPr>
            <a:endParaRPr lang="fi-FI" sz="2000" dirty="0"/>
          </a:p>
        </p:txBody>
      </p:sp>
    </p:spTree>
    <p:extLst>
      <p:ext uri="{BB962C8B-B14F-4D97-AF65-F5344CB8AC3E}">
        <p14:creationId xmlns:p14="http://schemas.microsoft.com/office/powerpoint/2010/main" val="23487848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Osaamispyörä</a:t>
            </a:r>
          </a:p>
        </p:txBody>
      </p:sp>
      <p:sp>
        <p:nvSpPr>
          <p:cNvPr id="6" name="Slide Number Placeholder 5"/>
          <p:cNvSpPr>
            <a:spLocks noGrp="1"/>
          </p:cNvSpPr>
          <p:nvPr>
            <p:ph type="sldNum" sz="quarter" idx="12"/>
          </p:nvPr>
        </p:nvSpPr>
        <p:spPr/>
        <p:txBody>
          <a:bodyPr/>
          <a:lstStyle/>
          <a:p>
            <a:fld id="{164FE841-7605-7A44-96E0-2201010B0786}" type="slidenum">
              <a:rPr lang="it-IT" smtClean="0"/>
              <a:pPr/>
              <a:t>7</a:t>
            </a:fld>
            <a:endParaRPr lang="fi-FI" dirty="0"/>
          </a:p>
        </p:txBody>
      </p:sp>
      <p:pic>
        <p:nvPicPr>
          <p:cNvPr id="7" name="Picture 5" descr="wheel-of-life-assessment-300x300">
            <a:extLst>
              <a:ext uri="{FF2B5EF4-FFF2-40B4-BE49-F238E27FC236}">
                <a16:creationId xmlns="" xmlns:a16="http://schemas.microsoft.com/office/drawing/2014/main" id="{FF5002AF-2D40-48F9-A479-A2F8425FCE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4301" y="1561876"/>
            <a:ext cx="4208463"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961967" y="5751781"/>
            <a:ext cx="4795597" cy="461665"/>
          </a:xfrm>
          <a:prstGeom prst="rect">
            <a:avLst/>
          </a:prstGeom>
        </p:spPr>
        <p:txBody>
          <a:bodyPr wrap="square">
            <a:spAutoFit/>
          </a:bodyPr>
          <a:lstStyle/>
          <a:p>
            <a:r>
              <a:rPr lang="en-US" sz="1200" dirty="0" err="1" smtClean="0"/>
              <a:t>Kuva</a:t>
            </a:r>
            <a:r>
              <a:rPr lang="en-US" sz="1200" dirty="0" smtClean="0"/>
              <a:t>: The Start of Happiness</a:t>
            </a:r>
          </a:p>
          <a:p>
            <a:r>
              <a:rPr lang="en-US" sz="1200" dirty="0">
                <a:solidFill>
                  <a:schemeClr val="bg1">
                    <a:lumMod val="65000"/>
                  </a:schemeClr>
                </a:solidFill>
              </a:rPr>
              <a:t>(</a:t>
            </a:r>
            <a:r>
              <a:rPr lang="en-US" sz="1200" dirty="0" smtClean="0">
                <a:solidFill>
                  <a:schemeClr val="bg1">
                    <a:lumMod val="65000"/>
                  </a:schemeClr>
                </a:solidFill>
              </a:rPr>
              <a:t>https</a:t>
            </a:r>
            <a:r>
              <a:rPr lang="en-US" sz="1200" dirty="0">
                <a:solidFill>
                  <a:schemeClr val="bg1">
                    <a:lumMod val="65000"/>
                  </a:schemeClr>
                </a:solidFill>
              </a:rPr>
              <a:t>://</a:t>
            </a:r>
            <a:r>
              <a:rPr lang="en-US" sz="1200" dirty="0" smtClean="0">
                <a:solidFill>
                  <a:schemeClr val="bg1">
                    <a:lumMod val="65000"/>
                  </a:schemeClr>
                </a:solidFill>
              </a:rPr>
              <a:t>www.startofhappiness.com/wheel-of-life-a-self-assessment-tool/)</a:t>
            </a:r>
            <a:endParaRPr lang="en-US" sz="1200" dirty="0">
              <a:solidFill>
                <a:schemeClr val="bg1">
                  <a:lumMod val="65000"/>
                </a:schemeClr>
              </a:solidFill>
            </a:endParaRPr>
          </a:p>
        </p:txBody>
      </p:sp>
    </p:spTree>
    <p:extLst>
      <p:ext uri="{BB962C8B-B14F-4D97-AF65-F5344CB8AC3E}">
        <p14:creationId xmlns:p14="http://schemas.microsoft.com/office/powerpoint/2010/main" val="764784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Osaamispyörä</a:t>
            </a:r>
          </a:p>
        </p:txBody>
      </p:sp>
      <p:sp>
        <p:nvSpPr>
          <p:cNvPr id="3" name="CasellaDiTesto 2"/>
          <p:cNvSpPr txBox="1"/>
          <p:nvPr/>
        </p:nvSpPr>
        <p:spPr>
          <a:xfrm>
            <a:off x="913054" y="2070884"/>
            <a:ext cx="10870959" cy="461665"/>
          </a:xfrm>
          <a:prstGeom prst="rect">
            <a:avLst/>
          </a:prstGeom>
          <a:noFill/>
        </p:spPr>
        <p:txBody>
          <a:bodyPr wrap="square" rtlCol="0">
            <a:spAutoFit/>
          </a:bodyPr>
          <a:lstStyle/>
          <a:p>
            <a:r>
              <a:rPr lang="fi-FI" sz="2400" dirty="0"/>
              <a:t>Pohdinta</a:t>
            </a:r>
          </a:p>
        </p:txBody>
      </p:sp>
      <p:sp>
        <p:nvSpPr>
          <p:cNvPr id="4" name="CasellaDiTesto 3"/>
          <p:cNvSpPr txBox="1"/>
          <p:nvPr/>
        </p:nvSpPr>
        <p:spPr>
          <a:xfrm>
            <a:off x="1052754" y="2697064"/>
            <a:ext cx="10872788" cy="2246769"/>
          </a:xfrm>
          <a:prstGeom prst="rect">
            <a:avLst/>
          </a:prstGeom>
          <a:noFill/>
        </p:spPr>
        <p:txBody>
          <a:bodyPr wrap="square" rtlCol="0">
            <a:spAutoFit/>
          </a:bodyPr>
          <a:lstStyle/>
          <a:p>
            <a:pPr marL="342900" indent="-342900">
              <a:buFont typeface="Arial" panose="020B0604020202020204" pitchFamily="34" charset="0"/>
              <a:buChar char="•"/>
            </a:pPr>
            <a:r>
              <a:rPr lang="fi-FI" altLang="en-US" sz="2000" dirty="0"/>
              <a:t>Mitä erottuu, kun tarkastelet omaa pyörääsi? </a:t>
            </a:r>
          </a:p>
          <a:p>
            <a:pPr marL="342900" indent="-342900">
              <a:buFont typeface="Arial" panose="020B0604020202020204" pitchFamily="34" charset="0"/>
              <a:buChar char="•"/>
            </a:pPr>
            <a:endParaRPr lang="fi-FI" altLang="en-US" sz="2000" dirty="0"/>
          </a:p>
          <a:p>
            <a:pPr marL="342900" indent="-342900">
              <a:buFont typeface="Arial" panose="020B0604020202020204" pitchFamily="34" charset="0"/>
              <a:buChar char="•"/>
            </a:pPr>
            <a:r>
              <a:rPr lang="fi-FI" altLang="en-US" sz="2000" dirty="0"/>
              <a:t>Onko siinä alueita, joihin käytät liikaa tai liian vähän aikaa?</a:t>
            </a:r>
          </a:p>
          <a:p>
            <a:r>
              <a:rPr lang="fi-FI" smtClean="0"/>
              <a:t> </a:t>
            </a:r>
            <a:endParaRPr lang="fi-FI" altLang="en-US" sz="2000" dirty="0"/>
          </a:p>
          <a:p>
            <a:pPr marL="342900" indent="-342900">
              <a:buFont typeface="Arial" panose="020B0604020202020204" pitchFamily="34" charset="0"/>
              <a:buChar char="•"/>
            </a:pPr>
            <a:r>
              <a:rPr lang="fi-FI" altLang="en-US" sz="2000" dirty="0"/>
              <a:t>Miten voit luoda siihen paremman tasapainon?</a:t>
            </a:r>
          </a:p>
          <a:p>
            <a:pPr marL="342900" indent="-342900">
              <a:buFont typeface="Arial" panose="020B0604020202020204" pitchFamily="34" charset="0"/>
              <a:buChar char="•"/>
            </a:pPr>
            <a:endParaRPr lang="fi-FI" altLang="en-US" sz="2000" dirty="0"/>
          </a:p>
          <a:p>
            <a:pPr marL="342900" indent="-342900">
              <a:buFont typeface="Arial" panose="020B0604020202020204" pitchFamily="34" charset="0"/>
              <a:buChar char="•"/>
            </a:pPr>
            <a:r>
              <a:rPr lang="fi-FI" altLang="en-US" sz="2000" dirty="0"/>
              <a:t>Miten voit kasvattaa pyörän eri alueita?</a:t>
            </a:r>
          </a:p>
        </p:txBody>
      </p:sp>
      <p:sp>
        <p:nvSpPr>
          <p:cNvPr id="6" name="Slide Number Placeholder 5"/>
          <p:cNvSpPr>
            <a:spLocks noGrp="1"/>
          </p:cNvSpPr>
          <p:nvPr>
            <p:ph type="sldNum" sz="quarter" idx="12"/>
          </p:nvPr>
        </p:nvSpPr>
        <p:spPr/>
        <p:txBody>
          <a:bodyPr/>
          <a:lstStyle/>
          <a:p>
            <a:fld id="{164FE841-7605-7A44-96E0-2201010B0786}" type="slidenum">
              <a:rPr lang="it-IT" smtClean="0"/>
              <a:pPr/>
              <a:t>8</a:t>
            </a:fld>
            <a:endParaRPr lang="fi-FI" dirty="0"/>
          </a:p>
        </p:txBody>
      </p:sp>
    </p:spTree>
    <p:extLst>
      <p:ext uri="{BB962C8B-B14F-4D97-AF65-F5344CB8AC3E}">
        <p14:creationId xmlns:p14="http://schemas.microsoft.com/office/powerpoint/2010/main" val="37031132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Osaamispyörä</a:t>
            </a:r>
          </a:p>
        </p:txBody>
      </p:sp>
      <p:sp>
        <p:nvSpPr>
          <p:cNvPr id="3" name="CasellaDiTesto 2"/>
          <p:cNvSpPr txBox="1"/>
          <p:nvPr/>
        </p:nvSpPr>
        <p:spPr>
          <a:xfrm>
            <a:off x="913054" y="2070884"/>
            <a:ext cx="10870959" cy="461665"/>
          </a:xfrm>
          <a:prstGeom prst="rect">
            <a:avLst/>
          </a:prstGeom>
          <a:noFill/>
        </p:spPr>
        <p:txBody>
          <a:bodyPr wrap="square" rtlCol="0">
            <a:spAutoFit/>
          </a:bodyPr>
          <a:lstStyle/>
          <a:p>
            <a:r>
              <a:rPr lang="fi-FI" sz="2400" dirty="0"/>
              <a:t>Tasapainon tavoite</a:t>
            </a:r>
          </a:p>
        </p:txBody>
      </p:sp>
      <p:sp>
        <p:nvSpPr>
          <p:cNvPr id="4" name="CasellaDiTesto 3"/>
          <p:cNvSpPr txBox="1"/>
          <p:nvPr/>
        </p:nvSpPr>
        <p:spPr>
          <a:xfrm>
            <a:off x="1089025" y="2882315"/>
            <a:ext cx="10872788" cy="2246769"/>
          </a:xfrm>
          <a:prstGeom prst="rect">
            <a:avLst/>
          </a:prstGeom>
          <a:noFill/>
        </p:spPr>
        <p:txBody>
          <a:bodyPr wrap="square" rtlCol="0">
            <a:spAutoFit/>
          </a:bodyPr>
          <a:lstStyle/>
          <a:p>
            <a:pPr marL="342900" indent="-342900">
              <a:buFont typeface="Arial" panose="020B0604020202020204" pitchFamily="34" charset="0"/>
              <a:buChar char="•"/>
              <a:defRPr/>
            </a:pPr>
            <a:r>
              <a:rPr lang="fi-FI" sz="2000" dirty="0"/>
              <a:t>Tärkeintä on löytää </a:t>
            </a:r>
            <a:r>
              <a:rPr lang="fi-FI" sz="2000" b="1" dirty="0"/>
              <a:t>tasapaino!</a:t>
            </a:r>
          </a:p>
          <a:p>
            <a:pPr marL="342900"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r>
              <a:rPr lang="fi-FI" sz="2000" dirty="0"/>
              <a:t>Tämä edellyttää pyörän </a:t>
            </a:r>
            <a:r>
              <a:rPr lang="fi-FI" sz="2000" b="1" i="1" dirty="0"/>
              <a:t>kasvattamista,</a:t>
            </a:r>
            <a:r>
              <a:rPr lang="fi-FI" smtClean="0"/>
              <a:t> </a:t>
            </a:r>
            <a:r>
              <a:rPr lang="fi-FI" sz="2000" dirty="0"/>
              <a:t>ei tasapainottamista uhraamalla joitakin elämäsi osa-alueita. </a:t>
            </a:r>
          </a:p>
          <a:p>
            <a:pPr marL="342900"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r>
              <a:rPr lang="fi-FI" sz="2000" dirty="0"/>
              <a:t>Kyse on siirtymisestä eteenpäin, itsensä haastamisesta ja rajojen rikkomisesta pyörän </a:t>
            </a:r>
            <a:r>
              <a:rPr lang="fi-FI" sz="2000" b="1" i="1" dirty="0"/>
              <a:t>laajentamiseksi</a:t>
            </a:r>
            <a:r>
              <a:rPr lang="fi-FI" sz="2000" dirty="0"/>
              <a:t> sen saamiseksi </a:t>
            </a:r>
            <a:r>
              <a:rPr lang="fi-FI" sz="2000" b="1" i="1" dirty="0"/>
              <a:t>suuremmaksi</a:t>
            </a:r>
            <a:r>
              <a:rPr lang="fi-FI" sz="2000" dirty="0"/>
              <a:t> säilyttäen samalla </a:t>
            </a:r>
            <a:r>
              <a:rPr lang="fi-FI" sz="2000" b="1" i="1" dirty="0"/>
              <a:t>tasapainon</a:t>
            </a:r>
            <a:r>
              <a:rPr lang="fi-FI" sz="2000" dirty="0"/>
              <a:t>.</a:t>
            </a:r>
          </a:p>
        </p:txBody>
      </p:sp>
      <p:sp>
        <p:nvSpPr>
          <p:cNvPr id="6" name="Slide Number Placeholder 5"/>
          <p:cNvSpPr>
            <a:spLocks noGrp="1"/>
          </p:cNvSpPr>
          <p:nvPr>
            <p:ph type="sldNum" sz="quarter" idx="12"/>
          </p:nvPr>
        </p:nvSpPr>
        <p:spPr/>
        <p:txBody>
          <a:bodyPr/>
          <a:lstStyle/>
          <a:p>
            <a:fld id="{164FE841-7605-7A44-96E0-2201010B0786}" type="slidenum">
              <a:rPr lang="it-IT" smtClean="0"/>
              <a:pPr/>
              <a:t>9</a:t>
            </a:fld>
            <a:endParaRPr lang="fi-FI" dirty="0"/>
          </a:p>
        </p:txBody>
      </p:sp>
    </p:spTree>
    <p:extLst>
      <p:ext uri="{BB962C8B-B14F-4D97-AF65-F5344CB8AC3E}">
        <p14:creationId xmlns:p14="http://schemas.microsoft.com/office/powerpoint/2010/main" val="333600011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1657</Words>
  <Application>Microsoft Office PowerPoint</Application>
  <PresentationFormat>Widescreen</PresentationFormat>
  <Paragraphs>276</Paragraphs>
  <Slides>27</Slides>
  <Notes>24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27</vt:i4>
      </vt:variant>
    </vt:vector>
  </HeadingPairs>
  <TitlesOfParts>
    <vt:vector size="37" baseType="lpstr">
      <vt:lpstr>Arial</vt:lpstr>
      <vt:lpstr>Calibri</vt:lpstr>
      <vt:lpstr>Calibri Light</vt:lpstr>
      <vt:lpstr>Comic Sans MS</vt:lpstr>
      <vt:lpstr>Gotham Pro</vt:lpstr>
      <vt:lpstr>Gotham Pro Light</vt:lpstr>
      <vt:lpstr>Times New Roman</vt:lpstr>
      <vt:lpstr>Wingdings</vt:lpstr>
      <vt:lpstr>Tema di Office</vt:lpstr>
      <vt:lpstr>1_Tema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Rebecca Emerson</dc:creator>
  <cp:lastModifiedBy>Oraviita, Tanja</cp:lastModifiedBy>
  <cp:revision>18</cp:revision>
  <dcterms:created xsi:type="dcterms:W3CDTF">2018-07-26T13:27:05Z</dcterms:created>
  <dcterms:modified xsi:type="dcterms:W3CDTF">2019-08-29T15:35:16Z</dcterms:modified>
</cp:coreProperties>
</file>