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4"/>
  </p:notesMasterIdLst>
  <p:handoutMasterIdLst>
    <p:handoutMasterId r:id="rId45"/>
  </p:handoutMasterIdLst>
  <p:sldIdLst>
    <p:sldId id="270" r:id="rId2"/>
    <p:sldId id="337" r:id="rId3"/>
    <p:sldId id="300" r:id="rId4"/>
    <p:sldId id="325" r:id="rId5"/>
    <p:sldId id="299" r:id="rId6"/>
    <p:sldId id="303" r:id="rId7"/>
    <p:sldId id="305" r:id="rId8"/>
    <p:sldId id="306" r:id="rId9"/>
    <p:sldId id="307" r:id="rId10"/>
    <p:sldId id="308" r:id="rId11"/>
    <p:sldId id="309" r:id="rId12"/>
    <p:sldId id="330" r:id="rId13"/>
    <p:sldId id="317" r:id="rId14"/>
    <p:sldId id="302" r:id="rId15"/>
    <p:sldId id="315" r:id="rId16"/>
    <p:sldId id="319" r:id="rId17"/>
    <p:sldId id="320" r:id="rId18"/>
    <p:sldId id="324" r:id="rId19"/>
    <p:sldId id="326" r:id="rId20"/>
    <p:sldId id="331" r:id="rId21"/>
    <p:sldId id="316" r:id="rId22"/>
    <p:sldId id="298" r:id="rId23"/>
    <p:sldId id="273" r:id="rId24"/>
    <p:sldId id="332" r:id="rId25"/>
    <p:sldId id="274" r:id="rId26"/>
    <p:sldId id="333" r:id="rId27"/>
    <p:sldId id="281" r:id="rId28"/>
    <p:sldId id="290" r:id="rId29"/>
    <p:sldId id="291" r:id="rId30"/>
    <p:sldId id="292" r:id="rId31"/>
    <p:sldId id="289" r:id="rId32"/>
    <p:sldId id="279" r:id="rId33"/>
    <p:sldId id="280" r:id="rId34"/>
    <p:sldId id="334" r:id="rId35"/>
    <p:sldId id="335" r:id="rId36"/>
    <p:sldId id="336" r:id="rId37"/>
    <p:sldId id="282" r:id="rId38"/>
    <p:sldId id="293" r:id="rId39"/>
    <p:sldId id="294" r:id="rId40"/>
    <p:sldId id="328" r:id="rId41"/>
    <p:sldId id="329" r:id="rId42"/>
    <p:sldId id="263" r:id="rId43"/>
  </p:sldIdLst>
  <p:sldSz cx="12192000" cy="6858000"/>
  <p:notesSz cx="6811963" cy="994251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56" autoAdjust="0"/>
    <p:restoredTop sz="81422" autoAdjust="0"/>
  </p:normalViewPr>
  <p:slideViewPr>
    <p:cSldViewPr snapToGrid="0" snapToObjects="1">
      <p:cViewPr varScale="1">
        <p:scale>
          <a:sx n="57" d="100"/>
          <a:sy n="57" d="100"/>
        </p:scale>
        <p:origin x="1548" y="90"/>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 d="1"/>
        <a:sy n="1" d="1"/>
      </p:scale>
      <p:origin x="0" y="0"/>
    </p:cViewPr>
  </p:notesTextViewPr>
  <p:sorterViewPr>
    <p:cViewPr>
      <p:scale>
        <a:sx n="90" d="100"/>
        <a:sy n="90" d="100"/>
      </p:scale>
      <p:origin x="0" y="-765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09CBF7-A524-4E94-87D0-97E351DCC808}" type="doc">
      <dgm:prSet loTypeId="urn:microsoft.com/office/officeart/2005/8/layout/venn1" loCatId="relationship" qsTypeId="urn:microsoft.com/office/officeart/2005/8/quickstyle/simple1" qsCatId="simple" csTypeId="urn:microsoft.com/office/officeart/2005/8/colors/colorful4" csCatId="colorful" phldr="1"/>
      <dgm:spPr/>
      <dgm:t>
        <a:bodyPr/>
        <a:lstStyle/>
        <a:p>
          <a:endParaRPr lang="en-US"/>
        </a:p>
      </dgm:t>
    </dgm:pt>
    <dgm:pt modelId="{26275700-8ECB-4EBA-B72D-0567B4D98506}" type="pres">
      <dgm:prSet presAssocID="{8109CBF7-A524-4E94-87D0-97E351DCC808}" presName="compositeShape" presStyleCnt="0">
        <dgm:presLayoutVars>
          <dgm:chMax val="7"/>
          <dgm:dir/>
          <dgm:resizeHandles val="exact"/>
        </dgm:presLayoutVars>
      </dgm:prSet>
      <dgm:spPr/>
      <dgm:t>
        <a:bodyPr/>
        <a:lstStyle/>
        <a:p>
          <a:endParaRPr lang="en-US"/>
        </a:p>
      </dgm:t>
    </dgm:pt>
  </dgm:ptLst>
  <dgm:cxnLst>
    <dgm:cxn modelId="{85EA24C4-BD41-446E-8913-7F7FA6F6E128}" type="presOf" srcId="{8109CBF7-A524-4E94-87D0-97E351DCC808}" destId="{26275700-8ECB-4EBA-B72D-0567B4D98506}" srcOrd="0" destOrd="0" presId="urn:microsoft.com/office/officeart/2005/8/layout/venn1"/>
  </dgm:cxnLst>
  <dgm:bg/>
  <dgm:whole>
    <a:ln w="12700">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09CBF7-A524-4E94-87D0-97E351DCC808}" type="doc">
      <dgm:prSet loTypeId="urn:microsoft.com/office/officeart/2005/8/layout/venn1" loCatId="relationship" qsTypeId="urn:microsoft.com/office/officeart/2005/8/quickstyle/simple1" qsCatId="simple" csTypeId="urn:microsoft.com/office/officeart/2005/8/colors/colorful4" csCatId="colorful" phldr="1"/>
      <dgm:spPr/>
      <dgm:t>
        <a:bodyPr/>
        <a:lstStyle/>
        <a:p>
          <a:endParaRPr lang="en-US"/>
        </a:p>
      </dgm:t>
    </dgm:pt>
    <dgm:pt modelId="{4D39092F-6FA4-4163-B9DB-E31F33EB8C4C}">
      <dgm:prSet phldrT="[Text]" custT="1"/>
      <dgm:spPr/>
      <dgm:t>
        <a:bodyPr/>
        <a:lstStyle/>
        <a:p>
          <a:r>
            <a:rPr lang="fi-FI" sz="1200" b="1" dirty="0"/>
            <a:t>Ongelmanratkaisu</a:t>
          </a:r>
        </a:p>
      </dgm:t>
    </dgm:pt>
    <dgm:pt modelId="{23CC3EC6-C270-4762-9455-183E050D4B31}" type="parTrans" cxnId="{8E1EE505-0C4F-476E-AE85-803C75642673}">
      <dgm:prSet/>
      <dgm:spPr/>
      <dgm:t>
        <a:bodyPr/>
        <a:lstStyle/>
        <a:p>
          <a:endParaRPr lang="fi-FI"/>
        </a:p>
      </dgm:t>
    </dgm:pt>
    <dgm:pt modelId="{B3A170C4-F20B-48B3-B11C-8D67847B8E82}" type="sibTrans" cxnId="{8E1EE505-0C4F-476E-AE85-803C75642673}">
      <dgm:prSet/>
      <dgm:spPr/>
      <dgm:t>
        <a:bodyPr/>
        <a:lstStyle/>
        <a:p>
          <a:endParaRPr lang="fi-FI"/>
        </a:p>
      </dgm:t>
    </dgm:pt>
    <dgm:pt modelId="{140A9757-7647-4A67-ADBD-1F2B3C04B7C7}">
      <dgm:prSet phldrT="[Text]" custT="1"/>
      <dgm:spPr/>
      <dgm:t>
        <a:bodyPr/>
        <a:lstStyle/>
        <a:p>
          <a:r>
            <a:rPr lang="fi-FI" sz="1200" b="1" dirty="0"/>
            <a:t>Verkostoituminen</a:t>
          </a:r>
        </a:p>
      </dgm:t>
    </dgm:pt>
    <dgm:pt modelId="{6427FBF0-B782-4B48-9581-D886A886ADB5}" type="parTrans" cxnId="{F51D954C-7297-48BC-86DE-34D51810069E}">
      <dgm:prSet/>
      <dgm:spPr/>
      <dgm:t>
        <a:bodyPr/>
        <a:lstStyle/>
        <a:p>
          <a:endParaRPr lang="fi-FI"/>
        </a:p>
      </dgm:t>
    </dgm:pt>
    <dgm:pt modelId="{B74FA50C-2BCE-4032-B191-7178D72ED959}" type="sibTrans" cxnId="{F51D954C-7297-48BC-86DE-34D51810069E}">
      <dgm:prSet/>
      <dgm:spPr/>
      <dgm:t>
        <a:bodyPr/>
        <a:lstStyle/>
        <a:p>
          <a:endParaRPr lang="fi-FI"/>
        </a:p>
      </dgm:t>
    </dgm:pt>
    <dgm:pt modelId="{CA4ECA57-868C-4BDB-B5DB-17EB656010BB}">
      <dgm:prSet phldrT="[Text]" custT="1"/>
      <dgm:spPr/>
      <dgm:t>
        <a:bodyPr/>
        <a:lstStyle/>
        <a:p>
          <a:r>
            <a:rPr lang="fi-FI" sz="1200" b="1" dirty="0"/>
            <a:t>Kommunikaatio</a:t>
          </a:r>
        </a:p>
      </dgm:t>
    </dgm:pt>
    <dgm:pt modelId="{74EEC642-6983-4809-A37D-C3726316E879}" type="parTrans" cxnId="{2EDB1CB3-8D7B-4A6A-8A52-3557AA1195F5}">
      <dgm:prSet/>
      <dgm:spPr/>
      <dgm:t>
        <a:bodyPr/>
        <a:lstStyle/>
        <a:p>
          <a:endParaRPr lang="fi-FI"/>
        </a:p>
      </dgm:t>
    </dgm:pt>
    <dgm:pt modelId="{D92387C4-571F-47BA-BE4E-C1AEA2A7D1CA}" type="sibTrans" cxnId="{2EDB1CB3-8D7B-4A6A-8A52-3557AA1195F5}">
      <dgm:prSet/>
      <dgm:spPr/>
      <dgm:t>
        <a:bodyPr/>
        <a:lstStyle/>
        <a:p>
          <a:endParaRPr lang="fi-FI"/>
        </a:p>
      </dgm:t>
    </dgm:pt>
    <dgm:pt modelId="{26275700-8ECB-4EBA-B72D-0567B4D98506}" type="pres">
      <dgm:prSet presAssocID="{8109CBF7-A524-4E94-87D0-97E351DCC808}" presName="compositeShape" presStyleCnt="0">
        <dgm:presLayoutVars>
          <dgm:chMax val="7"/>
          <dgm:dir/>
          <dgm:resizeHandles val="exact"/>
        </dgm:presLayoutVars>
      </dgm:prSet>
      <dgm:spPr/>
      <dgm:t>
        <a:bodyPr/>
        <a:lstStyle/>
        <a:p>
          <a:endParaRPr lang="en-US"/>
        </a:p>
      </dgm:t>
    </dgm:pt>
    <dgm:pt modelId="{E738E381-86B6-44D8-9935-89E924F4A459}" type="pres">
      <dgm:prSet presAssocID="{4D39092F-6FA4-4163-B9DB-E31F33EB8C4C}" presName="circ1" presStyleLbl="vennNode1" presStyleIdx="0" presStyleCnt="3"/>
      <dgm:spPr/>
      <dgm:t>
        <a:bodyPr/>
        <a:lstStyle/>
        <a:p>
          <a:endParaRPr lang="en-US"/>
        </a:p>
      </dgm:t>
    </dgm:pt>
    <dgm:pt modelId="{EFFBA503-9361-4283-B0FF-7028A24FF911}" type="pres">
      <dgm:prSet presAssocID="{4D39092F-6FA4-4163-B9DB-E31F33EB8C4C}" presName="circ1Tx" presStyleLbl="revTx" presStyleIdx="0" presStyleCnt="0">
        <dgm:presLayoutVars>
          <dgm:chMax val="0"/>
          <dgm:chPref val="0"/>
          <dgm:bulletEnabled val="1"/>
        </dgm:presLayoutVars>
      </dgm:prSet>
      <dgm:spPr/>
      <dgm:t>
        <a:bodyPr/>
        <a:lstStyle/>
        <a:p>
          <a:endParaRPr lang="en-US"/>
        </a:p>
      </dgm:t>
    </dgm:pt>
    <dgm:pt modelId="{1073644F-A01F-4F98-894B-869AE6568288}" type="pres">
      <dgm:prSet presAssocID="{140A9757-7647-4A67-ADBD-1F2B3C04B7C7}" presName="circ2" presStyleLbl="vennNode1" presStyleIdx="1" presStyleCnt="3"/>
      <dgm:spPr/>
      <dgm:t>
        <a:bodyPr/>
        <a:lstStyle/>
        <a:p>
          <a:endParaRPr lang="en-US"/>
        </a:p>
      </dgm:t>
    </dgm:pt>
    <dgm:pt modelId="{15162AB2-31AB-48BD-AAB0-7661F3481452}" type="pres">
      <dgm:prSet presAssocID="{140A9757-7647-4A67-ADBD-1F2B3C04B7C7}" presName="circ2Tx" presStyleLbl="revTx" presStyleIdx="0" presStyleCnt="0">
        <dgm:presLayoutVars>
          <dgm:chMax val="0"/>
          <dgm:chPref val="0"/>
          <dgm:bulletEnabled val="1"/>
        </dgm:presLayoutVars>
      </dgm:prSet>
      <dgm:spPr/>
      <dgm:t>
        <a:bodyPr/>
        <a:lstStyle/>
        <a:p>
          <a:endParaRPr lang="en-US"/>
        </a:p>
      </dgm:t>
    </dgm:pt>
    <dgm:pt modelId="{B5405921-2EC0-45F8-8532-38F5B9FDF410}" type="pres">
      <dgm:prSet presAssocID="{CA4ECA57-868C-4BDB-B5DB-17EB656010BB}" presName="circ3" presStyleLbl="vennNode1" presStyleIdx="2" presStyleCnt="3" custLinFactNeighborX="1902" custLinFactNeighborY="2083"/>
      <dgm:spPr/>
      <dgm:t>
        <a:bodyPr/>
        <a:lstStyle/>
        <a:p>
          <a:endParaRPr lang="en-US"/>
        </a:p>
      </dgm:t>
    </dgm:pt>
    <dgm:pt modelId="{9BA2D117-B101-43D0-8166-CD10A9BC72DE}" type="pres">
      <dgm:prSet presAssocID="{CA4ECA57-868C-4BDB-B5DB-17EB656010BB}" presName="circ3Tx" presStyleLbl="revTx" presStyleIdx="0" presStyleCnt="0">
        <dgm:presLayoutVars>
          <dgm:chMax val="0"/>
          <dgm:chPref val="0"/>
          <dgm:bulletEnabled val="1"/>
        </dgm:presLayoutVars>
      </dgm:prSet>
      <dgm:spPr/>
      <dgm:t>
        <a:bodyPr/>
        <a:lstStyle/>
        <a:p>
          <a:endParaRPr lang="en-US"/>
        </a:p>
      </dgm:t>
    </dgm:pt>
  </dgm:ptLst>
  <dgm:cxnLst>
    <dgm:cxn modelId="{0F07D4D4-041F-4DFF-85AE-BE8D1FE30A88}" type="presOf" srcId="{4D39092F-6FA4-4163-B9DB-E31F33EB8C4C}" destId="{EFFBA503-9361-4283-B0FF-7028A24FF911}" srcOrd="1" destOrd="0" presId="urn:microsoft.com/office/officeart/2005/8/layout/venn1"/>
    <dgm:cxn modelId="{49CAEEA5-B623-497A-AC25-92EB541C35EF}" type="presOf" srcId="{140A9757-7647-4A67-ADBD-1F2B3C04B7C7}" destId="{15162AB2-31AB-48BD-AAB0-7661F3481452}" srcOrd="1" destOrd="0" presId="urn:microsoft.com/office/officeart/2005/8/layout/venn1"/>
    <dgm:cxn modelId="{22FF8780-6157-415E-9540-C952BBAE8203}" type="presOf" srcId="{4D39092F-6FA4-4163-B9DB-E31F33EB8C4C}" destId="{E738E381-86B6-44D8-9935-89E924F4A459}" srcOrd="0" destOrd="0" presId="urn:microsoft.com/office/officeart/2005/8/layout/venn1"/>
    <dgm:cxn modelId="{9C478032-DD98-45B4-B178-B9BF92A5D0F2}" type="presOf" srcId="{CA4ECA57-868C-4BDB-B5DB-17EB656010BB}" destId="{9BA2D117-B101-43D0-8166-CD10A9BC72DE}" srcOrd="1" destOrd="0" presId="urn:microsoft.com/office/officeart/2005/8/layout/venn1"/>
    <dgm:cxn modelId="{8E1EE505-0C4F-476E-AE85-803C75642673}" srcId="{8109CBF7-A524-4E94-87D0-97E351DCC808}" destId="{4D39092F-6FA4-4163-B9DB-E31F33EB8C4C}" srcOrd="0" destOrd="0" parTransId="{23CC3EC6-C270-4762-9455-183E050D4B31}" sibTransId="{B3A170C4-F20B-48B3-B11C-8D67847B8E82}"/>
    <dgm:cxn modelId="{B71BBA78-9124-4AE7-80A3-F31D9A248D81}" type="presOf" srcId="{CA4ECA57-868C-4BDB-B5DB-17EB656010BB}" destId="{B5405921-2EC0-45F8-8532-38F5B9FDF410}" srcOrd="0" destOrd="0" presId="urn:microsoft.com/office/officeart/2005/8/layout/venn1"/>
    <dgm:cxn modelId="{7498876F-0CDB-4A6E-ADAA-A905021059DF}" type="presOf" srcId="{8109CBF7-A524-4E94-87D0-97E351DCC808}" destId="{26275700-8ECB-4EBA-B72D-0567B4D98506}" srcOrd="0" destOrd="0" presId="urn:microsoft.com/office/officeart/2005/8/layout/venn1"/>
    <dgm:cxn modelId="{F5EFFC78-07A9-4068-89E5-3E859E512C9A}" type="presOf" srcId="{140A9757-7647-4A67-ADBD-1F2B3C04B7C7}" destId="{1073644F-A01F-4F98-894B-869AE6568288}" srcOrd="0" destOrd="0" presId="urn:microsoft.com/office/officeart/2005/8/layout/venn1"/>
    <dgm:cxn modelId="{2EDB1CB3-8D7B-4A6A-8A52-3557AA1195F5}" srcId="{8109CBF7-A524-4E94-87D0-97E351DCC808}" destId="{CA4ECA57-868C-4BDB-B5DB-17EB656010BB}" srcOrd="2" destOrd="0" parTransId="{74EEC642-6983-4809-A37D-C3726316E879}" sibTransId="{D92387C4-571F-47BA-BE4E-C1AEA2A7D1CA}"/>
    <dgm:cxn modelId="{F51D954C-7297-48BC-86DE-34D51810069E}" srcId="{8109CBF7-A524-4E94-87D0-97E351DCC808}" destId="{140A9757-7647-4A67-ADBD-1F2B3C04B7C7}" srcOrd="1" destOrd="0" parTransId="{6427FBF0-B782-4B48-9581-D886A886ADB5}" sibTransId="{B74FA50C-2BCE-4032-B191-7178D72ED959}"/>
    <dgm:cxn modelId="{B28D7FCC-02B0-40A9-9F08-F3FE579904FC}" type="presParOf" srcId="{26275700-8ECB-4EBA-B72D-0567B4D98506}" destId="{E738E381-86B6-44D8-9935-89E924F4A459}" srcOrd="0" destOrd="0" presId="urn:microsoft.com/office/officeart/2005/8/layout/venn1"/>
    <dgm:cxn modelId="{3775317A-6C8B-4893-935A-E6B2D2421C27}" type="presParOf" srcId="{26275700-8ECB-4EBA-B72D-0567B4D98506}" destId="{EFFBA503-9361-4283-B0FF-7028A24FF911}" srcOrd="1" destOrd="0" presId="urn:microsoft.com/office/officeart/2005/8/layout/venn1"/>
    <dgm:cxn modelId="{15A9CCA6-C099-4275-BA81-E8F4EA20AC71}" type="presParOf" srcId="{26275700-8ECB-4EBA-B72D-0567B4D98506}" destId="{1073644F-A01F-4F98-894B-869AE6568288}" srcOrd="2" destOrd="0" presId="urn:microsoft.com/office/officeart/2005/8/layout/venn1"/>
    <dgm:cxn modelId="{5F4563DA-CE5F-460C-B015-FB9CC17DD804}" type="presParOf" srcId="{26275700-8ECB-4EBA-B72D-0567B4D98506}" destId="{15162AB2-31AB-48BD-AAB0-7661F3481452}" srcOrd="3" destOrd="0" presId="urn:microsoft.com/office/officeart/2005/8/layout/venn1"/>
    <dgm:cxn modelId="{8F8776B1-2D9E-4AD7-832E-C8552AC07ADD}" type="presParOf" srcId="{26275700-8ECB-4EBA-B72D-0567B4D98506}" destId="{B5405921-2EC0-45F8-8532-38F5B9FDF410}" srcOrd="4" destOrd="0" presId="urn:microsoft.com/office/officeart/2005/8/layout/venn1"/>
    <dgm:cxn modelId="{A2F72DB4-C82B-4D7A-8BAA-80F884722C8C}" type="presParOf" srcId="{26275700-8ECB-4EBA-B72D-0567B4D98506}" destId="{9BA2D117-B101-43D0-8166-CD10A9BC72DE}" srcOrd="5" destOrd="0" presId="urn:microsoft.com/office/officeart/2005/8/layout/venn1"/>
  </dgm:cxnLst>
  <dgm:bg/>
  <dgm:whole>
    <a:ln w="12700">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8536" y="0"/>
            <a:ext cx="2951851" cy="498852"/>
          </a:xfrm>
          <a:prstGeom prst="rect">
            <a:avLst/>
          </a:prstGeom>
        </p:spPr>
        <p:txBody>
          <a:bodyPr vert="horz" lIns="91440" tIns="45720" rIns="91440" bIns="45720" rtlCol="0"/>
          <a:lstStyle>
            <a:lvl1pPr algn="r">
              <a:defRPr sz="1200"/>
            </a:lvl1pPr>
          </a:lstStyle>
          <a:p>
            <a:fld id="{1E948319-F1A7-4D31-9F22-71D5F0531DF2}" type="datetimeFigureOut">
              <a:rPr lang="en-US" smtClean="0"/>
              <a:t>8/29/2019</a:t>
            </a:fld>
            <a:endParaRPr lang="en-US"/>
          </a:p>
        </p:txBody>
      </p:sp>
      <p:sp>
        <p:nvSpPr>
          <p:cNvPr id="4" name="Footer Placeholder 3"/>
          <p:cNvSpPr>
            <a:spLocks noGrp="1"/>
          </p:cNvSpPr>
          <p:nvPr>
            <p:ph type="ftr" sz="quarter" idx="2"/>
          </p:nvPr>
        </p:nvSpPr>
        <p:spPr>
          <a:xfrm>
            <a:off x="0" y="9443662"/>
            <a:ext cx="2951851" cy="4988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8536" y="9443662"/>
            <a:ext cx="2951851" cy="498851"/>
          </a:xfrm>
          <a:prstGeom prst="rect">
            <a:avLst/>
          </a:prstGeom>
        </p:spPr>
        <p:txBody>
          <a:bodyPr vert="horz" lIns="91440" tIns="45720" rIns="91440" bIns="45720" rtlCol="0" anchor="b"/>
          <a:lstStyle>
            <a:lvl1pPr algn="r">
              <a:defRPr sz="1200"/>
            </a:lvl1pPr>
          </a:lstStyle>
          <a:p>
            <a:fld id="{E22E2E93-5F94-44B3-86FA-F04FF0182DB6}" type="slidenum">
              <a:rPr lang="en-US" smtClean="0"/>
              <a:t>‹#›</a:t>
            </a:fld>
            <a:endParaRPr lang="en-US"/>
          </a:p>
        </p:txBody>
      </p:sp>
    </p:spTree>
    <p:extLst>
      <p:ext uri="{BB962C8B-B14F-4D97-AF65-F5344CB8AC3E}">
        <p14:creationId xmlns:p14="http://schemas.microsoft.com/office/powerpoint/2010/main" val="17926265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8536" y="0"/>
            <a:ext cx="2951851" cy="498852"/>
          </a:xfrm>
          <a:prstGeom prst="rect">
            <a:avLst/>
          </a:prstGeom>
        </p:spPr>
        <p:txBody>
          <a:bodyPr vert="horz" lIns="91440" tIns="45720" rIns="91440" bIns="45720" rtlCol="0"/>
          <a:lstStyle>
            <a:lvl1pPr algn="r">
              <a:defRPr sz="1200"/>
            </a:lvl1pPr>
          </a:lstStyle>
          <a:p>
            <a:fld id="{AF78BC1D-B95A-9842-9725-CC2F7A9CC23A}" type="datetimeFigureOut">
              <a:rPr lang="it-IT" smtClean="0"/>
              <a:t>29/08/2019</a:t>
            </a:fld>
            <a:endParaRPr lang="it-IT"/>
          </a:p>
        </p:txBody>
      </p:sp>
      <p:sp>
        <p:nvSpPr>
          <p:cNvPr id="4" name="Segnaposto immagine diapositiva 3"/>
          <p:cNvSpPr>
            <a:spLocks noGrp="1" noRot="1" noChangeAspect="1"/>
          </p:cNvSpPr>
          <p:nvPr>
            <p:ph type="sldImg" idx="2"/>
          </p:nvPr>
        </p:nvSpPr>
        <p:spPr>
          <a:xfrm>
            <a:off x="423863" y="1243013"/>
            <a:ext cx="5964237" cy="33559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1197" y="4784835"/>
            <a:ext cx="5449570" cy="3914864"/>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43662"/>
            <a:ext cx="2951851" cy="498851"/>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8536" y="9443662"/>
            <a:ext cx="2951851" cy="498851"/>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it-IT"/>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8" Type="http://schemas.openxmlformats.org/officeDocument/2006/relationships/hyperlink" Target="https://thingsthatmatter.ph/pages/rags2riches" TargetMode="External"/><Relationship Id="rId3" Type="http://schemas.openxmlformats.org/officeDocument/2006/relationships/hyperlink" Target="https://www.goodnewsnetwork.org/rags2riches-story-2/" TargetMode="External"/><Relationship Id="rId7" Type="http://schemas.openxmlformats.org/officeDocument/2006/relationships/hyperlink" Target="https://www.fastcompany.com/1678386/rags2riches-empowers-impoverished-women-to-turn-recycled-scrap-into-haute-couture"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en.wikipedia.org/wiki/Fast_Company_(magazine)" TargetMode="External"/><Relationship Id="rId5" Type="http://schemas.openxmlformats.org/officeDocument/2006/relationships/hyperlink" Target="http://www.fastcoexist.com/1678386/rags2riches-empowers-impoverished-women-to-turn-recycled-scrap-into-haute-couture" TargetMode="External"/><Relationship Id="rId4" Type="http://schemas.openxmlformats.org/officeDocument/2006/relationships/hyperlink" Target="https://www.rags2riches.ph/"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npr.org/sections/thesalt/2018/02/02/582145046/from-scraps-to-snacks-pulp-left-over-from-juice-bars-is-reborn-in-new-foods"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pulppantry.com/pages/story"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food.cloud/" TargetMode="External"/><Relationship Id="rId2" Type="http://schemas.openxmlformats.org/officeDocument/2006/relationships/slide" Target="../slides/slide39.xml"/><Relationship Id="rId1" Type="http://schemas.openxmlformats.org/officeDocument/2006/relationships/notesMaster" Target="../notesMasters/notesMaster1.xml"/><Relationship Id="rId4" Type="http://schemas.openxmlformats.org/officeDocument/2006/relationships/hyperlink" Target="https://www.thinkbusiness.ie/articles/foodcloud-in-ireland-opel/"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9BDE69-6D4C-EB42-AB81-86812A9FD885}"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9619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15</a:t>
            </a:fld>
            <a:endParaRPr lang="it-IT"/>
          </a:p>
        </p:txBody>
      </p:sp>
    </p:spTree>
    <p:extLst>
      <p:ext uri="{BB962C8B-B14F-4D97-AF65-F5344CB8AC3E}">
        <p14:creationId xmlns:p14="http://schemas.microsoft.com/office/powerpoint/2010/main" val="1591811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16</a:t>
            </a:fld>
            <a:endParaRPr lang="it-IT"/>
          </a:p>
        </p:txBody>
      </p:sp>
    </p:spTree>
    <p:extLst>
      <p:ext uri="{BB962C8B-B14F-4D97-AF65-F5344CB8AC3E}">
        <p14:creationId xmlns:p14="http://schemas.microsoft.com/office/powerpoint/2010/main" val="925157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17</a:t>
            </a:fld>
            <a:endParaRPr lang="it-IT"/>
          </a:p>
        </p:txBody>
      </p:sp>
    </p:spTree>
    <p:extLst>
      <p:ext uri="{BB962C8B-B14F-4D97-AF65-F5344CB8AC3E}">
        <p14:creationId xmlns:p14="http://schemas.microsoft.com/office/powerpoint/2010/main" val="929377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18</a:t>
            </a:fld>
            <a:endParaRPr lang="it-IT"/>
          </a:p>
        </p:txBody>
      </p:sp>
    </p:spTree>
    <p:extLst>
      <p:ext uri="{BB962C8B-B14F-4D97-AF65-F5344CB8AC3E}">
        <p14:creationId xmlns:p14="http://schemas.microsoft.com/office/powerpoint/2010/main" val="2797161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19</a:t>
            </a:fld>
            <a:endParaRPr lang="it-IT"/>
          </a:p>
        </p:txBody>
      </p:sp>
    </p:spTree>
    <p:extLst>
      <p:ext uri="{BB962C8B-B14F-4D97-AF65-F5344CB8AC3E}">
        <p14:creationId xmlns:p14="http://schemas.microsoft.com/office/powerpoint/2010/main" val="1807452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20</a:t>
            </a:fld>
            <a:endParaRPr lang="it-IT"/>
          </a:p>
        </p:txBody>
      </p:sp>
    </p:spTree>
    <p:extLst>
      <p:ext uri="{BB962C8B-B14F-4D97-AF65-F5344CB8AC3E}">
        <p14:creationId xmlns:p14="http://schemas.microsoft.com/office/powerpoint/2010/main" val="37700684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200" b="1" u="sng" kern="1200" dirty="0" smtClean="0">
                <a:solidFill>
                  <a:schemeClr val="tx1"/>
                </a:solidFill>
                <a:effectLst/>
                <a:latin typeface="+mn-lt"/>
                <a:ea typeface="+mn-ea"/>
                <a:cs typeface="+mn-cs"/>
              </a:rPr>
              <a:t>Mitä on </a:t>
            </a:r>
            <a:r>
              <a:rPr lang="fi-FI" sz="1200" b="1" u="sng" kern="1200" dirty="0" err="1" smtClean="0">
                <a:solidFill>
                  <a:schemeClr val="tx1"/>
                </a:solidFill>
                <a:effectLst/>
                <a:latin typeface="+mn-lt"/>
                <a:ea typeface="+mn-ea"/>
                <a:cs typeface="+mn-cs"/>
              </a:rPr>
              <a:t>onglmanratkaisu</a:t>
            </a:r>
            <a:r>
              <a:rPr lang="fi-FI" sz="1200" b="1" u="sng" kern="1200" dirty="0" smtClean="0">
                <a:solidFill>
                  <a:schemeClr val="tx1"/>
                </a:solidFill>
                <a:effectLst/>
                <a:latin typeface="+mn-lt"/>
                <a:ea typeface="+mn-ea"/>
                <a:cs typeface="+mn-cs"/>
              </a:rPr>
              <a:t>?</a:t>
            </a:r>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Ongelmanratkaisu tarkoittaa suunnittelun, päätösten ja toimenpiteiden yhdistelmää ratkaisun löytämiseksi määritettyyn ongelmaan tai ongelmiin. Prosessiin voi kuulua yksi tai useampi yksilö, ongelmalla voi olla erilaisia kestoja ja laajuuksia, ja sitä voidaan käyttää erilaisiin tarkoituksiin jokapäiväisestä elämästä liiketoimintaan liittyviin ongelmiin.</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Ratkaistavat ongelmat voivat olla yhdestä ja yksinkertaisesta monimutkaiseen, jossa on pääongelma ja useita alaongelmia ja ongelmat voivat muuttua sellaisenaan tai toiseksi ongelmaksi ongelmanratkaisun aikana. Maalaisjärki, luovuus ja kyky havaita ongelmia ovat ongelmanratkaisun taitoja.</a:t>
            </a:r>
          </a:p>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23</a:t>
            </a:fld>
            <a:endParaRPr lang="it-IT"/>
          </a:p>
        </p:txBody>
      </p:sp>
    </p:spTree>
    <p:extLst>
      <p:ext uri="{BB962C8B-B14F-4D97-AF65-F5344CB8AC3E}">
        <p14:creationId xmlns:p14="http://schemas.microsoft.com/office/powerpoint/2010/main" val="240660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z="1200" kern="1200" dirty="0" smtClean="0">
                <a:solidFill>
                  <a:schemeClr val="tx1"/>
                </a:solidFill>
                <a:effectLst/>
                <a:latin typeface="+mn-lt"/>
                <a:ea typeface="+mn-ea"/>
                <a:cs typeface="+mn-cs"/>
              </a:rPr>
              <a:t>Ongelmanratkaisu tarkoittaa suunnittelun, päätösten ja toimenpiteiden yhdistelmää ratkaisun löytämiseksi määritettyyn ongelmaan tai ongelmiin. Prosessiin voi kuulua yksi tai useampi yksilö, ongelmalla voi olla erilaisia kestoja ja laajuuksia, ja sitä voidaan käyttää erilaisiin tarkoituksiin jokapäiväisestä elämästä liiketoimintaan liittyviin ongelmiin.</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Ratkaistavat ongelmat voivat olla yhdestä ja yksinkertaisesta monimutkaiseen, jossa on pääongelma ja useita alaongelmia ja ongelmat voivat muuttua sellaisenaan tai toiseksi ongelmaksi ongelmanratkaisun aikana. Maalaisjärki, luovuus ja kyky havaita ongelmia ovat ongelmanratkaisun taitoja.</a:t>
            </a:r>
          </a:p>
          <a:p>
            <a:r>
              <a:rPr lang="en-GB" sz="1200" kern="1200" dirty="0" smtClean="0">
                <a:solidFill>
                  <a:schemeClr val="tx1"/>
                </a:solidFill>
                <a:effectLst/>
                <a:latin typeface="+mn-lt"/>
                <a:ea typeface="+mn-ea"/>
                <a:cs typeface="+mn-cs"/>
              </a:rPr>
              <a:t>.</a:t>
            </a:r>
            <a:endParaRPr lang="fi-FI" sz="1200" kern="1200" dirty="0" smtClean="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24</a:t>
            </a:fld>
            <a:endParaRPr lang="it-IT"/>
          </a:p>
        </p:txBody>
      </p:sp>
    </p:spTree>
    <p:extLst>
      <p:ext uri="{BB962C8B-B14F-4D97-AF65-F5344CB8AC3E}">
        <p14:creationId xmlns:p14="http://schemas.microsoft.com/office/powerpoint/2010/main" val="26006056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200" i="1" kern="1200" dirty="0" err="1" smtClean="0">
                <a:solidFill>
                  <a:schemeClr val="tx1"/>
                </a:solidFill>
                <a:effectLst/>
                <a:latin typeface="+mn-lt"/>
                <a:ea typeface="+mn-ea"/>
                <a:cs typeface="+mn-cs"/>
              </a:rPr>
              <a:t>Niinkuin</a:t>
            </a:r>
            <a:r>
              <a:rPr lang="fi-FI" sz="1200" i="1" kern="1200" dirty="0" smtClean="0">
                <a:solidFill>
                  <a:schemeClr val="tx1"/>
                </a:solidFill>
                <a:effectLst/>
                <a:latin typeface="+mn-lt"/>
                <a:ea typeface="+mn-ea"/>
                <a:cs typeface="+mn-cs"/>
              </a:rPr>
              <a:t> Dan</a:t>
            </a:r>
            <a:r>
              <a:rPr lang="fi-FI" sz="1200" i="1" kern="1200" baseline="0" dirty="0" smtClean="0">
                <a:solidFill>
                  <a:schemeClr val="tx1"/>
                </a:solidFill>
                <a:effectLst/>
                <a:latin typeface="+mn-lt"/>
                <a:ea typeface="+mn-ea"/>
                <a:cs typeface="+mn-cs"/>
              </a:rPr>
              <a:t> </a:t>
            </a:r>
            <a:r>
              <a:rPr lang="fi-FI" sz="1200" i="1" kern="1200" baseline="0" dirty="0" err="1" smtClean="0">
                <a:solidFill>
                  <a:schemeClr val="tx1"/>
                </a:solidFill>
                <a:effectLst/>
                <a:latin typeface="+mn-lt"/>
                <a:ea typeface="+mn-ea"/>
                <a:cs typeface="+mn-cs"/>
              </a:rPr>
              <a:t>Roam</a:t>
            </a:r>
            <a:r>
              <a:rPr lang="fi-FI" sz="1200" i="1" kern="1200" baseline="0" dirty="0" smtClean="0">
                <a:solidFill>
                  <a:schemeClr val="tx1"/>
                </a:solidFill>
                <a:effectLst/>
                <a:latin typeface="+mn-lt"/>
                <a:ea typeface="+mn-ea"/>
                <a:cs typeface="+mn-cs"/>
              </a:rPr>
              <a:t> toteaa: </a:t>
            </a:r>
            <a:r>
              <a:rPr lang="fi-FI" sz="1200" i="1" kern="1200" dirty="0" smtClean="0">
                <a:solidFill>
                  <a:schemeClr val="tx1"/>
                </a:solidFill>
                <a:effectLst/>
                <a:latin typeface="+mn-lt"/>
                <a:ea typeface="+mn-ea"/>
                <a:cs typeface="+mn-cs"/>
              </a:rPr>
              <a:t>”Liiketoiminnan ydin on ongelmanratkaisun taidetta."</a:t>
            </a:r>
            <a:r>
              <a:rPr lang="fi-FI" sz="1200" kern="1200" dirty="0" smtClean="0">
                <a:solidFill>
                  <a:schemeClr val="tx1"/>
                </a:solidFill>
                <a:effectLst/>
                <a:latin typeface="+mn-lt"/>
                <a:ea typeface="+mn-ea"/>
                <a:cs typeface="+mn-cs"/>
              </a:rPr>
              <a:t> - yrityksen liikeidea perustuu ongelman ratkaisuun, joka täyttää tarpeet markkinoilla </a:t>
            </a:r>
            <a:r>
              <a:rPr lang="en-GB" sz="1200" kern="1200" dirty="0" smtClean="0">
                <a:solidFill>
                  <a:schemeClr val="tx1"/>
                </a:solidFill>
                <a:effectLst/>
                <a:latin typeface="+mn-lt"/>
                <a:ea typeface="+mn-ea"/>
                <a:cs typeface="+mn-cs"/>
              </a:rPr>
              <a:t>(</a:t>
            </a:r>
            <a:r>
              <a:rPr lang="en-GB" sz="1200" kern="1200" dirty="0">
                <a:solidFill>
                  <a:schemeClr val="tx1"/>
                </a:solidFill>
                <a:effectLst/>
                <a:latin typeface="+mn-lt"/>
                <a:ea typeface="+mn-ea"/>
                <a:cs typeface="+mn-cs"/>
              </a:rPr>
              <a:t>e.g. </a:t>
            </a:r>
            <a:r>
              <a:rPr lang="en-US" sz="1200" kern="1200" dirty="0">
                <a:solidFill>
                  <a:schemeClr val="tx1"/>
                </a:solidFill>
                <a:effectLst/>
                <a:latin typeface="+mn-lt"/>
                <a:ea typeface="+mn-ea"/>
                <a:cs typeface="+mn-cs"/>
              </a:rPr>
              <a:t>Ritala, Andreeva, Kosonen &amp; Blomqvist 2011; </a:t>
            </a:r>
            <a:r>
              <a:rPr lang="en-GB" sz="1200" kern="1200" dirty="0">
                <a:solidFill>
                  <a:schemeClr val="tx1"/>
                </a:solidFill>
                <a:effectLst/>
                <a:latin typeface="+mn-lt"/>
                <a:ea typeface="+mn-ea"/>
                <a:cs typeface="+mn-cs"/>
              </a:rPr>
              <a:t>Kotler &amp; Keller 2011</a:t>
            </a:r>
            <a:r>
              <a:rPr lang="en-GB" sz="1200" kern="1200" dirty="0" smtClean="0">
                <a:solidFill>
                  <a:schemeClr val="tx1"/>
                </a:solidFill>
                <a:effectLst/>
                <a:latin typeface="+mn-lt"/>
                <a:ea typeface="+mn-ea"/>
                <a:cs typeface="+mn-cs"/>
              </a:rPr>
              <a:t>)</a:t>
            </a:r>
            <a:r>
              <a:rPr lang="fi-FI" sz="1200" kern="1200" dirty="0" smtClean="0">
                <a:solidFill>
                  <a:schemeClr val="tx1"/>
                </a:solidFill>
                <a:effectLst/>
                <a:latin typeface="+mn-lt"/>
                <a:ea typeface="+mn-ea"/>
                <a:cs typeface="+mn-cs"/>
              </a:rPr>
              <a:t> . Mitä korkeampi ratkaisun ja sen ainutlaatuisuuden arvo asiakkaille on, sitä enemmän kilpailuetua siitä on yritykselle </a:t>
            </a:r>
            <a:r>
              <a:rPr lang="en-US" sz="1200" kern="1200" dirty="0" smtClean="0">
                <a:solidFill>
                  <a:schemeClr val="tx1"/>
                </a:solidFill>
                <a:effectLst/>
                <a:latin typeface="+mn-lt"/>
                <a:ea typeface="+mn-ea"/>
                <a:cs typeface="+mn-cs"/>
              </a:rPr>
              <a:t>(</a:t>
            </a:r>
            <a:r>
              <a:rPr lang="en-US" sz="1200" kern="1200" dirty="0">
                <a:solidFill>
                  <a:schemeClr val="tx1"/>
                </a:solidFill>
                <a:effectLst/>
                <a:latin typeface="+mn-lt"/>
                <a:ea typeface="+mn-ea"/>
                <a:cs typeface="+mn-cs"/>
              </a:rPr>
              <a:t>Ritala, Andreeva, Kosonen &amp; Blomqvist 2011). </a:t>
            </a:r>
            <a:r>
              <a:rPr lang="fi-FI" sz="1200" kern="1200" dirty="0" smtClean="0">
                <a:solidFill>
                  <a:schemeClr val="tx1"/>
                </a:solidFill>
                <a:effectLst/>
                <a:latin typeface="+mn-lt"/>
                <a:ea typeface="+mn-ea"/>
                <a:cs typeface="+mn-cs"/>
              </a:rPr>
              <a:t>Ongelmanratkaisu on tärkeää, ja sen vuoksi sitä on sovellettava kaikilla osa-alueilla kuten innovaatiossa ja henkilöstön koulutuksessa, kustannussäästötoimissa, strategioissa, riskienhallinnassa, viestinnässä asiakkaiden kanssa ja yksinkertaisissa arjen ratkaisuissa, esim. ajateltaessa, miten aloittaa omien tuotteiden markkinoille tuonnin hyvin vähin resurssein</a:t>
            </a:r>
            <a:r>
              <a:rPr lang="en-GB" sz="1200" kern="1200" dirty="0" smtClean="0">
                <a:solidFill>
                  <a:schemeClr val="tx1"/>
                </a:solidFill>
                <a:effectLst/>
                <a:latin typeface="+mn-lt"/>
                <a:ea typeface="+mn-ea"/>
                <a:cs typeface="+mn-cs"/>
              </a:rPr>
              <a:t>. </a:t>
            </a:r>
            <a:r>
              <a:rPr lang="fi-FI" sz="1200" dirty="0" smtClean="0"/>
              <a:t>Ainutlaatuisten ja asiakaskeskeisten ratkaisujen etsiminen ongelmiin ja toimintakykyinen ja ennakoiva henkilöstö joka reagoi ja ratkaisee ongelmia voi kasvattaa yrityksen kilpailukykyä</a:t>
            </a:r>
            <a:r>
              <a:rPr lang="en-GB" sz="1200" kern="1200" dirty="0" smtClean="0">
                <a:solidFill>
                  <a:schemeClr val="tx1"/>
                </a:solidFill>
                <a:effectLst/>
                <a:latin typeface="+mn-lt"/>
                <a:ea typeface="+mn-ea"/>
                <a:cs typeface="+mn-cs"/>
              </a:rPr>
              <a:t> </a:t>
            </a:r>
            <a:r>
              <a:rPr lang="en-GB" sz="1200" kern="1200" dirty="0">
                <a:solidFill>
                  <a:schemeClr val="tx1"/>
                </a:solidFill>
                <a:effectLst/>
                <a:latin typeface="+mn-lt"/>
                <a:ea typeface="+mn-ea"/>
                <a:cs typeface="+mn-cs"/>
              </a:rPr>
              <a:t>(Kotler &amp; Keller 2011).</a:t>
            </a:r>
            <a:endParaRPr lang="fi-FI" sz="1200" kern="1200" dirty="0">
              <a:solidFill>
                <a:schemeClr val="tx1"/>
              </a:solidFill>
              <a:effectLst/>
              <a:latin typeface="+mn-lt"/>
              <a:ea typeface="+mn-ea"/>
              <a:cs typeface="+mn-cs"/>
            </a:endParaRPr>
          </a:p>
          <a:p>
            <a:r>
              <a:rPr lang="en-GB" sz="1200" kern="1200" dirty="0" err="1" smtClean="0">
                <a:solidFill>
                  <a:schemeClr val="tx1"/>
                </a:solidFill>
                <a:effectLst/>
                <a:latin typeface="+mn-lt"/>
                <a:ea typeface="+mn-ea"/>
                <a:cs typeface="+mn-cs"/>
              </a:rPr>
              <a:t>Ongelmanratkaisu</a:t>
            </a:r>
            <a:r>
              <a:rPr lang="en-GB" sz="1200" kern="1200" dirty="0" smtClean="0">
                <a:solidFill>
                  <a:schemeClr val="tx1"/>
                </a:solidFill>
                <a:effectLst/>
                <a:latin typeface="+mn-lt"/>
                <a:ea typeface="+mn-ea"/>
                <a:cs typeface="+mn-cs"/>
              </a:rPr>
              <a:t> on </a:t>
            </a:r>
            <a:r>
              <a:rPr lang="en-GB" sz="1200" kern="1200" dirty="0" err="1" smtClean="0">
                <a:solidFill>
                  <a:schemeClr val="tx1"/>
                </a:solidFill>
                <a:effectLst/>
                <a:latin typeface="+mn-lt"/>
                <a:ea typeface="+mn-ea"/>
                <a:cs typeface="+mn-cs"/>
              </a:rPr>
              <a:t>osa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sellaisen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yrityksen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riskienhallintastrategiaa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joka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tarttuu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erilaisiin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ongelmiin</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ja</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riskeihin</a:t>
            </a:r>
            <a:r>
              <a:rPr lang="en-GB" sz="1200" kern="1200" dirty="0" smtClean="0">
                <a:solidFill>
                  <a:schemeClr val="tx1"/>
                </a:solidFill>
                <a:effectLst/>
                <a:latin typeface="+mn-lt"/>
                <a:ea typeface="+mn-ea"/>
                <a:cs typeface="+mn-cs"/>
              </a:rPr>
              <a:t>.</a:t>
            </a:r>
            <a:endParaRPr lang="fi-FI" sz="1200" kern="1200" dirty="0">
              <a:solidFill>
                <a:schemeClr val="tx1"/>
              </a:solidFill>
              <a:effectLst/>
              <a:latin typeface="+mn-lt"/>
              <a:ea typeface="+mn-ea"/>
              <a:cs typeface="+mn-cs"/>
            </a:endParaRPr>
          </a:p>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25</a:t>
            </a:fld>
            <a:endParaRPr lang="it-IT"/>
          </a:p>
        </p:txBody>
      </p:sp>
    </p:spTree>
    <p:extLst>
      <p:ext uri="{BB962C8B-B14F-4D97-AF65-F5344CB8AC3E}">
        <p14:creationId xmlns:p14="http://schemas.microsoft.com/office/powerpoint/2010/main" val="3142715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r>
              <a:rPr lang="fi-FI" sz="1200" b="1" i="1" kern="1200" dirty="0" smtClean="0">
                <a:solidFill>
                  <a:schemeClr val="tx1"/>
                </a:solidFill>
                <a:effectLst/>
                <a:latin typeface="+mn-lt"/>
                <a:ea typeface="+mn-ea"/>
                <a:cs typeface="+mn-cs"/>
              </a:rPr>
              <a:t>Ongelmanratkaisuprosessin </a:t>
            </a:r>
            <a:r>
              <a:rPr lang="fi-FI" sz="1200" i="1" kern="1200" dirty="0" smtClean="0">
                <a:solidFill>
                  <a:schemeClr val="tx1"/>
                </a:solidFill>
                <a:effectLst/>
                <a:latin typeface="+mn-lt"/>
                <a:ea typeface="+mn-ea"/>
                <a:cs typeface="+mn-cs"/>
              </a:rPr>
              <a:t>suunnittelu. Ongelmanratkaisuprosessi, yksinkertaisimmillaan sisältää kolme ydinvaihetta:</a:t>
            </a:r>
            <a:endParaRPr lang="fi-FI" sz="1200" kern="1200" dirty="0" smtClean="0">
              <a:solidFill>
                <a:schemeClr val="tx1"/>
              </a:solidFill>
              <a:effectLst/>
              <a:latin typeface="+mn-lt"/>
              <a:ea typeface="+mn-ea"/>
              <a:cs typeface="+mn-cs"/>
            </a:endParaRPr>
          </a:p>
          <a:p>
            <a:pPr lvl="0"/>
            <a:r>
              <a:rPr lang="fi-FI" sz="1200" i="1" kern="1200" dirty="0" smtClean="0">
                <a:solidFill>
                  <a:schemeClr val="tx1"/>
                </a:solidFill>
                <a:effectLst/>
                <a:latin typeface="+mn-lt"/>
                <a:ea typeface="+mn-ea"/>
                <a:cs typeface="+mn-cs"/>
              </a:rPr>
              <a:t>Ongelman tunnistaminen ja ydinaiheuttajan löytäminen</a:t>
            </a:r>
            <a:endParaRPr lang="fi-FI" sz="1200" kern="1200" dirty="0" smtClean="0">
              <a:solidFill>
                <a:schemeClr val="tx1"/>
              </a:solidFill>
              <a:effectLst/>
              <a:latin typeface="+mn-lt"/>
              <a:ea typeface="+mn-ea"/>
              <a:cs typeface="+mn-cs"/>
            </a:endParaRPr>
          </a:p>
          <a:p>
            <a:pPr lvl="0"/>
            <a:r>
              <a:rPr lang="fi-FI" sz="1200" kern="1200" dirty="0" smtClean="0">
                <a:solidFill>
                  <a:schemeClr val="tx1"/>
                </a:solidFill>
                <a:effectLst/>
                <a:latin typeface="+mn-lt"/>
                <a:ea typeface="+mn-ea"/>
                <a:cs typeface="+mn-cs"/>
              </a:rPr>
              <a:t>Eri menetelmiä valitaan ongelman ratkaisemiseksi</a:t>
            </a:r>
            <a:r>
              <a:rPr lang="fi-FI" sz="1200" i="1"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pPr lvl="0"/>
            <a:r>
              <a:rPr lang="en-GB" sz="1200" i="1" kern="1200" dirty="0" err="1" smtClean="0">
                <a:solidFill>
                  <a:schemeClr val="tx1"/>
                </a:solidFill>
                <a:effectLst/>
                <a:latin typeface="+mn-lt"/>
                <a:ea typeface="+mn-ea"/>
                <a:cs typeface="+mn-cs"/>
              </a:rPr>
              <a:t>Valitaan</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oikea</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toimintatapa</a:t>
            </a:r>
            <a:r>
              <a:rPr lang="en-GB" sz="1200" i="1" kern="1200" dirty="0" smtClean="0">
                <a:solidFill>
                  <a:schemeClr val="tx1"/>
                </a:solidFill>
                <a:effectLst/>
                <a:latin typeface="+mn-lt"/>
                <a:ea typeface="+mn-ea"/>
                <a:cs typeface="+mn-cs"/>
              </a:rPr>
              <a:t> </a:t>
            </a:r>
          </a:p>
          <a:p>
            <a:pPr lvl="0"/>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Usein muita vaiheita ja sisältöjä lisätään, kuten ongelman tunnistaminen, asiayhteyden ymmärtäminen, tulosten analysointi ja tuloksista sekä prosessista oppiminen.</a:t>
            </a:r>
          </a:p>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26</a:t>
            </a:fld>
            <a:endParaRPr lang="it-IT"/>
          </a:p>
        </p:txBody>
      </p:sp>
    </p:spTree>
    <p:extLst>
      <p:ext uri="{BB962C8B-B14F-4D97-AF65-F5344CB8AC3E}">
        <p14:creationId xmlns:p14="http://schemas.microsoft.com/office/powerpoint/2010/main" val="218552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4</a:t>
            </a:fld>
            <a:endParaRPr lang="it-IT"/>
          </a:p>
        </p:txBody>
      </p:sp>
    </p:spTree>
    <p:extLst>
      <p:ext uri="{BB962C8B-B14F-4D97-AF65-F5344CB8AC3E}">
        <p14:creationId xmlns:p14="http://schemas.microsoft.com/office/powerpoint/2010/main" val="2334377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27</a:t>
            </a:fld>
            <a:endParaRPr lang="it-IT"/>
          </a:p>
        </p:txBody>
      </p:sp>
    </p:spTree>
    <p:extLst>
      <p:ext uri="{BB962C8B-B14F-4D97-AF65-F5344CB8AC3E}">
        <p14:creationId xmlns:p14="http://schemas.microsoft.com/office/powerpoint/2010/main" val="1795817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28</a:t>
            </a:fld>
            <a:endParaRPr lang="it-IT"/>
          </a:p>
        </p:txBody>
      </p:sp>
    </p:spTree>
    <p:extLst>
      <p:ext uri="{BB962C8B-B14F-4D97-AF65-F5344CB8AC3E}">
        <p14:creationId xmlns:p14="http://schemas.microsoft.com/office/powerpoint/2010/main" val="967475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29</a:t>
            </a:fld>
            <a:endParaRPr lang="it-IT"/>
          </a:p>
        </p:txBody>
      </p:sp>
    </p:spTree>
    <p:extLst>
      <p:ext uri="{BB962C8B-B14F-4D97-AF65-F5344CB8AC3E}">
        <p14:creationId xmlns:p14="http://schemas.microsoft.com/office/powerpoint/2010/main" val="507963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30</a:t>
            </a:fld>
            <a:endParaRPr lang="it-IT"/>
          </a:p>
        </p:txBody>
      </p:sp>
    </p:spTree>
    <p:extLst>
      <p:ext uri="{BB962C8B-B14F-4D97-AF65-F5344CB8AC3E}">
        <p14:creationId xmlns:p14="http://schemas.microsoft.com/office/powerpoint/2010/main" val="3968765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z="1200" kern="1200" dirty="0" smtClean="0">
                <a:solidFill>
                  <a:schemeClr val="tx1"/>
                </a:solidFill>
                <a:effectLst/>
                <a:latin typeface="+mn-lt"/>
                <a:ea typeface="+mn-ea"/>
                <a:cs typeface="+mn-cs"/>
              </a:rPr>
              <a:t>Miten löytää ihmiset: aloita tutuista. Tunnet jo monipuolisen joukon ihmisiä. Puhu omaisten, ystävien, naapureiden ja muiden kanssa, jne. Odottamattomat kokemukset ja ideat voivat tulla heiltä.</a:t>
            </a:r>
          </a:p>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31</a:t>
            </a:fld>
            <a:endParaRPr lang="it-IT"/>
          </a:p>
        </p:txBody>
      </p:sp>
    </p:spTree>
    <p:extLst>
      <p:ext uri="{BB962C8B-B14F-4D97-AF65-F5344CB8AC3E}">
        <p14:creationId xmlns:p14="http://schemas.microsoft.com/office/powerpoint/2010/main" val="12644435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z="1200" kern="1200" dirty="0" smtClean="0">
                <a:solidFill>
                  <a:schemeClr val="tx1"/>
                </a:solidFill>
                <a:effectLst/>
                <a:latin typeface="+mn-lt"/>
                <a:ea typeface="+mn-ea"/>
                <a:cs typeface="+mn-cs"/>
              </a:rPr>
              <a:t>Ongelmanratkaisu hyötyy vaihtoehtoisista ajattelutavoista ja -menetelmistä. Tässä on esitetty 10 yleisesti suositeltua</a:t>
            </a:r>
          </a:p>
          <a:p>
            <a:r>
              <a:rPr lang="en-GB" sz="1200" b="1" kern="1200" dirty="0">
                <a:solidFill>
                  <a:schemeClr val="tx1"/>
                </a:solidFill>
                <a:effectLst/>
                <a:latin typeface="+mn-lt"/>
                <a:ea typeface="+mn-ea"/>
                <a:cs typeface="+mn-cs"/>
              </a:rPr>
              <a:t> </a:t>
            </a:r>
            <a:endParaRPr lang="fi-FI" sz="1200" kern="1200" dirty="0">
              <a:solidFill>
                <a:schemeClr val="tx1"/>
              </a:solidFill>
              <a:effectLst/>
              <a:latin typeface="+mn-lt"/>
              <a:ea typeface="+mn-ea"/>
              <a:cs typeface="+mn-cs"/>
            </a:endParaRPr>
          </a:p>
          <a:p>
            <a:pPr lvl="0"/>
            <a:r>
              <a:rPr lang="fi-FI" sz="1200" b="1" kern="1200" dirty="0" smtClean="0">
                <a:solidFill>
                  <a:schemeClr val="tx1"/>
                </a:solidFill>
                <a:effectLst/>
                <a:latin typeface="+mn-lt"/>
                <a:ea typeface="+mn-ea"/>
                <a:cs typeface="+mn-cs"/>
              </a:rPr>
              <a:t>Luovuus</a:t>
            </a:r>
            <a:r>
              <a:rPr lang="fi-FI" sz="1200" kern="1200" dirty="0" smtClean="0">
                <a:solidFill>
                  <a:schemeClr val="tx1"/>
                </a:solidFill>
                <a:effectLst/>
                <a:latin typeface="+mn-lt"/>
                <a:ea typeface="+mn-ea"/>
                <a:cs typeface="+mn-cs"/>
              </a:rPr>
              <a:t> helpottaa ongelmien havaitsemista, niiden tarkastelemista eri näkökulmista ja ideoiden luomista. Voit käyttää luovuutta lisääviä menetelmiä, mutta kaiken alku on mielikuvitus, avoimuus, oman egon laskeminen, riskinotto ja oikea mielentila.</a:t>
            </a:r>
          </a:p>
          <a:p>
            <a:r>
              <a:rPr lang="en-GB" sz="1200" kern="1200" dirty="0">
                <a:solidFill>
                  <a:schemeClr val="tx1"/>
                </a:solidFill>
                <a:effectLst/>
                <a:latin typeface="+mn-lt"/>
                <a:ea typeface="+mn-ea"/>
                <a:cs typeface="+mn-cs"/>
              </a:rPr>
              <a:t> </a:t>
            </a:r>
            <a:endParaRPr lang="fi-FI"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i-FI" sz="1200" b="1" kern="1200" dirty="0" smtClean="0">
                <a:solidFill>
                  <a:schemeClr val="tx1"/>
                </a:solidFill>
                <a:effectLst/>
                <a:latin typeface="+mn-lt"/>
                <a:ea typeface="+mn-ea"/>
                <a:cs typeface="+mn-cs"/>
              </a:rPr>
              <a:t>Erilaista</a:t>
            </a:r>
            <a:r>
              <a:rPr lang="fi-FI" sz="1200" kern="1200" dirty="0" smtClean="0">
                <a:solidFill>
                  <a:schemeClr val="tx1"/>
                </a:solidFill>
                <a:effectLst/>
                <a:latin typeface="+mn-lt"/>
                <a:ea typeface="+mn-ea"/>
                <a:cs typeface="+mn-cs"/>
              </a:rPr>
              <a:t> ja </a:t>
            </a:r>
            <a:r>
              <a:rPr lang="fi-FI" sz="1200" b="1" kern="1200" dirty="0" smtClean="0">
                <a:solidFill>
                  <a:schemeClr val="tx1"/>
                </a:solidFill>
                <a:effectLst/>
                <a:latin typeface="+mn-lt"/>
                <a:ea typeface="+mn-ea"/>
                <a:cs typeface="+mn-cs"/>
              </a:rPr>
              <a:t>yhtenevää</a:t>
            </a:r>
            <a:r>
              <a:rPr lang="fi-FI" sz="1200" kern="1200" dirty="0" smtClean="0">
                <a:solidFill>
                  <a:schemeClr val="tx1"/>
                </a:solidFill>
                <a:effectLst/>
                <a:latin typeface="+mn-lt"/>
                <a:ea typeface="+mn-ea"/>
                <a:cs typeface="+mn-cs"/>
              </a:rPr>
              <a:t> </a:t>
            </a:r>
            <a:r>
              <a:rPr lang="fi-FI" sz="1200" b="1" kern="1200" dirty="0" smtClean="0">
                <a:solidFill>
                  <a:schemeClr val="tx1"/>
                </a:solidFill>
                <a:effectLst/>
                <a:latin typeface="+mn-lt"/>
                <a:ea typeface="+mn-ea"/>
                <a:cs typeface="+mn-cs"/>
              </a:rPr>
              <a:t>ajattelua</a:t>
            </a:r>
            <a:r>
              <a:rPr lang="fi-FI" sz="1200" kern="1200" dirty="0" smtClean="0">
                <a:solidFill>
                  <a:schemeClr val="tx1"/>
                </a:solidFill>
                <a:effectLst/>
                <a:latin typeface="+mn-lt"/>
                <a:ea typeface="+mn-ea"/>
                <a:cs typeface="+mn-cs"/>
              </a:rPr>
              <a:t> käytetään ongelmanratkaisussa. Ensinnäkin poikkeavan vaiheen aikana, jolloin esim. ideoita syntyy. Tätä seuraa lähentymisvaihe, joka keskittyy ideoiden ja vaihtoehtojen rajaamiseen. Lisääntynyt käsitys ongelmasta helpottaa työtä lähentymisvaiheessa. Prosessi toistetaan niin monta kertaa kuin on tarpeen.</a:t>
            </a:r>
          </a:p>
          <a:p>
            <a:pPr lvl="0"/>
            <a:r>
              <a:rPr lang="en-GB" sz="1200" kern="1200" dirty="0" smtClean="0">
                <a:solidFill>
                  <a:schemeClr val="tx1"/>
                </a:solidFill>
                <a:effectLst/>
                <a:latin typeface="+mn-lt"/>
                <a:ea typeface="+mn-ea"/>
                <a:cs typeface="+mn-cs"/>
              </a:rPr>
              <a:t>.</a:t>
            </a:r>
            <a:endParaRPr lang="fi-FI"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fi-FI" sz="1200" kern="1200" dirty="0">
              <a:solidFill>
                <a:schemeClr val="tx1"/>
              </a:solidFill>
              <a:effectLst/>
              <a:latin typeface="+mn-lt"/>
              <a:ea typeface="+mn-ea"/>
              <a:cs typeface="+mn-cs"/>
            </a:endParaRPr>
          </a:p>
          <a:p>
            <a:pPr lvl="0"/>
            <a:r>
              <a:rPr lang="fi-FI" sz="1200" b="1" kern="1200" dirty="0" err="1" smtClean="0">
                <a:solidFill>
                  <a:schemeClr val="tx1"/>
                </a:solidFill>
                <a:effectLst/>
                <a:latin typeface="+mn-lt"/>
                <a:ea typeface="+mn-ea"/>
                <a:cs typeface="+mn-cs"/>
              </a:rPr>
              <a:t>Iteraatio</a:t>
            </a:r>
            <a:r>
              <a:rPr lang="fi-FI" sz="1200" kern="1200" dirty="0" smtClean="0">
                <a:solidFill>
                  <a:schemeClr val="tx1"/>
                </a:solidFill>
                <a:effectLst/>
                <a:latin typeface="+mn-lt"/>
                <a:ea typeface="+mn-ea"/>
                <a:cs typeface="+mn-cs"/>
              </a:rPr>
              <a:t>: Ongelmanratkaisuprosessi on harvoin lineaarinen. Jossain vaiheessa saatat huomata, että tarvitset lisätietoja tai että työn suunta on ollut väärä. Nyt on aika palata siihen, mistä on hyvä jatkaa. Tämä ei ole epäonnistuminen, vaan menestys, sillä se selkiyttää prosessia, ja olet juuri eliminoinut mahdollisesti väärän tien.</a:t>
            </a:r>
          </a:p>
          <a:p>
            <a:r>
              <a:rPr lang="fi-FI" sz="1200" kern="1200" dirty="0" smtClean="0">
                <a:solidFill>
                  <a:schemeClr val="tx1"/>
                </a:solidFill>
                <a:effectLst/>
                <a:latin typeface="+mn-lt"/>
                <a:ea typeface="+mn-ea"/>
                <a:cs typeface="+mn-cs"/>
              </a:rPr>
              <a:t> </a:t>
            </a:r>
          </a:p>
          <a:p>
            <a:pPr lvl="0"/>
            <a:r>
              <a:rPr lang="fi-FI" sz="1200" b="1" kern="1200" dirty="0" smtClean="0">
                <a:solidFill>
                  <a:schemeClr val="tx1"/>
                </a:solidFill>
                <a:effectLst/>
                <a:latin typeface="+mn-lt"/>
                <a:ea typeface="+mn-ea"/>
                <a:cs typeface="+mn-cs"/>
              </a:rPr>
              <a:t>Visualisointi</a:t>
            </a:r>
            <a:r>
              <a:rPr lang="fi-FI" sz="1200" kern="1200" dirty="0" smtClean="0">
                <a:solidFill>
                  <a:schemeClr val="tx1"/>
                </a:solidFill>
                <a:effectLst/>
                <a:latin typeface="+mn-lt"/>
                <a:ea typeface="+mn-ea"/>
                <a:cs typeface="+mn-cs"/>
              </a:rPr>
              <a:t> on eräs tehokkaimmista keinoista selvittää asia. Se voi auttaa selittää ongelman ja sen ratkaisun ja osoittaa suhteet, seuraukset ja painopisteet. Esimerkiksi piirroksia, valokuvia, värejä, sanoja, kaavioita, esineitä jne. voidaan käyttää visualisointiin.</a:t>
            </a:r>
          </a:p>
          <a:p>
            <a:r>
              <a:rPr lang="fi-FI" sz="1200" kern="1200" dirty="0" smtClean="0">
                <a:solidFill>
                  <a:schemeClr val="tx1"/>
                </a:solidFill>
                <a:effectLst/>
                <a:latin typeface="+mn-lt"/>
                <a:ea typeface="+mn-ea"/>
                <a:cs typeface="+mn-cs"/>
              </a:rPr>
              <a:t> </a:t>
            </a:r>
          </a:p>
          <a:p>
            <a:pPr lvl="0"/>
            <a:r>
              <a:rPr lang="fi-FI" sz="1200" b="1" kern="1200" dirty="0" smtClean="0">
                <a:solidFill>
                  <a:schemeClr val="tx1"/>
                </a:solidFill>
                <a:effectLst/>
                <a:latin typeface="+mn-lt"/>
                <a:ea typeface="+mn-ea"/>
                <a:cs typeface="+mn-cs"/>
              </a:rPr>
              <a:t>Suunnittelumenetelmät</a:t>
            </a:r>
            <a:r>
              <a:rPr lang="fi-FI" sz="1200" kern="1200" dirty="0" smtClean="0">
                <a:solidFill>
                  <a:schemeClr val="tx1"/>
                </a:solidFill>
                <a:effectLst/>
                <a:latin typeface="+mn-lt"/>
                <a:ea typeface="+mn-ea"/>
                <a:cs typeface="+mn-cs"/>
              </a:rPr>
              <a:t>  ja </a:t>
            </a:r>
            <a:r>
              <a:rPr lang="fi-FI" sz="1200" b="1" kern="1200" dirty="0" smtClean="0">
                <a:solidFill>
                  <a:schemeClr val="tx1"/>
                </a:solidFill>
                <a:effectLst/>
                <a:latin typeface="+mn-lt"/>
                <a:ea typeface="+mn-ea"/>
                <a:cs typeface="+mn-cs"/>
              </a:rPr>
              <a:t>suunnittelun</a:t>
            </a:r>
            <a:r>
              <a:rPr lang="fi-FI" sz="1200" kern="1200" dirty="0" smtClean="0">
                <a:solidFill>
                  <a:schemeClr val="tx1"/>
                </a:solidFill>
                <a:effectLst/>
                <a:latin typeface="+mn-lt"/>
                <a:ea typeface="+mn-ea"/>
                <a:cs typeface="+mn-cs"/>
              </a:rPr>
              <a:t> </a:t>
            </a:r>
            <a:r>
              <a:rPr lang="fi-FI" sz="1200" b="1" kern="1200" dirty="0" smtClean="0">
                <a:solidFill>
                  <a:schemeClr val="tx1"/>
                </a:solidFill>
                <a:effectLst/>
                <a:latin typeface="+mn-lt"/>
                <a:ea typeface="+mn-ea"/>
                <a:cs typeface="+mn-cs"/>
              </a:rPr>
              <a:t>ajattelu</a:t>
            </a:r>
            <a:r>
              <a:rPr lang="fi-FI" sz="1200" kern="1200" dirty="0" smtClean="0">
                <a:solidFill>
                  <a:schemeClr val="tx1"/>
                </a:solidFill>
                <a:effectLst/>
                <a:latin typeface="+mn-lt"/>
                <a:ea typeface="+mn-ea"/>
                <a:cs typeface="+mn-cs"/>
              </a:rPr>
              <a:t> tarjoavat työkaluja ja menetelmiä, joita voidaan käyttää tiedon etsimisessä ja ongelmien ratkaisemisessa erityisesti hankalissa tapauksissa. Suunnittelutapa auttaa löytämään lisää ihmistä, asiakasta ja käyttäjää koskevia ratkaisuja luovalla tavalla.</a:t>
            </a:r>
          </a:p>
          <a:p>
            <a:r>
              <a:rPr lang="fi-FI" sz="1200" kern="1200" dirty="0" smtClean="0">
                <a:solidFill>
                  <a:schemeClr val="tx1"/>
                </a:solidFill>
                <a:effectLst/>
                <a:latin typeface="+mn-lt"/>
                <a:ea typeface="+mn-ea"/>
                <a:cs typeface="+mn-cs"/>
              </a:rPr>
              <a:t> </a:t>
            </a:r>
          </a:p>
          <a:p>
            <a:pPr lvl="0"/>
            <a:r>
              <a:rPr lang="fi-FI" sz="1200" b="1" kern="1200" dirty="0" smtClean="0">
                <a:solidFill>
                  <a:schemeClr val="tx1"/>
                </a:solidFill>
                <a:effectLst/>
                <a:latin typeface="+mn-lt"/>
                <a:ea typeface="+mn-ea"/>
                <a:cs typeface="+mn-cs"/>
              </a:rPr>
              <a:t>Ihmiset</a:t>
            </a:r>
            <a:r>
              <a:rPr lang="fi-FI" sz="1200" kern="1200" dirty="0" smtClean="0">
                <a:solidFill>
                  <a:schemeClr val="tx1"/>
                </a:solidFill>
                <a:effectLst/>
                <a:latin typeface="+mn-lt"/>
                <a:ea typeface="+mn-ea"/>
                <a:cs typeface="+mn-cs"/>
              </a:rPr>
              <a:t> ja </a:t>
            </a:r>
            <a:r>
              <a:rPr lang="fi-FI" sz="1200" b="1" kern="1200" dirty="0" smtClean="0">
                <a:solidFill>
                  <a:schemeClr val="tx1"/>
                </a:solidFill>
                <a:effectLst/>
                <a:latin typeface="+mn-lt"/>
                <a:ea typeface="+mn-ea"/>
                <a:cs typeface="+mn-cs"/>
              </a:rPr>
              <a:t>osallistuminen</a:t>
            </a:r>
            <a:r>
              <a:rPr lang="fi-FI" sz="1200" kern="1200" dirty="0" smtClean="0">
                <a:solidFill>
                  <a:schemeClr val="tx1"/>
                </a:solidFill>
                <a:effectLst/>
                <a:latin typeface="+mn-lt"/>
                <a:ea typeface="+mn-ea"/>
                <a:cs typeface="+mn-cs"/>
              </a:rPr>
              <a:t>: Ihmisten ja yhteisön kuunteleminen eri tavoin, jotta ihmiset saadaan osallistumaan mm. työpajoihin, roolileikkeihin, tarinoihin, yhteistoimintaan ja avoimeen innovaatioon, mutta myös ihmisten kouluttaminen etsimään ratkaisuja käyttäjinä ja </a:t>
            </a:r>
            <a:r>
              <a:rPr lang="fi-FI" sz="1200" kern="1200" dirty="0" err="1" smtClean="0">
                <a:solidFill>
                  <a:schemeClr val="tx1"/>
                </a:solidFill>
                <a:effectLst/>
                <a:latin typeface="+mn-lt"/>
                <a:ea typeface="+mn-ea"/>
                <a:cs typeface="+mn-cs"/>
              </a:rPr>
              <a:t>fasilitaattoreina</a:t>
            </a:r>
            <a:r>
              <a:rPr lang="fi-FI" sz="1200" kern="1200" dirty="0" smtClean="0">
                <a:solidFill>
                  <a:schemeClr val="tx1"/>
                </a:solidFill>
                <a:effectLst/>
                <a:latin typeface="+mn-lt"/>
                <a:ea typeface="+mn-ea"/>
                <a:cs typeface="+mn-cs"/>
              </a:rPr>
              <a:t> (esim. yrityksen henkilökunta) auttamaan ratkaisun toteuttamisessa ja todellisen tiedon hankkimiseksi ratkaisua varten.</a:t>
            </a:r>
          </a:p>
          <a:p>
            <a:r>
              <a:rPr lang="fi-FI" sz="1200" kern="1200" dirty="0" smtClean="0">
                <a:solidFill>
                  <a:schemeClr val="tx1"/>
                </a:solidFill>
                <a:effectLst/>
                <a:latin typeface="+mn-lt"/>
                <a:ea typeface="+mn-ea"/>
                <a:cs typeface="+mn-cs"/>
              </a:rPr>
              <a:t> </a:t>
            </a:r>
          </a:p>
          <a:p>
            <a:pPr lvl="0"/>
            <a:r>
              <a:rPr lang="fi-FI" sz="1200" b="1" kern="1200" dirty="0" smtClean="0">
                <a:solidFill>
                  <a:schemeClr val="tx1"/>
                </a:solidFill>
                <a:effectLst/>
                <a:latin typeface="+mn-lt"/>
                <a:ea typeface="+mn-ea"/>
                <a:cs typeface="+mn-cs"/>
              </a:rPr>
              <a:t>Konsepteja</a:t>
            </a:r>
            <a:r>
              <a:rPr lang="fi-FI" sz="1200" kern="1200" dirty="0" smtClean="0">
                <a:solidFill>
                  <a:schemeClr val="tx1"/>
                </a:solidFill>
                <a:effectLst/>
                <a:latin typeface="+mn-lt"/>
                <a:ea typeface="+mn-ea"/>
                <a:cs typeface="+mn-cs"/>
              </a:rPr>
              <a:t> eli karkeita esityksiä ratkaisusta käytetään edustamaan havaintoja ja ratkaisuja. Tavallisesti laaditaan ainakin kolme erilaista konseptia, esim. yksi progressiivinen, yksi samanlainen kuin nykyinen ratkaisu, ja yksi, joka on näiden kahden väliltä.</a:t>
            </a:r>
          </a:p>
          <a:p>
            <a:r>
              <a:rPr lang="fi-FI" sz="1200" kern="1200" dirty="0" smtClean="0">
                <a:solidFill>
                  <a:schemeClr val="tx1"/>
                </a:solidFill>
                <a:effectLst/>
                <a:latin typeface="+mn-lt"/>
                <a:ea typeface="+mn-ea"/>
                <a:cs typeface="+mn-cs"/>
              </a:rPr>
              <a:t> </a:t>
            </a:r>
          </a:p>
          <a:p>
            <a:pPr lvl="0"/>
            <a:r>
              <a:rPr lang="fi-FI" sz="1200" b="1" kern="1200" dirty="0" smtClean="0">
                <a:solidFill>
                  <a:schemeClr val="tx1"/>
                </a:solidFill>
                <a:effectLst/>
                <a:latin typeface="+mn-lt"/>
                <a:ea typeface="+mn-ea"/>
                <a:cs typeface="+mn-cs"/>
              </a:rPr>
              <a:t>Markkinatieto</a:t>
            </a:r>
            <a:r>
              <a:rPr lang="fi-FI" sz="1200" kern="1200" dirty="0" smtClean="0">
                <a:solidFill>
                  <a:schemeClr val="tx1"/>
                </a:solidFill>
                <a:effectLst/>
                <a:latin typeface="+mn-lt"/>
                <a:ea typeface="+mn-ea"/>
                <a:cs typeface="+mn-cs"/>
              </a:rPr>
              <a:t>: Haastattelut, asiakaspalautteet, käyttäjien ja asiakkaiden väliset keskustelut, markkinatutkimukset ja myynti (tai muu), </a:t>
            </a:r>
            <a:r>
              <a:rPr lang="fi-FI" sz="1200" kern="1200" dirty="0" err="1" smtClean="0">
                <a:solidFill>
                  <a:schemeClr val="tx1"/>
                </a:solidFill>
                <a:effectLst/>
                <a:latin typeface="+mn-lt"/>
                <a:ea typeface="+mn-ea"/>
                <a:cs typeface="+mn-cs"/>
              </a:rPr>
              <a:t>netnografia</a:t>
            </a:r>
            <a:r>
              <a:rPr lang="fi-FI" sz="1200" kern="1200" dirty="0" smtClean="0">
                <a:solidFill>
                  <a:schemeClr val="tx1"/>
                </a:solidFill>
                <a:effectLst/>
                <a:latin typeface="+mn-lt"/>
                <a:ea typeface="+mn-ea"/>
                <a:cs typeface="+mn-cs"/>
              </a:rPr>
              <a:t>, sosiaalisen median tiedot jne. tarjoavat mielenkiintoisia tietoja ja varhaisia merkkejä mahdollisista ongelmista ja ratkaisuista.</a:t>
            </a:r>
          </a:p>
          <a:p>
            <a:r>
              <a:rPr lang="fi-FI" sz="1200" kern="1200" dirty="0" smtClean="0">
                <a:solidFill>
                  <a:schemeClr val="tx1"/>
                </a:solidFill>
                <a:effectLst/>
                <a:latin typeface="+mn-lt"/>
                <a:ea typeface="+mn-ea"/>
                <a:cs typeface="+mn-cs"/>
              </a:rPr>
              <a:t> </a:t>
            </a:r>
          </a:p>
          <a:p>
            <a:pPr lvl="0"/>
            <a:r>
              <a:rPr lang="fi-FI" sz="1200" b="1" kern="1200" dirty="0" smtClean="0">
                <a:solidFill>
                  <a:schemeClr val="tx1"/>
                </a:solidFill>
                <a:effectLst/>
                <a:latin typeface="+mn-lt"/>
                <a:ea typeface="+mn-ea"/>
                <a:cs typeface="+mn-cs"/>
              </a:rPr>
              <a:t>Nopeat kokeilut</a:t>
            </a:r>
            <a:r>
              <a:rPr lang="fi-FI" sz="1200" kern="1200" dirty="0" smtClean="0">
                <a:solidFill>
                  <a:schemeClr val="tx1"/>
                </a:solidFill>
                <a:effectLst/>
                <a:latin typeface="+mn-lt"/>
                <a:ea typeface="+mn-ea"/>
                <a:cs typeface="+mn-cs"/>
              </a:rPr>
              <a:t>: Nopeat kokeilut auttavat kokeilemaan ratkaisuja taloudellisesti ja nopeasti ilman suurta investointia. Ne näyttävät nopeasti, toimiiko ratkaisu vai ei, ja auttavat löytämään ratkaisuja. Aika, jolloin pitää tehdä nopea kokeilu, riippuu ratkaisusta.</a:t>
            </a:r>
          </a:p>
          <a:p>
            <a:r>
              <a:rPr lang="fi-FI" sz="1200" kern="1200" dirty="0" smtClean="0">
                <a:solidFill>
                  <a:schemeClr val="tx1"/>
                </a:solidFill>
                <a:effectLst/>
                <a:latin typeface="+mn-lt"/>
                <a:ea typeface="+mn-ea"/>
                <a:cs typeface="+mn-cs"/>
              </a:rPr>
              <a:t> </a:t>
            </a:r>
          </a:p>
          <a:p>
            <a:r>
              <a:rPr lang="fi-FI" sz="1200" b="1" kern="1200" dirty="0" smtClean="0">
                <a:solidFill>
                  <a:schemeClr val="tx1"/>
                </a:solidFill>
                <a:effectLst/>
                <a:latin typeface="+mn-lt"/>
                <a:ea typeface="+mn-ea"/>
                <a:cs typeface="+mn-cs"/>
              </a:rPr>
              <a:t>Miellekartta</a:t>
            </a:r>
            <a:r>
              <a:rPr lang="fi-FI" sz="1200" kern="1200" dirty="0" smtClean="0">
                <a:solidFill>
                  <a:schemeClr val="tx1"/>
                </a:solidFill>
                <a:effectLst/>
                <a:latin typeface="+mn-lt"/>
                <a:ea typeface="+mn-ea"/>
                <a:cs typeface="+mn-cs"/>
              </a:rPr>
              <a:t> ja prosessikuvaukset helpottavat suhteiden ja eri toimijoiden suhteita ongelmiin sekä niiden vaikutuksia. Monet ihmiset voivat vaikuttaa miellekarttoihin tuoreilla näkökulmilla, mikä laajentaa ongelman ideaa.</a:t>
            </a:r>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32</a:t>
            </a:fld>
            <a:endParaRPr lang="it-IT"/>
          </a:p>
        </p:txBody>
      </p:sp>
    </p:spTree>
    <p:extLst>
      <p:ext uri="{BB962C8B-B14F-4D97-AF65-F5344CB8AC3E}">
        <p14:creationId xmlns:p14="http://schemas.microsoft.com/office/powerpoint/2010/main" val="2180552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33</a:t>
            </a:fld>
            <a:endParaRPr lang="it-IT"/>
          </a:p>
        </p:txBody>
      </p:sp>
    </p:spTree>
    <p:extLst>
      <p:ext uri="{BB962C8B-B14F-4D97-AF65-F5344CB8AC3E}">
        <p14:creationId xmlns:p14="http://schemas.microsoft.com/office/powerpoint/2010/main" val="5226305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z="1200" u="sng" kern="1200" dirty="0" smtClean="0">
                <a:solidFill>
                  <a:schemeClr val="tx1"/>
                </a:solidFill>
                <a:effectLst/>
                <a:latin typeface="+mn-lt"/>
                <a:ea typeface="+mn-ea"/>
                <a:cs typeface="+mn-cs"/>
              </a:rPr>
              <a:t>1. Ennakointi</a:t>
            </a:r>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Ennakointi on yritykselle elintärkeää. On parempi valmistautunut ja järjestelmällinen, tunnistaa mahdolliset ongelmat ja luoda ratkaisuja kuin reagoida vasta, kun se saattaa olla liian myöhäistä. Ennakointi voi suojata yritystä kilpailijoilta ja lisätä sen kilpailukykyä. Eri menetelmät auttavat ennakoimaan muutoksia, ilmiöitä ja ongelmia tulevaisuudessa, </a:t>
            </a:r>
            <a:r>
              <a:rPr lang="fi-FI" sz="1200" kern="1200" dirty="0" err="1" smtClean="0">
                <a:solidFill>
                  <a:schemeClr val="tx1"/>
                </a:solidFill>
                <a:effectLst/>
                <a:latin typeface="+mn-lt"/>
                <a:ea typeface="+mn-ea"/>
                <a:cs typeface="+mn-cs"/>
              </a:rPr>
              <a:t>esim</a:t>
            </a:r>
            <a:r>
              <a:rPr lang="fi-FI" sz="1200" kern="1200" dirty="0" smtClean="0">
                <a:solidFill>
                  <a:schemeClr val="tx1"/>
                </a:solidFill>
                <a:effectLst/>
                <a:latin typeface="+mn-lt"/>
                <a:ea typeface="+mn-ea"/>
                <a:cs typeface="+mn-cs"/>
              </a:rPr>
              <a:t>:</a:t>
            </a:r>
          </a:p>
          <a:p>
            <a:pPr lvl="0"/>
            <a:r>
              <a:rPr lang="fi-FI" sz="1200" kern="1200" dirty="0" smtClean="0">
                <a:solidFill>
                  <a:schemeClr val="tx1"/>
                </a:solidFill>
                <a:effectLst/>
                <a:latin typeface="+mn-lt"/>
                <a:ea typeface="+mn-ea"/>
                <a:cs typeface="+mn-cs"/>
              </a:rPr>
              <a:t>Tulevaisuuden ennakointi ja trendien analyysi. Monet palvelut ja verkkosivustot tarjoavat tässä asiassa palvelujaan.</a:t>
            </a:r>
          </a:p>
          <a:p>
            <a:pPr lvl="0"/>
            <a:r>
              <a:rPr lang="fi-FI" sz="1200" kern="1200" dirty="0" smtClean="0">
                <a:solidFill>
                  <a:schemeClr val="tx1"/>
                </a:solidFill>
                <a:effectLst/>
                <a:latin typeface="+mn-lt"/>
                <a:ea typeface="+mn-ea"/>
                <a:cs typeface="+mn-cs"/>
              </a:rPr>
              <a:t>Ihmisten, asiakkaiden ja sidosryhmien kuuntelu ja tietojen analysointi, esim. suorat yhteydet, </a:t>
            </a:r>
            <a:r>
              <a:rPr lang="fi-FI" sz="1200" kern="1200" dirty="0" err="1" smtClean="0">
                <a:solidFill>
                  <a:schemeClr val="tx1"/>
                </a:solidFill>
                <a:effectLst/>
                <a:latin typeface="+mn-lt"/>
                <a:ea typeface="+mn-ea"/>
                <a:cs typeface="+mn-cs"/>
              </a:rPr>
              <a:t>netnografia</a:t>
            </a:r>
            <a:r>
              <a:rPr lang="fi-FI" sz="1200" kern="1200" dirty="0" smtClean="0">
                <a:solidFill>
                  <a:schemeClr val="tx1"/>
                </a:solidFill>
                <a:effectLst/>
                <a:latin typeface="+mn-lt"/>
                <a:ea typeface="+mn-ea"/>
                <a:cs typeface="+mn-cs"/>
              </a:rPr>
              <a:t>, palaute, markkinointi ja osallistuminen ovat hyödyllisiä työkaluja.</a:t>
            </a:r>
          </a:p>
          <a:p>
            <a:pPr lvl="0"/>
            <a:r>
              <a:rPr lang="fi-FI" sz="1200" kern="1200" dirty="0" smtClean="0">
                <a:solidFill>
                  <a:schemeClr val="tx1"/>
                </a:solidFill>
                <a:effectLst/>
                <a:latin typeface="+mn-lt"/>
                <a:ea typeface="+mn-ea"/>
                <a:cs typeface="+mn-cs"/>
              </a:rPr>
              <a:t>Oman sektorin ja muiden alojen ja yhteiskunnan kehityksen seuraaminen</a:t>
            </a:r>
          </a:p>
          <a:p>
            <a:pPr lvl="0"/>
            <a:r>
              <a:rPr lang="fi-FI" sz="1200" kern="1200" dirty="0" smtClean="0">
                <a:solidFill>
                  <a:schemeClr val="tx1"/>
                </a:solidFill>
                <a:effectLst/>
                <a:latin typeface="+mn-lt"/>
                <a:ea typeface="+mn-ea"/>
                <a:cs typeface="+mn-cs"/>
              </a:rPr>
              <a:t>Suunnittelumenetelmät, jotka ovat käytössä yrityksessä ja sidosryhmien kanssa.</a:t>
            </a:r>
          </a:p>
          <a:p>
            <a:r>
              <a:rPr lang="fi-FI" sz="1200" b="1"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r>
              <a:rPr lang="fi-FI" sz="1200" u="sng" kern="1200" dirty="0" smtClean="0">
                <a:solidFill>
                  <a:schemeClr val="tx1"/>
                </a:solidFill>
                <a:effectLst/>
                <a:latin typeface="+mn-lt"/>
                <a:ea typeface="+mn-ea"/>
                <a:cs typeface="+mn-cs"/>
              </a:rPr>
              <a:t>2. Ongelmien muuttaminen mahdollisuuksiksi</a:t>
            </a:r>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Kun ongelma on havaittu, se voidaan muuttaa ratkaisuksi. Ongelmia voidaan havaita kaikkialla. Kuuntele ja tarkkaile ihmisiä, tutustu kulttuuriin, alan ekosysteemiin, käytänteisiin ja tutkimustuloksiin, yhdistä eri asioita, anna tilaa hassuttelulle ja kuuntele intohimoasi, koska ne voivat paljastaa aukkoja ja uusia liiketoimintaideoita.</a:t>
            </a:r>
          </a:p>
          <a:p>
            <a:r>
              <a:rPr lang="fi-FI" sz="1200" b="1"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r>
              <a:rPr lang="fi-FI" sz="1200" u="sng" kern="1200" dirty="0" smtClean="0">
                <a:solidFill>
                  <a:schemeClr val="tx1"/>
                </a:solidFill>
                <a:effectLst/>
                <a:latin typeface="+mn-lt"/>
                <a:ea typeface="+mn-ea"/>
                <a:cs typeface="+mn-cs"/>
              </a:rPr>
              <a:t>3. Ihmiset, intohimo ja kulttuuriin ongelmanratkaisussa</a:t>
            </a:r>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Kolme asiaa ihmisten tasolla ovat oleellisia ongelmanratkaisun kannalta:</a:t>
            </a:r>
          </a:p>
          <a:p>
            <a:r>
              <a:rPr lang="fi-FI" sz="1200" b="1"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pPr lvl="0"/>
            <a:r>
              <a:rPr lang="fi-FI" sz="1200" kern="1200" dirty="0" smtClean="0">
                <a:solidFill>
                  <a:schemeClr val="tx1"/>
                </a:solidFill>
                <a:effectLst/>
                <a:latin typeface="+mn-lt"/>
                <a:ea typeface="+mn-ea"/>
                <a:cs typeface="+mn-cs"/>
              </a:rPr>
              <a:t>Ihmisten osaaminen, kyvyt, ominaisuudet ja resurssit. Monitieteiset ja poikkitieteelliset ryhmät saavuttavat parempia tuloksia. Näissä ryhmissä työskentelevät ihmiset työskentelevät jatkuvasti omien ja muiden alojensa kanssa. Tämä ”risteyttäminen” ja kitka ovat hedelmällistä luovuuden ja ongelmanratkaisun kannalta. </a:t>
            </a:r>
          </a:p>
          <a:p>
            <a:r>
              <a:rPr lang="fi-FI" sz="1200" b="1"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pPr lvl="0"/>
            <a:r>
              <a:rPr lang="fi-FI" sz="1200" kern="1200" dirty="0" smtClean="0">
                <a:solidFill>
                  <a:schemeClr val="tx1"/>
                </a:solidFill>
                <a:effectLst/>
                <a:latin typeface="+mn-lt"/>
                <a:ea typeface="+mn-ea"/>
                <a:cs typeface="+mn-cs"/>
              </a:rPr>
              <a:t>Kulttuuri: luovuus sekä sellaisen kulttuurin luominen, joka tukee ja edistää ongelmanratkaisua, ovat tärkeitä seikkoja. Ongelmanratkaisun ystävällisen kulttuurin ominaispiirteitä ovat avoimuus, lupa virheiden tekemiseen, hyvä esimerkki, oppiminen virheistä ja kokemuksista, salliminen, suvaitsevaisuus ja kaikkien taitojen huomioon ottaminen. </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Intohimo ja oikea asenne vievät sinut minne tahansa: tämä saa ihmiset tekemään asioita ja auttaa selviytymään vähemmän houkuttelevista tehtävistä.</a:t>
            </a:r>
          </a:p>
          <a:p>
            <a:r>
              <a:rPr lang="fi-FI" sz="1200" u="none" strike="noStrike"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r>
              <a:rPr lang="fi-FI" sz="1200" u="sng" kern="1200" dirty="0" smtClean="0">
                <a:solidFill>
                  <a:schemeClr val="tx1"/>
                </a:solidFill>
                <a:effectLst/>
                <a:latin typeface="+mn-lt"/>
                <a:ea typeface="+mn-ea"/>
                <a:cs typeface="+mn-cs"/>
              </a:rPr>
              <a:t>4. Oppiminen ja arviointi</a:t>
            </a:r>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Prosessin ja tulosten jatkuva arviointi ja niistä oppiminen tekevät sinusta paremman. Tästä tulee yhteinen konkreettinen ja hiljainen tietämys yrityksestä ja sen henkilökunnasta.</a:t>
            </a:r>
          </a:p>
          <a:p>
            <a:r>
              <a:rPr lang="fi-FI" sz="1200" b="1" kern="1200" dirty="0" smtClean="0">
                <a:solidFill>
                  <a:schemeClr val="tx1"/>
                </a:solidFill>
                <a:effectLst/>
                <a:latin typeface="+mn-lt"/>
                <a:ea typeface="+mn-ea"/>
                <a:cs typeface="+mn-cs"/>
              </a:rPr>
              <a:t> </a:t>
            </a:r>
            <a:endParaRPr lang="fi-FI" sz="1200" kern="1200" dirty="0" smtClean="0">
              <a:solidFill>
                <a:schemeClr val="tx1"/>
              </a:solidFill>
              <a:effectLst/>
              <a:latin typeface="+mn-lt"/>
              <a:ea typeface="+mn-ea"/>
              <a:cs typeface="+mn-cs"/>
            </a:endParaRPr>
          </a:p>
          <a:p>
            <a:r>
              <a:rPr lang="fi-FI" sz="1200" u="sng" kern="1200" dirty="0" smtClean="0">
                <a:solidFill>
                  <a:schemeClr val="tx1"/>
                </a:solidFill>
                <a:effectLst/>
                <a:latin typeface="+mn-lt"/>
                <a:ea typeface="+mn-ea"/>
                <a:cs typeface="+mn-cs"/>
              </a:rPr>
              <a:t>5. Tarina ja siitä kertominen</a:t>
            </a:r>
            <a:endParaRPr lang="fi-FI" sz="1200" kern="1200" dirty="0" smtClean="0">
              <a:solidFill>
                <a:schemeClr val="tx1"/>
              </a:solidFill>
              <a:effectLst/>
              <a:latin typeface="+mn-lt"/>
              <a:ea typeface="+mn-ea"/>
              <a:cs typeface="+mn-cs"/>
            </a:endParaRPr>
          </a:p>
          <a:p>
            <a:r>
              <a:rPr lang="fi-FI" sz="1200" kern="1200" dirty="0" smtClean="0">
                <a:solidFill>
                  <a:schemeClr val="tx1"/>
                </a:solidFill>
                <a:effectLst/>
                <a:latin typeface="+mn-lt"/>
                <a:ea typeface="+mn-ea"/>
                <a:cs typeface="+mn-cs"/>
              </a:rPr>
              <a:t>Tarina on hyvä tapa kommunikoida ongelman ratkaisusta. Se selittää ratkaisun (esim. prosessi/tuote/palvelu)ja tekee siitä tunnistettavan, erottaa sen muista ja luo brändin . Tämän viestinnän muoto voi olla esim. kirjallinen, visuaalinen, tunnusteltava (esim. käytetyt materiaalit), tehdyt valinnat (esim. ei muovipusseja), äänensävy (esim. vakava, leikkisä, salaperäinen), kuulo (esim. musiikki, äänet, äänenvoimakkuus) tai assosiatiivinen (esim. keneen olemme yhteydessä, missä näyttäydymme, olemmeko kalliita jne.). Tarinat alkavat elää ja luoda lisää tarinoita. Sosiaalisen median aikakaudella tarinoilla on suuri potentiaali. Yritykset voivat hyödyntää brändin lähettiläitä, asiakkaita/markkinoijia, mielipidevaikuttajia (Smith &amp; </a:t>
            </a:r>
            <a:r>
              <a:rPr lang="fi-FI" sz="1200" kern="1200" dirty="0" err="1" smtClean="0">
                <a:solidFill>
                  <a:schemeClr val="tx1"/>
                </a:solidFill>
                <a:effectLst/>
                <a:latin typeface="+mn-lt"/>
                <a:ea typeface="+mn-ea"/>
                <a:cs typeface="+mn-cs"/>
              </a:rPr>
              <a:t>Zook</a:t>
            </a:r>
            <a:r>
              <a:rPr lang="fi-FI" sz="1200" kern="1200" dirty="0" smtClean="0">
                <a:solidFill>
                  <a:schemeClr val="tx1"/>
                </a:solidFill>
                <a:effectLst/>
                <a:latin typeface="+mn-lt"/>
                <a:ea typeface="+mn-ea"/>
                <a:cs typeface="+mn-cs"/>
              </a:rPr>
              <a:t>), jotka usein toimivat esim. sosiaalisessa mediassa, kertomaan tarinoita.</a:t>
            </a:r>
          </a:p>
          <a:p>
            <a:r>
              <a:rPr lang="fi-FI" sz="1200" kern="1200" dirty="0" smtClean="0">
                <a:solidFill>
                  <a:schemeClr val="tx1"/>
                </a:solidFill>
                <a:effectLst/>
                <a:latin typeface="+mn-lt"/>
                <a:ea typeface="+mn-ea"/>
                <a:cs typeface="+mn-cs"/>
              </a:rPr>
              <a:t> </a:t>
            </a:r>
            <a:endParaRPr lang="fi-FI"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FC9BDE69-6D4C-EB42-AB81-86812A9FD885}" type="slidenum">
              <a:rPr lang="it-IT" smtClean="0"/>
              <a:t>34</a:t>
            </a:fld>
            <a:endParaRPr lang="it-IT"/>
          </a:p>
        </p:txBody>
      </p:sp>
    </p:spTree>
    <p:extLst>
      <p:ext uri="{BB962C8B-B14F-4D97-AF65-F5344CB8AC3E}">
        <p14:creationId xmlns:p14="http://schemas.microsoft.com/office/powerpoint/2010/main" val="36003340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35</a:t>
            </a:fld>
            <a:endParaRPr lang="it-IT"/>
          </a:p>
        </p:txBody>
      </p:sp>
    </p:spTree>
    <p:extLst>
      <p:ext uri="{BB962C8B-B14F-4D97-AF65-F5344CB8AC3E}">
        <p14:creationId xmlns:p14="http://schemas.microsoft.com/office/powerpoint/2010/main" val="2981634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r>
              <a:rPr lang="fi-FI" sz="1200" kern="1200" dirty="0" smtClean="0">
                <a:solidFill>
                  <a:schemeClr val="tx1"/>
                </a:solidFill>
                <a:effectLst/>
                <a:latin typeface="+mn-lt"/>
                <a:ea typeface="+mn-ea"/>
                <a:cs typeface="+mn-cs"/>
              </a:rPr>
              <a:t>Kuinka kauppa tai toimisto sisustetaan tyylikkäästi? Käytä käytettyjä huonekaluja, personoi tilaa. Näin syntyy usein intiimimpi ja miellyttävämpi tunnelma. Pelaa seinillä. Miten olisi seinien maalaaminen liitutauluiksi ja niiden päälle piirtäminen liiduilla? Tai miksi et peittäisi seiniä vanhoilla sanomalehdillä? Lisää kirja tai kaksi, käytä lasten piirustuksia ja mielenkiintoisia yksityiskohtia. Nämä voivat saada ihmiset puhumaan kaupastasi ja käymään siellä</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Säästä käyntikorteissa: miksi emme voisi käyttää leimaa vesivärillä maalatussa paperissa? Tai maalata omat kuvamme paperiarkkiin, leikata ne ja leimata niihin tietomme?</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Miten saada ensimmäiset mielipiteet tuotteista? Pyydä perheeltä ja ystäviltä, pyydä oppilaita kommentoimaan tuotteitasi, käytä sosiaalista mediaa tai mene jonain päivänä torille.</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Markkinatutkimuksia? Oppilaat tarvitsevat tehtävän. Voit pyytää heitä tekemään esimerkiksi markkinatutkimusta puolestasi erittäin vähillä resursseilla.</a:t>
            </a:r>
          </a:p>
          <a:p>
            <a:r>
              <a:rPr lang="fi-FI" sz="1200" kern="1200" dirty="0" smtClean="0">
                <a:solidFill>
                  <a:schemeClr val="tx1"/>
                </a:solidFill>
                <a:effectLst/>
                <a:latin typeface="+mn-lt"/>
                <a:ea typeface="+mn-ea"/>
                <a:cs typeface="+mn-cs"/>
              </a:rPr>
              <a:t> </a:t>
            </a:r>
          </a:p>
          <a:p>
            <a:pPr lvl="0"/>
            <a:r>
              <a:rPr lang="fi-FI" sz="1200" kern="1200" dirty="0" smtClean="0">
                <a:solidFill>
                  <a:schemeClr val="tx1"/>
                </a:solidFill>
                <a:effectLst/>
                <a:latin typeface="+mn-lt"/>
                <a:ea typeface="+mn-ea"/>
                <a:cs typeface="+mn-cs"/>
              </a:rPr>
              <a:t>Pakkaus: Riippuu tuotteesta, voit aloittaa esim. silkkipaperilla, sanomalehdillä tai esim. ruskealla paperilla. Lisää valitsemasi tarra, nauha ja jotain muuta. </a:t>
            </a:r>
            <a:r>
              <a:rPr lang="fi-FI" sz="1200" kern="1200" dirty="0" err="1" smtClean="0">
                <a:solidFill>
                  <a:schemeClr val="tx1"/>
                </a:solidFill>
                <a:effectLst/>
                <a:latin typeface="+mn-lt"/>
                <a:ea typeface="+mn-ea"/>
                <a:cs typeface="+mn-cs"/>
              </a:rPr>
              <a:t>Voilà</a:t>
            </a:r>
            <a:r>
              <a:rPr lang="fi-FI" sz="1200" kern="1200" dirty="0" smtClean="0">
                <a:solidFill>
                  <a:schemeClr val="tx1"/>
                </a:solidFill>
                <a:effectLst/>
                <a:latin typeface="+mn-lt"/>
                <a:ea typeface="+mn-ea"/>
                <a:cs typeface="+mn-cs"/>
              </a:rPr>
              <a:t>! Olet saanut aikaan taloudellisen, ekologisen ja kauniin pakkauksen.</a:t>
            </a:r>
            <a:endParaRPr lang="fi-FI" sz="1200" kern="1200" dirty="0">
              <a:solidFill>
                <a:schemeClr val="tx1"/>
              </a:solidFill>
              <a:effectLst/>
              <a:latin typeface="+mn-lt"/>
              <a:ea typeface="+mn-ea"/>
              <a:cs typeface="+mn-cs"/>
            </a:endParaRPr>
          </a:p>
        </p:txBody>
      </p:sp>
      <p:sp>
        <p:nvSpPr>
          <p:cNvPr id="4" name="Segnaposto numero diapositiva 3"/>
          <p:cNvSpPr>
            <a:spLocks noGrp="1"/>
          </p:cNvSpPr>
          <p:nvPr>
            <p:ph type="sldNum" sz="quarter" idx="10"/>
          </p:nvPr>
        </p:nvSpPr>
        <p:spPr/>
        <p:txBody>
          <a:bodyPr/>
          <a:lstStyle/>
          <a:p>
            <a:fld id="{FC9BDE69-6D4C-EB42-AB81-86812A9FD885}" type="slidenum">
              <a:rPr lang="it-IT" smtClean="0"/>
              <a:t>36</a:t>
            </a:fld>
            <a:endParaRPr lang="it-IT"/>
          </a:p>
        </p:txBody>
      </p:sp>
    </p:spTree>
    <p:extLst>
      <p:ext uri="{BB962C8B-B14F-4D97-AF65-F5344CB8AC3E}">
        <p14:creationId xmlns:p14="http://schemas.microsoft.com/office/powerpoint/2010/main" val="8048719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6</a:t>
            </a:fld>
            <a:endParaRPr lang="it-IT"/>
          </a:p>
        </p:txBody>
      </p:sp>
    </p:spTree>
    <p:extLst>
      <p:ext uri="{BB962C8B-B14F-4D97-AF65-F5344CB8AC3E}">
        <p14:creationId xmlns:p14="http://schemas.microsoft.com/office/powerpoint/2010/main" val="3768409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Lähteet:</a:t>
            </a:r>
          </a:p>
          <a:p>
            <a:r>
              <a:rPr lang="en-US" sz="1200" kern="1200" baseline="30000" dirty="0" smtClean="0">
                <a:solidFill>
                  <a:schemeClr val="tx1"/>
                </a:solidFill>
                <a:effectLst/>
                <a:latin typeface="+mn-lt"/>
                <a:ea typeface="+mn-ea"/>
                <a:cs typeface="+mn-cs"/>
              </a:rPr>
              <a:t>Good News Network. (2011). Rags 2 Riches Lifts Women from Filipino Landfill into High Fashion Trade. Good News Network, 17 August 2011. Available at </a:t>
            </a:r>
            <a:r>
              <a:rPr lang="en-US" sz="1200" u="sng" kern="1200" baseline="30000" dirty="0" smtClean="0">
                <a:solidFill>
                  <a:schemeClr val="tx1"/>
                </a:solidFill>
                <a:effectLst/>
                <a:latin typeface="+mn-lt"/>
                <a:ea typeface="+mn-ea"/>
                <a:cs typeface="+mn-cs"/>
                <a:hlinkClick r:id="rId3"/>
              </a:rPr>
              <a:t>https://www.goodnewsnetwork.org/rags2riches-story-2/</a:t>
            </a:r>
            <a:r>
              <a:rPr lang="en-US" sz="1200" kern="1200" baseline="30000" dirty="0" smtClean="0">
                <a:solidFill>
                  <a:schemeClr val="tx1"/>
                </a:solidFill>
                <a:effectLst/>
                <a:latin typeface="+mn-lt"/>
                <a:ea typeface="+mn-ea"/>
                <a:cs typeface="+mn-cs"/>
              </a:rPr>
              <a:t>. Retrieved on 24 April 2018.</a:t>
            </a:r>
            <a:endParaRPr lang="fi-FI" sz="1200" kern="1200" baseline="300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Rags2Riches. Available at </a:t>
            </a:r>
            <a:r>
              <a:rPr lang="en-US" sz="1200" u="sng" kern="1200" dirty="0" smtClean="0">
                <a:solidFill>
                  <a:schemeClr val="tx1"/>
                </a:solidFill>
                <a:effectLst/>
                <a:latin typeface="+mn-lt"/>
                <a:ea typeface="+mn-ea"/>
                <a:cs typeface="+mn-cs"/>
                <a:hlinkClick r:id="rId4"/>
              </a:rPr>
              <a:t>https://www.rags2riches.ph/</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Retrieved on 24 April 2018.</a:t>
            </a:r>
            <a:endParaRPr lang="fi-FI"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Schwartz, A. (2018) </a:t>
            </a:r>
            <a:r>
              <a:rPr lang="en-US" sz="1200" u="sng" kern="1200" dirty="0" smtClean="0">
                <a:solidFill>
                  <a:schemeClr val="tx1"/>
                </a:solidFill>
                <a:effectLst/>
                <a:latin typeface="+mn-lt"/>
                <a:ea typeface="+mn-ea"/>
                <a:cs typeface="+mn-cs"/>
                <a:hlinkClick r:id="rId5"/>
              </a:rPr>
              <a:t>Rags2Riches Empowers Impoverished Women to Turn Recycled Scrap into Haute Couture.</a:t>
            </a:r>
            <a:r>
              <a:rPr lang="fi-FI" sz="1200" kern="1200" dirty="0" smtClean="0">
                <a:solidFill>
                  <a:schemeClr val="tx1"/>
                </a:solidFill>
                <a:effectLst/>
                <a:latin typeface="+mn-lt"/>
                <a:ea typeface="+mn-ea"/>
                <a:cs typeface="+mn-cs"/>
              </a:rPr>
              <a:t> </a:t>
            </a:r>
            <a:r>
              <a:rPr lang="en-US" sz="1200" i="1" u="sng" kern="1200" dirty="0" smtClean="0">
                <a:solidFill>
                  <a:schemeClr val="tx1"/>
                </a:solidFill>
                <a:effectLst/>
                <a:latin typeface="+mn-lt"/>
                <a:ea typeface="+mn-ea"/>
                <a:cs typeface="+mn-cs"/>
                <a:hlinkClick r:id="rId6" tooltip="Fast Company (magazine)"/>
              </a:rPr>
              <a:t>Fast Company</a:t>
            </a:r>
            <a:r>
              <a:rPr lang="en-US" sz="1200" kern="1200" dirty="0" smtClean="0">
                <a:solidFill>
                  <a:schemeClr val="tx1"/>
                </a:solidFill>
                <a:effectLst/>
                <a:latin typeface="+mn-lt"/>
                <a:ea typeface="+mn-ea"/>
                <a:cs typeface="+mn-cs"/>
              </a:rPr>
              <a:t>. Available at </a:t>
            </a:r>
            <a:r>
              <a:rPr lang="en-US" sz="1200" u="sng" kern="1200" dirty="0" smtClean="0">
                <a:solidFill>
                  <a:schemeClr val="tx1"/>
                </a:solidFill>
                <a:effectLst/>
                <a:latin typeface="+mn-lt"/>
                <a:ea typeface="+mn-ea"/>
                <a:cs typeface="+mn-cs"/>
                <a:hlinkClick r:id="rId7"/>
              </a:rPr>
              <a:t>https://www.fastcompany.com/1678386/rags2riches-empowers-impoverished-women-to-turn-recycled-scrap-into-haute-couture</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Retrieved on 24 April 2018.</a:t>
            </a:r>
            <a:endParaRPr lang="fi-FI"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Things that matter. (2018). The R2R Story: Our Social Enterprise Model. Hello, we are R2R! We make things that matter and weave joy into every story. Available at </a:t>
            </a:r>
            <a:r>
              <a:rPr lang="en-US" sz="1200" u="sng" kern="1200" dirty="0" smtClean="0">
                <a:solidFill>
                  <a:schemeClr val="tx1"/>
                </a:solidFill>
                <a:effectLst/>
                <a:latin typeface="+mn-lt"/>
                <a:ea typeface="+mn-ea"/>
                <a:cs typeface="+mn-cs"/>
                <a:hlinkClick r:id="rId8"/>
              </a:rPr>
              <a:t>https://thingsthatmatter.ph/pages/rags2riches</a:t>
            </a:r>
            <a:r>
              <a:rPr lang="en-US" sz="1200" kern="1200" dirty="0" smtClean="0">
                <a:solidFill>
                  <a:schemeClr val="tx1"/>
                </a:solidFill>
                <a:effectLst/>
                <a:latin typeface="+mn-lt"/>
                <a:ea typeface="+mn-ea"/>
                <a:cs typeface="+mn-cs"/>
              </a:rPr>
              <a:t>. Retrieved on 24 April 2018.</a:t>
            </a:r>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37</a:t>
            </a:fld>
            <a:endParaRPr lang="it-IT"/>
          </a:p>
        </p:txBody>
      </p:sp>
    </p:spTree>
    <p:extLst>
      <p:ext uri="{BB962C8B-B14F-4D97-AF65-F5344CB8AC3E}">
        <p14:creationId xmlns:p14="http://schemas.microsoft.com/office/powerpoint/2010/main" val="3950581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Lähteet:</a:t>
            </a:r>
          </a:p>
          <a:p>
            <a:r>
              <a:rPr lang="en-US" sz="1200" kern="1200" baseline="30000" dirty="0" smtClean="0">
                <a:solidFill>
                  <a:schemeClr val="tx1"/>
                </a:solidFill>
                <a:effectLst/>
                <a:latin typeface="+mn-lt"/>
                <a:ea typeface="+mn-ea"/>
                <a:cs typeface="+mn-cs"/>
              </a:rPr>
              <a:t>Lynch, G.H. (2018). From Scraps To Snacks: Pulp Left Over From Juice Bars Is Reborn In New Foods. National Public Radio, February 2, 2018. Available at </a:t>
            </a:r>
          </a:p>
          <a:p>
            <a:r>
              <a:rPr lang="en-US" sz="1200" u="sng" kern="1200" baseline="30000" dirty="0" smtClean="0">
                <a:solidFill>
                  <a:schemeClr val="tx1"/>
                </a:solidFill>
                <a:effectLst/>
                <a:latin typeface="+mn-lt"/>
                <a:ea typeface="+mn-ea"/>
                <a:cs typeface="+mn-cs"/>
                <a:hlinkClick r:id="rId3"/>
              </a:rPr>
              <a:t>https://www.npr.org/sections/thesalt/2018/02/02/582145046/from-scraps-to-snacks-pulp-left-over-from-juice-bars-is-reborn-in-new-foods</a:t>
            </a:r>
            <a:r>
              <a:rPr lang="en-US" sz="1200" kern="1200" baseline="30000" dirty="0" smtClean="0">
                <a:solidFill>
                  <a:schemeClr val="tx1"/>
                </a:solidFill>
                <a:effectLst/>
                <a:latin typeface="+mn-lt"/>
                <a:ea typeface="+mn-ea"/>
                <a:cs typeface="+mn-cs"/>
              </a:rPr>
              <a:t>. Retrieved on 24 April 2018.</a:t>
            </a:r>
            <a:endParaRPr lang="fi-FI" sz="1200" kern="1200" baseline="300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Pulp Pantry (2018). The Story of Pulp. Available at </a:t>
            </a:r>
            <a:r>
              <a:rPr lang="en-US" sz="1200" u="sng" kern="1200" dirty="0" smtClean="0">
                <a:solidFill>
                  <a:schemeClr val="tx1"/>
                </a:solidFill>
                <a:effectLst/>
                <a:latin typeface="+mn-lt"/>
                <a:ea typeface="+mn-ea"/>
                <a:cs typeface="+mn-cs"/>
                <a:hlinkClick r:id="rId4"/>
              </a:rPr>
              <a:t>https://pulppantry.com/pages/story</a:t>
            </a:r>
            <a:r>
              <a:rPr lang="en-US" sz="1200" u="sng"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Retrieved on 24 April 2018.</a:t>
            </a:r>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38</a:t>
            </a:fld>
            <a:endParaRPr lang="it-IT"/>
          </a:p>
        </p:txBody>
      </p:sp>
    </p:spTree>
    <p:extLst>
      <p:ext uri="{BB962C8B-B14F-4D97-AF65-F5344CB8AC3E}">
        <p14:creationId xmlns:p14="http://schemas.microsoft.com/office/powerpoint/2010/main" val="35889077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Lähteet:</a:t>
            </a:r>
          </a:p>
          <a:p>
            <a:r>
              <a:rPr lang="en-US" sz="1200" kern="1200" baseline="30000" dirty="0" err="1" smtClean="0">
                <a:solidFill>
                  <a:schemeClr val="tx1"/>
                </a:solidFill>
                <a:effectLst/>
                <a:latin typeface="+mn-lt"/>
                <a:ea typeface="+mn-ea"/>
                <a:cs typeface="+mn-cs"/>
              </a:rPr>
              <a:t>FoodCloud</a:t>
            </a:r>
            <a:r>
              <a:rPr lang="en-US" sz="1200" kern="1200" baseline="30000" dirty="0" smtClean="0">
                <a:solidFill>
                  <a:schemeClr val="tx1"/>
                </a:solidFill>
                <a:effectLst/>
                <a:latin typeface="+mn-lt"/>
                <a:ea typeface="+mn-ea"/>
                <a:cs typeface="+mn-cs"/>
              </a:rPr>
              <a:t>. (2018). Available at </a:t>
            </a:r>
            <a:r>
              <a:rPr lang="en-US" sz="1200" u="sng" kern="1200" baseline="30000" dirty="0" smtClean="0">
                <a:solidFill>
                  <a:schemeClr val="tx1"/>
                </a:solidFill>
                <a:effectLst/>
                <a:latin typeface="+mn-lt"/>
                <a:ea typeface="+mn-ea"/>
                <a:cs typeface="+mn-cs"/>
                <a:hlinkClick r:id="rId3"/>
              </a:rPr>
              <a:t>https://food.cloud/</a:t>
            </a:r>
            <a:r>
              <a:rPr lang="en-US" sz="1200" kern="1200" baseline="30000" dirty="0" smtClean="0">
                <a:solidFill>
                  <a:schemeClr val="tx1"/>
                </a:solidFill>
                <a:effectLst/>
                <a:latin typeface="+mn-lt"/>
                <a:ea typeface="+mn-ea"/>
                <a:cs typeface="+mn-cs"/>
              </a:rPr>
              <a:t>. Retrieved on 24 April 2018.</a:t>
            </a:r>
          </a:p>
          <a:p>
            <a:endParaRPr lang="fi-FI" sz="1200" kern="1200" baseline="300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ThinkBusiness</a:t>
            </a:r>
            <a:r>
              <a:rPr lang="en-US" sz="1200" kern="1200" dirty="0" smtClean="0">
                <a:solidFill>
                  <a:schemeClr val="tx1"/>
                </a:solidFill>
                <a:effectLst/>
                <a:latin typeface="+mn-lt"/>
                <a:ea typeface="+mn-ea"/>
                <a:cs typeface="+mn-cs"/>
              </a:rPr>
              <a:t>. (2016). </a:t>
            </a:r>
            <a:r>
              <a:rPr lang="en-US" sz="1200" kern="1200" dirty="0" err="1" smtClean="0">
                <a:solidFill>
                  <a:schemeClr val="tx1"/>
                </a:solidFill>
                <a:effectLst/>
                <a:latin typeface="+mn-lt"/>
                <a:ea typeface="+mn-ea"/>
                <a:cs typeface="+mn-cs"/>
              </a:rPr>
              <a:t>FoodCloud</a:t>
            </a:r>
            <a:r>
              <a:rPr lang="en-US" sz="1200" kern="1200" dirty="0" smtClean="0">
                <a:solidFill>
                  <a:schemeClr val="tx1"/>
                </a:solidFill>
                <a:effectLst/>
                <a:latin typeface="+mn-lt"/>
                <a:ea typeface="+mn-ea"/>
                <a:cs typeface="+mn-cs"/>
              </a:rPr>
              <a:t> is Set to Scale. ThinkBusiness.ie. Available at </a:t>
            </a:r>
            <a:r>
              <a:rPr lang="en-US" sz="1200" u="sng" kern="1200" dirty="0" smtClean="0">
                <a:solidFill>
                  <a:schemeClr val="tx1"/>
                </a:solidFill>
                <a:effectLst/>
                <a:latin typeface="+mn-lt"/>
                <a:ea typeface="+mn-ea"/>
                <a:cs typeface="+mn-cs"/>
                <a:hlinkClick r:id="rId4"/>
              </a:rPr>
              <a:t>https://www.thinkbusiness.ie/articles/foodcloud-in-ireland-opel/</a:t>
            </a:r>
            <a:r>
              <a:rPr lang="en-US" sz="1200" kern="1200" dirty="0" smtClean="0">
                <a:solidFill>
                  <a:schemeClr val="tx1"/>
                </a:solidFill>
                <a:effectLst/>
                <a:latin typeface="+mn-lt"/>
                <a:ea typeface="+mn-ea"/>
                <a:cs typeface="+mn-cs"/>
              </a:rPr>
              <a:t>. </a:t>
            </a:r>
            <a:r>
              <a:rPr lang="fi-FI" sz="1200" kern="1200" dirty="0" err="1" smtClean="0">
                <a:solidFill>
                  <a:schemeClr val="tx1"/>
                </a:solidFill>
                <a:effectLst/>
                <a:latin typeface="+mn-lt"/>
                <a:ea typeface="+mn-ea"/>
                <a:cs typeface="+mn-cs"/>
              </a:rPr>
              <a:t>Retrieved</a:t>
            </a:r>
            <a:r>
              <a:rPr lang="fi-FI" sz="1200" kern="1200" dirty="0" smtClean="0">
                <a:solidFill>
                  <a:schemeClr val="tx1"/>
                </a:solidFill>
                <a:effectLst/>
                <a:latin typeface="+mn-lt"/>
                <a:ea typeface="+mn-ea"/>
                <a:cs typeface="+mn-cs"/>
              </a:rPr>
              <a:t> on 24 </a:t>
            </a:r>
            <a:r>
              <a:rPr lang="fi-FI" sz="1200" kern="1200" dirty="0" err="1" smtClean="0">
                <a:solidFill>
                  <a:schemeClr val="tx1"/>
                </a:solidFill>
                <a:effectLst/>
                <a:latin typeface="+mn-lt"/>
                <a:ea typeface="+mn-ea"/>
                <a:cs typeface="+mn-cs"/>
              </a:rPr>
              <a:t>April</a:t>
            </a:r>
            <a:r>
              <a:rPr lang="fi-FI" sz="1200" kern="1200" dirty="0" smtClean="0">
                <a:solidFill>
                  <a:schemeClr val="tx1"/>
                </a:solidFill>
                <a:effectLst/>
                <a:latin typeface="+mn-lt"/>
                <a:ea typeface="+mn-ea"/>
                <a:cs typeface="+mn-cs"/>
              </a:rPr>
              <a:t> 2018.</a:t>
            </a:r>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39</a:t>
            </a:fld>
            <a:endParaRPr lang="it-IT"/>
          </a:p>
        </p:txBody>
      </p:sp>
    </p:spTree>
    <p:extLst>
      <p:ext uri="{BB962C8B-B14F-4D97-AF65-F5344CB8AC3E}">
        <p14:creationId xmlns:p14="http://schemas.microsoft.com/office/powerpoint/2010/main" val="19864727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40</a:t>
            </a:fld>
            <a:endParaRPr lang="it-IT"/>
          </a:p>
        </p:txBody>
      </p:sp>
    </p:spTree>
    <p:extLst>
      <p:ext uri="{BB962C8B-B14F-4D97-AF65-F5344CB8AC3E}">
        <p14:creationId xmlns:p14="http://schemas.microsoft.com/office/powerpoint/2010/main" val="651696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41</a:t>
            </a:fld>
            <a:endParaRPr lang="it-IT"/>
          </a:p>
        </p:txBody>
      </p:sp>
    </p:spTree>
    <p:extLst>
      <p:ext uri="{BB962C8B-B14F-4D97-AF65-F5344CB8AC3E}">
        <p14:creationId xmlns:p14="http://schemas.microsoft.com/office/powerpoint/2010/main" val="4213405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42</a:t>
            </a:fld>
            <a:endParaRPr lang="it-IT"/>
          </a:p>
        </p:txBody>
      </p:sp>
    </p:spTree>
    <p:extLst>
      <p:ext uri="{BB962C8B-B14F-4D97-AF65-F5344CB8AC3E}">
        <p14:creationId xmlns:p14="http://schemas.microsoft.com/office/powerpoint/2010/main" val="657119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7</a:t>
            </a:fld>
            <a:endParaRPr lang="it-IT"/>
          </a:p>
        </p:txBody>
      </p:sp>
    </p:spTree>
    <p:extLst>
      <p:ext uri="{BB962C8B-B14F-4D97-AF65-F5344CB8AC3E}">
        <p14:creationId xmlns:p14="http://schemas.microsoft.com/office/powerpoint/2010/main" val="1973794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8</a:t>
            </a:fld>
            <a:endParaRPr lang="it-IT"/>
          </a:p>
        </p:txBody>
      </p:sp>
    </p:spTree>
    <p:extLst>
      <p:ext uri="{BB962C8B-B14F-4D97-AF65-F5344CB8AC3E}">
        <p14:creationId xmlns:p14="http://schemas.microsoft.com/office/powerpoint/2010/main" val="5316514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9</a:t>
            </a:fld>
            <a:endParaRPr lang="it-IT"/>
          </a:p>
        </p:txBody>
      </p:sp>
    </p:spTree>
    <p:extLst>
      <p:ext uri="{BB962C8B-B14F-4D97-AF65-F5344CB8AC3E}">
        <p14:creationId xmlns:p14="http://schemas.microsoft.com/office/powerpoint/2010/main" val="1939458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10</a:t>
            </a:fld>
            <a:endParaRPr lang="it-IT"/>
          </a:p>
        </p:txBody>
      </p:sp>
    </p:spTree>
    <p:extLst>
      <p:ext uri="{BB962C8B-B14F-4D97-AF65-F5344CB8AC3E}">
        <p14:creationId xmlns:p14="http://schemas.microsoft.com/office/powerpoint/2010/main" val="1351741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11</a:t>
            </a:fld>
            <a:endParaRPr lang="it-IT"/>
          </a:p>
        </p:txBody>
      </p:sp>
    </p:spTree>
    <p:extLst>
      <p:ext uri="{BB962C8B-B14F-4D97-AF65-F5344CB8AC3E}">
        <p14:creationId xmlns:p14="http://schemas.microsoft.com/office/powerpoint/2010/main" val="1215759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13</a:t>
            </a:fld>
            <a:endParaRPr lang="it-IT"/>
          </a:p>
        </p:txBody>
      </p:sp>
    </p:spTree>
    <p:extLst>
      <p:ext uri="{BB962C8B-B14F-4D97-AF65-F5344CB8AC3E}">
        <p14:creationId xmlns:p14="http://schemas.microsoft.com/office/powerpoint/2010/main" val="1396070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err="1">
                <a:solidFill>
                  <a:schemeClr val="bg1"/>
                </a:solidFill>
                <a:latin typeface="+mn-lt"/>
                <a:ea typeface="Gotham Pro Light" charset="0"/>
                <a:cs typeface="Gotham Pro Light" charset="0"/>
              </a:rPr>
              <a:t>Supporting</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female</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migrant</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entrepreneurs</a:t>
            </a:r>
            <a:endParaRPr lang="it-IT" sz="2200" b="0" i="0" dirty="0">
              <a:solidFill>
                <a:schemeClr val="bg1"/>
              </a:solidFill>
              <a:latin typeface="+mn-lt"/>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dEh-0TIuu2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14.tiff"/><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r>
              <a:rPr dirty="0"/>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dirty="0"/>
          </a:p>
        </p:txBody>
      </p:sp>
      <p:sp>
        <p:nvSpPr>
          <p:cNvPr id="143" name="Rettangolo 5"/>
          <p:cNvSpPr txBox="1"/>
          <p:nvPr/>
        </p:nvSpPr>
        <p:spPr>
          <a:xfrm>
            <a:off x="4508500" y="6430538"/>
            <a:ext cx="7454900" cy="3417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900">
                <a:solidFill>
                  <a:srgbClr val="FFFFFF"/>
                </a:solidFill>
                <a:latin typeface="Arial"/>
                <a:ea typeface="Arial"/>
                <a:cs typeface="Arial"/>
                <a:sym typeface="Arial"/>
              </a:defRPr>
            </a:lvl1pPr>
          </a:lstStyle>
          <a:p>
            <a:r>
              <a:rPr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r>
              <a:rPr dirty="0"/>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dirty="0"/>
          </a:p>
        </p:txBody>
      </p:sp>
      <p:sp>
        <p:nvSpPr>
          <p:cNvPr id="147" name="Estios aut restrumet ute opta doluptates et, to blate di tore idenisciae cus."/>
          <p:cNvSpPr txBox="1"/>
          <p:nvPr/>
        </p:nvSpPr>
        <p:spPr>
          <a:xfrm>
            <a:off x="6197909" y="2481952"/>
            <a:ext cx="5591192" cy="954107"/>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defTabSz="457200">
              <a:defRPr sz="3200" b="1">
                <a:latin typeface="Arial"/>
                <a:ea typeface="Arial"/>
                <a:cs typeface="Arial"/>
                <a:sym typeface="Arial"/>
              </a:defRPr>
            </a:lvl1pPr>
          </a:lstStyle>
          <a:p>
            <a:r>
              <a:rPr lang="fi-FI" sz="2800" dirty="0" smtClean="0"/>
              <a:t>Ongelmanratkaisu, verkostoituminen ja viestintä</a:t>
            </a:r>
            <a:endParaRPr lang="fi-FI" sz="2800"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dirty="0"/>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pic>
        <p:nvPicPr>
          <p:cNvPr id="151" name="Immagine" descr="Immagine"/>
          <p:cNvPicPr>
            <a:picLocks noChangeAspect="1"/>
          </p:cNvPicPr>
          <p:nvPr/>
        </p:nvPicPr>
        <p:blipFill>
          <a:blip r:embed="rId5">
            <a:extLst/>
          </a:blip>
          <a:stretch>
            <a:fillRect/>
          </a:stretch>
        </p:blipFill>
        <p:spPr>
          <a:xfrm>
            <a:off x="2253576" y="435967"/>
            <a:ext cx="5591193" cy="989289"/>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a:r>
              <a:rPr lang="fi-FI" b="1" dirty="0" err="1" smtClean="0">
                <a:solidFill>
                  <a:srgbClr val="FF0000"/>
                </a:solidFill>
              </a:rPr>
              <a:t>pp</a:t>
            </a:r>
            <a:r>
              <a:rPr lang="fi-FI" b="1" dirty="0" smtClean="0">
                <a:solidFill>
                  <a:srgbClr val="FF0000"/>
                </a:solidFill>
              </a:rPr>
              <a:t>/kk/</a:t>
            </a:r>
            <a:r>
              <a:rPr lang="fi-FI" b="1" dirty="0" err="1" smtClean="0">
                <a:solidFill>
                  <a:srgbClr val="FF0000"/>
                </a:solidFill>
              </a:rPr>
              <a:t>vvvv</a:t>
            </a:r>
            <a:endParaRPr lang="fi-FI" b="1" dirty="0">
              <a:solidFill>
                <a:srgbClr val="FF0000"/>
              </a:solidFill>
            </a:endParaRPr>
          </a:p>
        </p:txBody>
      </p:sp>
      <p:sp>
        <p:nvSpPr>
          <p:cNvPr id="25" name="CasellaDiTesto 6"/>
          <p:cNvSpPr txBox="1"/>
          <p:nvPr/>
        </p:nvSpPr>
        <p:spPr>
          <a:xfrm>
            <a:off x="389773" y="5374209"/>
            <a:ext cx="3918671" cy="369332"/>
          </a:xfrm>
          <a:prstGeom prst="rect">
            <a:avLst/>
          </a:prstGeom>
          <a:noFill/>
        </p:spPr>
        <p:txBody>
          <a:bodyPr wrap="square" rtlCol="0">
            <a:spAutoFit/>
          </a:bodyPr>
          <a:lstStyle/>
          <a:p>
            <a:r>
              <a:rPr lang="fi-FI" b="1" dirty="0">
                <a:solidFill>
                  <a:srgbClr val="FF0000"/>
                </a:solidFill>
              </a:rPr>
              <a:t>Tapahtuma ja </a:t>
            </a:r>
            <a:r>
              <a:rPr lang="fi-FI" b="1" dirty="0" smtClean="0">
                <a:solidFill>
                  <a:srgbClr val="FF0000"/>
                </a:solidFill>
              </a:rPr>
              <a:t>paikka</a:t>
            </a:r>
            <a:endParaRPr lang="fi-FI" b="1" dirty="0">
              <a:solidFill>
                <a:srgbClr val="FF0000"/>
              </a:solidFill>
            </a:endParaRP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a:r>
              <a:rPr lang="fi-FI" b="1" dirty="0">
                <a:solidFill>
                  <a:srgbClr val="FF0000"/>
                </a:solidFill>
              </a:rPr>
              <a:t>Tämän esityksen esittäjä</a:t>
            </a:r>
          </a:p>
          <a:p>
            <a:pPr algn="r"/>
            <a:r>
              <a:rPr lang="fi-FI" dirty="0">
                <a:solidFill>
                  <a:srgbClr val="FF0000"/>
                </a:solidFill>
              </a:rPr>
              <a:t>Organisaation nimi</a:t>
            </a:r>
          </a:p>
          <a:p>
            <a:pPr algn="r"/>
            <a:r>
              <a:rPr lang="fi-FI" dirty="0">
                <a:solidFill>
                  <a:srgbClr val="FF0000"/>
                </a:solidFill>
              </a:rPr>
              <a:t>Esityksen esittäjän sähköposti</a:t>
            </a:r>
            <a:endParaRPr lang="fi-FI" dirty="0">
              <a:solidFill>
                <a:srgbClr val="FF0000"/>
              </a:solidFill>
            </a:endParaRPr>
          </a:p>
        </p:txBody>
      </p:sp>
      <p:sp>
        <p:nvSpPr>
          <p:cNvPr id="17" name="Subtitle">
            <a:extLst>
              <a:ext uri="{FF2B5EF4-FFF2-40B4-BE49-F238E27FC236}">
                <a16:creationId xmlns="" xmlns:a16="http://schemas.microsoft.com/office/drawing/2014/main" id="{9DBB6B2B-34D0-4F4C-8337-42AC33882FEF}"/>
              </a:ext>
            </a:extLst>
          </p:cNvPr>
          <p:cNvSpPr txBox="1"/>
          <p:nvPr/>
        </p:nvSpPr>
        <p:spPr>
          <a:xfrm>
            <a:off x="6204491" y="3464476"/>
            <a:ext cx="5772613" cy="70788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000">
                <a:latin typeface="Arial"/>
                <a:ea typeface="Arial"/>
                <a:cs typeface="Arial"/>
                <a:sym typeface="Arial"/>
              </a:defRPr>
            </a:lvl1pPr>
          </a:lstStyle>
          <a:p>
            <a:r>
              <a:rPr lang="en-GB" dirty="0" err="1" smtClean="0"/>
              <a:t>Moduuli</a:t>
            </a:r>
            <a:r>
              <a:rPr lang="en-GB" dirty="0" smtClean="0"/>
              <a:t> </a:t>
            </a:r>
            <a:r>
              <a:rPr lang="en-GB" dirty="0"/>
              <a:t>2</a:t>
            </a:r>
          </a:p>
          <a:p>
            <a:r>
              <a:rPr lang="en-GB" dirty="0"/>
              <a:t> </a:t>
            </a:r>
            <a:endParaRPr dirty="0"/>
          </a:p>
        </p:txBody>
      </p:sp>
    </p:spTree>
    <p:extLst>
      <p:ext uri="{BB962C8B-B14F-4D97-AF65-F5344CB8AC3E}">
        <p14:creationId xmlns:p14="http://schemas.microsoft.com/office/powerpoint/2010/main" val="1675587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402278"/>
            <a:ext cx="10870959" cy="707886"/>
          </a:xfrm>
          <a:prstGeom prst="rect">
            <a:avLst/>
          </a:prstGeom>
          <a:noFill/>
        </p:spPr>
        <p:txBody>
          <a:bodyPr wrap="square" rtlCol="0">
            <a:spAutoFit/>
          </a:bodyPr>
          <a:lstStyle/>
          <a:p>
            <a:r>
              <a:rPr lang="it-IT" sz="4000" b="1" dirty="0" smtClean="0">
                <a:ea typeface="Gotham Pro" charset="0"/>
                <a:cs typeface="Gotham Pro" charset="0"/>
              </a:rPr>
              <a:t>Viestinnän esteet</a:t>
            </a:r>
            <a:endParaRPr lang="it-IT" sz="40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10</a:t>
            </a:fld>
            <a:endParaRPr lang="it-IT" dirty="0"/>
          </a:p>
        </p:txBody>
      </p:sp>
      <p:sp>
        <p:nvSpPr>
          <p:cNvPr id="5" name="Rectangle 4"/>
          <p:cNvSpPr/>
          <p:nvPr/>
        </p:nvSpPr>
        <p:spPr>
          <a:xfrm>
            <a:off x="566057" y="2185060"/>
            <a:ext cx="10929257" cy="1138773"/>
          </a:xfrm>
          <a:prstGeom prst="rect">
            <a:avLst/>
          </a:prstGeom>
        </p:spPr>
        <p:txBody>
          <a:bodyPr wrap="square">
            <a:spAutoFit/>
          </a:bodyPr>
          <a:lstStyle/>
          <a:p>
            <a:r>
              <a:rPr lang="fi-FI" sz="2000" dirty="0"/>
              <a:t>Viestintä on hedelmällistä vain silloin, jos lähettäjän lähettämät viestit tulkitaan samoin vastaanottajan päässä</a:t>
            </a:r>
            <a:r>
              <a:rPr lang="en-GB" sz="2000" dirty="0" smtClean="0"/>
              <a:t>. </a:t>
            </a:r>
            <a:endParaRPr lang="it-IT" sz="3200" dirty="0"/>
          </a:p>
          <a:p>
            <a:endParaRPr lang="it-IT" sz="2800" dirty="0"/>
          </a:p>
        </p:txBody>
      </p:sp>
      <p:sp>
        <p:nvSpPr>
          <p:cNvPr id="3" name="Rectangle 2">
            <a:extLst>
              <a:ext uri="{FF2B5EF4-FFF2-40B4-BE49-F238E27FC236}">
                <a16:creationId xmlns="" xmlns:a16="http://schemas.microsoft.com/office/drawing/2014/main" id="{14EA67E8-2D5C-4AD3-8B32-A504C04638CC}"/>
              </a:ext>
            </a:extLst>
          </p:cNvPr>
          <p:cNvSpPr/>
          <p:nvPr/>
        </p:nvSpPr>
        <p:spPr>
          <a:xfrm>
            <a:off x="566057" y="3398729"/>
            <a:ext cx="10929256" cy="2646878"/>
          </a:xfrm>
          <a:prstGeom prst="rect">
            <a:avLst/>
          </a:prstGeom>
        </p:spPr>
        <p:txBody>
          <a:bodyPr wrap="square" numCol="2">
            <a:spAutoFit/>
          </a:bodyPr>
          <a:lstStyle/>
          <a:p>
            <a:r>
              <a:rPr lang="fi-FI" b="1" dirty="0"/>
              <a:t>Joitakin yleisiä </a:t>
            </a:r>
            <a:r>
              <a:rPr lang="fi-FI" b="1" dirty="0" smtClean="0"/>
              <a:t>tehokkaan viestinnän </a:t>
            </a:r>
            <a:r>
              <a:rPr lang="fi-FI" b="1" dirty="0"/>
              <a:t>esteitä ovat </a:t>
            </a:r>
            <a:r>
              <a:rPr lang="fi-FI" b="1" dirty="0" smtClean="0"/>
              <a:t>esim.:</a:t>
            </a:r>
            <a:endParaRPr lang="fi-FI" dirty="0"/>
          </a:p>
          <a:p>
            <a:endParaRPr lang="it-IT" sz="2800" dirty="0"/>
          </a:p>
          <a:p>
            <a:r>
              <a:rPr lang="it-IT" sz="2400" dirty="0"/>
              <a:t>1. </a:t>
            </a:r>
            <a:r>
              <a:rPr lang="it-IT" sz="2400" dirty="0" smtClean="0"/>
              <a:t>Kielelliset esteet</a:t>
            </a:r>
            <a:endParaRPr lang="it-IT" sz="2400" dirty="0"/>
          </a:p>
          <a:p>
            <a:pPr marL="800100" lvl="1" indent="-342900">
              <a:buFont typeface="Arial" panose="020B0604020202020204" pitchFamily="34" charset="0"/>
              <a:buChar char="•"/>
            </a:pPr>
            <a:r>
              <a:rPr lang="fi-FI" sz="2400" b="1" dirty="0" smtClean="0"/>
              <a:t>Ammattikielen</a:t>
            </a:r>
            <a:r>
              <a:rPr lang="fi-FI" sz="2400" dirty="0" smtClean="0"/>
              <a:t> käyttö, </a:t>
            </a:r>
            <a:r>
              <a:rPr lang="fi-FI" sz="2400" dirty="0" err="1" smtClean="0"/>
              <a:t>lyheneet</a:t>
            </a:r>
            <a:endParaRPr lang="it-IT" sz="2400" dirty="0"/>
          </a:p>
          <a:p>
            <a:pPr marL="800100" lvl="1" indent="-342900">
              <a:buFont typeface="Arial" panose="020B0604020202020204" pitchFamily="34" charset="0"/>
              <a:buChar char="•"/>
            </a:pPr>
            <a:r>
              <a:rPr lang="it-IT" sz="2400" dirty="0" smtClean="0"/>
              <a:t>Kielitaito</a:t>
            </a:r>
            <a:endParaRPr lang="it-IT" sz="2400" dirty="0"/>
          </a:p>
          <a:p>
            <a:pPr marL="800100" lvl="1" indent="-342900">
              <a:buFont typeface="Arial" panose="020B0604020202020204" pitchFamily="34" charset="0"/>
              <a:buChar char="•"/>
            </a:pPr>
            <a:r>
              <a:rPr lang="it-IT" sz="2400" dirty="0"/>
              <a:t>M</a:t>
            </a:r>
            <a:r>
              <a:rPr lang="it-IT" sz="2400" dirty="0" smtClean="0"/>
              <a:t>urteet</a:t>
            </a:r>
            <a:endParaRPr lang="it-IT" sz="2400" dirty="0"/>
          </a:p>
          <a:p>
            <a:pPr marL="800100" lvl="1" indent="-342900">
              <a:buFont typeface="Arial" panose="020B0604020202020204" pitchFamily="34" charset="0"/>
              <a:buChar char="•"/>
            </a:pPr>
            <a:endParaRPr lang="it-IT" sz="2400" dirty="0"/>
          </a:p>
          <a:p>
            <a:pPr marL="800100" lvl="1" indent="-342900">
              <a:buFont typeface="Arial" panose="020B0604020202020204" pitchFamily="34" charset="0"/>
              <a:buChar char="•"/>
            </a:pPr>
            <a:endParaRPr lang="it-IT" sz="3200" dirty="0"/>
          </a:p>
          <a:p>
            <a:pPr lvl="1"/>
            <a:endParaRPr lang="it-IT" sz="2400" dirty="0"/>
          </a:p>
          <a:p>
            <a:r>
              <a:rPr lang="it-IT" sz="2400" dirty="0"/>
              <a:t>2. </a:t>
            </a:r>
            <a:r>
              <a:rPr lang="it-IT" sz="2400" dirty="0" smtClean="0"/>
              <a:t>Psykologiset esteet</a:t>
            </a:r>
            <a:endParaRPr lang="it-IT" sz="2400" dirty="0"/>
          </a:p>
          <a:p>
            <a:pPr marL="800100" lvl="1" indent="-342900">
              <a:buFont typeface="Arial" panose="020B0604020202020204" pitchFamily="34" charset="0"/>
              <a:buChar char="•"/>
            </a:pPr>
            <a:r>
              <a:rPr lang="it-IT" sz="2400" dirty="0" smtClean="0"/>
              <a:t>Henkilökohtaiset huolet tai stressi</a:t>
            </a:r>
            <a:endParaRPr lang="it-IT" sz="2400" dirty="0"/>
          </a:p>
          <a:p>
            <a:pPr marL="800100" lvl="1" indent="-342900">
              <a:buFont typeface="Arial" panose="020B0604020202020204" pitchFamily="34" charset="0"/>
              <a:buChar char="•"/>
            </a:pPr>
            <a:r>
              <a:rPr lang="it-IT" sz="2400" dirty="0" smtClean="0"/>
              <a:t>Suuttumus </a:t>
            </a:r>
            <a:endParaRPr lang="it-IT" sz="2400" dirty="0"/>
          </a:p>
        </p:txBody>
      </p:sp>
    </p:spTree>
    <p:extLst>
      <p:ext uri="{BB962C8B-B14F-4D97-AF65-F5344CB8AC3E}">
        <p14:creationId xmlns:p14="http://schemas.microsoft.com/office/powerpoint/2010/main" val="1745983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64FE841-7605-7A44-96E0-2201010B0786}" type="slidenum">
              <a:rPr lang="it-IT" smtClean="0"/>
              <a:pPr/>
              <a:t>11</a:t>
            </a:fld>
            <a:endParaRPr lang="it-IT" dirty="0"/>
          </a:p>
        </p:txBody>
      </p:sp>
      <p:sp>
        <p:nvSpPr>
          <p:cNvPr id="5" name="Rectangle 4"/>
          <p:cNvSpPr/>
          <p:nvPr/>
        </p:nvSpPr>
        <p:spPr>
          <a:xfrm>
            <a:off x="566057" y="2185060"/>
            <a:ext cx="10929257" cy="4216539"/>
          </a:xfrm>
          <a:prstGeom prst="rect">
            <a:avLst/>
          </a:prstGeom>
        </p:spPr>
        <p:txBody>
          <a:bodyPr wrap="square">
            <a:spAutoFit/>
          </a:bodyPr>
          <a:lstStyle/>
          <a:p>
            <a:r>
              <a:rPr lang="it-IT" sz="2400" dirty="0"/>
              <a:t>3. </a:t>
            </a:r>
            <a:r>
              <a:rPr lang="it-IT" sz="2400" dirty="0" smtClean="0"/>
              <a:t>Fyysiset esteet</a:t>
            </a:r>
            <a:endParaRPr lang="it-IT" sz="2400" dirty="0"/>
          </a:p>
          <a:p>
            <a:pPr marL="800100" lvl="1" indent="-342900">
              <a:buFont typeface="Arial" panose="020B0604020202020204" pitchFamily="34" charset="0"/>
              <a:buChar char="•"/>
            </a:pPr>
            <a:r>
              <a:rPr lang="it-IT" sz="2400" dirty="0" smtClean="0"/>
              <a:t>Vastaanottajan fyysinen tila (esim. huonokuuloisuus)</a:t>
            </a:r>
            <a:endParaRPr lang="it-IT" sz="2400" dirty="0"/>
          </a:p>
          <a:p>
            <a:pPr lvl="1"/>
            <a:endParaRPr lang="it-IT" sz="2400" dirty="0"/>
          </a:p>
          <a:p>
            <a:r>
              <a:rPr lang="it-IT" sz="2400" dirty="0"/>
              <a:t>4. </a:t>
            </a:r>
            <a:r>
              <a:rPr lang="it-IT" sz="2400" dirty="0" smtClean="0"/>
              <a:t>Asenteelliset esteet</a:t>
            </a:r>
            <a:endParaRPr lang="it-IT" sz="2400" dirty="0"/>
          </a:p>
          <a:p>
            <a:pPr marL="800100" lvl="1" indent="-342900">
              <a:buFont typeface="Arial" panose="020B0604020202020204" pitchFamily="34" charset="0"/>
              <a:buChar char="•"/>
            </a:pPr>
            <a:r>
              <a:rPr lang="it-IT" sz="2400" dirty="0" smtClean="0"/>
              <a:t>Henkilökohtaiset konfliktit, kiinnostuksen puute, muutoksen vastustaminen, motivaation puute</a:t>
            </a:r>
            <a:endParaRPr lang="it-IT" sz="2400" dirty="0"/>
          </a:p>
          <a:p>
            <a:pPr lvl="1"/>
            <a:endParaRPr lang="it-IT" sz="2400" dirty="0"/>
          </a:p>
          <a:p>
            <a:r>
              <a:rPr lang="it-IT" sz="2400" dirty="0"/>
              <a:t>5. </a:t>
            </a:r>
            <a:r>
              <a:rPr lang="it-IT" sz="2400" dirty="0" smtClean="0"/>
              <a:t>Muut esteet esim.</a:t>
            </a:r>
            <a:endParaRPr lang="it-IT" sz="2400" dirty="0"/>
          </a:p>
          <a:p>
            <a:pPr marL="800100" lvl="1" indent="-342900">
              <a:buFont typeface="Arial" panose="020B0604020202020204" pitchFamily="34" charset="0"/>
              <a:buChar char="•"/>
            </a:pPr>
            <a:r>
              <a:rPr lang="it-IT" sz="2400" dirty="0" smtClean="0"/>
              <a:t>Sukupuoli</a:t>
            </a:r>
            <a:endParaRPr lang="it-IT" sz="2400" dirty="0"/>
          </a:p>
          <a:p>
            <a:pPr marL="800100" lvl="1" indent="-342900">
              <a:buFont typeface="Arial" panose="020B0604020202020204" pitchFamily="34" charset="0"/>
              <a:buChar char="•"/>
            </a:pPr>
            <a:r>
              <a:rPr lang="it-IT" sz="2400" dirty="0" smtClean="0"/>
              <a:t>Kulttuuri, esniset, uskonnolliset, sosiaaliset eroavaisuudet</a:t>
            </a:r>
            <a:endParaRPr lang="it-IT" sz="2400" dirty="0"/>
          </a:p>
          <a:p>
            <a:endParaRPr lang="it-IT" sz="2800" dirty="0"/>
          </a:p>
        </p:txBody>
      </p:sp>
      <p:sp>
        <p:nvSpPr>
          <p:cNvPr id="7" name="CasellaDiTesto 1">
            <a:extLst>
              <a:ext uri="{FF2B5EF4-FFF2-40B4-BE49-F238E27FC236}">
                <a16:creationId xmlns="" xmlns:a16="http://schemas.microsoft.com/office/drawing/2014/main" id="{55C3ED84-7D75-4680-9CB8-21DE1D45752A}"/>
              </a:ext>
            </a:extLst>
          </p:cNvPr>
          <p:cNvSpPr txBox="1"/>
          <p:nvPr/>
        </p:nvSpPr>
        <p:spPr>
          <a:xfrm>
            <a:off x="566057" y="1402278"/>
            <a:ext cx="10870959" cy="707886"/>
          </a:xfrm>
          <a:prstGeom prst="rect">
            <a:avLst/>
          </a:prstGeom>
          <a:noFill/>
        </p:spPr>
        <p:txBody>
          <a:bodyPr wrap="square" rtlCol="0">
            <a:spAutoFit/>
          </a:bodyPr>
          <a:lstStyle/>
          <a:p>
            <a:r>
              <a:rPr lang="it-IT" sz="4000" b="1" dirty="0" smtClean="0">
                <a:ea typeface="Gotham Pro" charset="0"/>
                <a:cs typeface="Gotham Pro" charset="0"/>
              </a:rPr>
              <a:t>Viestinnän esteet</a:t>
            </a:r>
            <a:endParaRPr lang="it-IT" sz="4000" b="1" dirty="0">
              <a:ea typeface="Gotham Pro" charset="0"/>
              <a:cs typeface="Gotham Pro" charset="0"/>
            </a:endParaRPr>
          </a:p>
        </p:txBody>
      </p:sp>
    </p:spTree>
    <p:extLst>
      <p:ext uri="{BB962C8B-B14F-4D97-AF65-F5344CB8AC3E}">
        <p14:creationId xmlns:p14="http://schemas.microsoft.com/office/powerpoint/2010/main" val="1649317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64FE841-7605-7A44-96E0-2201010B0786}" type="slidenum">
              <a:rPr lang="it-IT" smtClean="0"/>
              <a:pPr/>
              <a:t>12</a:t>
            </a:fld>
            <a:endParaRPr lang="it-IT" dirty="0"/>
          </a:p>
        </p:txBody>
      </p:sp>
      <p:sp>
        <p:nvSpPr>
          <p:cNvPr id="13" name="CasellaDiTesto 2"/>
          <p:cNvSpPr txBox="1"/>
          <p:nvPr/>
        </p:nvSpPr>
        <p:spPr>
          <a:xfrm>
            <a:off x="321079" y="2858255"/>
            <a:ext cx="5184776" cy="830997"/>
          </a:xfrm>
          <a:prstGeom prst="rect">
            <a:avLst/>
          </a:prstGeom>
          <a:noFill/>
        </p:spPr>
        <p:txBody>
          <a:bodyPr wrap="square" rtlCol="0">
            <a:spAutoFit/>
          </a:bodyPr>
          <a:lstStyle/>
          <a:p>
            <a:r>
              <a:rPr lang="it-IT" sz="2400" dirty="0" smtClean="0">
                <a:ea typeface="Gotham Pro" charset="0"/>
                <a:cs typeface="Gotham Pro" charset="0"/>
              </a:rPr>
              <a:t>Joillakin eleillä on eri merkitys eri kulttuureissa</a:t>
            </a:r>
            <a:endParaRPr lang="it-IT" sz="2400" dirty="0">
              <a:ea typeface="Gotham Pro" charset="0"/>
              <a:cs typeface="Gotham Pro" charset="0"/>
            </a:endParaRPr>
          </a:p>
        </p:txBody>
      </p:sp>
      <p:sp>
        <p:nvSpPr>
          <p:cNvPr id="5" name="CasellaDiTesto 2"/>
          <p:cNvSpPr txBox="1"/>
          <p:nvPr/>
        </p:nvSpPr>
        <p:spPr>
          <a:xfrm>
            <a:off x="6018663" y="1297381"/>
            <a:ext cx="5770088" cy="4524315"/>
          </a:xfrm>
          <a:prstGeom prst="rect">
            <a:avLst/>
          </a:prstGeom>
          <a:noFill/>
          <a:ln w="57150">
            <a:solidFill>
              <a:schemeClr val="tx1"/>
            </a:solidFill>
          </a:ln>
        </p:spPr>
        <p:txBody>
          <a:bodyPr wrap="square" rtlCol="0">
            <a:spAutoFit/>
          </a:bodyPr>
          <a:lstStyle/>
          <a:p>
            <a:r>
              <a:rPr lang="it-IT" b="1" dirty="0" smtClean="0">
                <a:ea typeface="Gotham Pro" charset="0"/>
                <a:cs typeface="Gotham Pro" charset="0"/>
              </a:rPr>
              <a:t>Esi</a:t>
            </a:r>
          </a:p>
          <a:p>
            <a:r>
              <a:rPr lang="it-IT" b="1" dirty="0" smtClean="0">
                <a:ea typeface="Gotham Pro" charset="0"/>
                <a:cs typeface="Gotham Pro" charset="0"/>
              </a:rPr>
              <a:t>merkki saman eleen eri merkityksistä eri kulttuureissa</a:t>
            </a:r>
            <a:endParaRPr lang="it-IT" b="1" dirty="0">
              <a:ea typeface="Gotham Pro" charset="0"/>
              <a:cs typeface="Gotham Pro" charset="0"/>
            </a:endParaRPr>
          </a:p>
          <a:p>
            <a:endParaRPr lang="it-IT" b="1" dirty="0" smtClean="0">
              <a:ea typeface="Gotham Pro" charset="0"/>
              <a:cs typeface="Gotham Pro" charset="0"/>
            </a:endParaRPr>
          </a:p>
          <a:p>
            <a:endParaRPr lang="it-IT" b="1" dirty="0">
              <a:ea typeface="Gotham Pro" charset="0"/>
              <a:cs typeface="Gotham Pro" charset="0"/>
            </a:endParaRPr>
          </a:p>
          <a:p>
            <a:endParaRPr lang="it-IT" b="1" dirty="0" smtClean="0">
              <a:ea typeface="Gotham Pro" charset="0"/>
              <a:cs typeface="Gotham Pro" charset="0"/>
            </a:endParaRPr>
          </a:p>
          <a:p>
            <a:endParaRPr lang="it-IT" b="1" dirty="0">
              <a:ea typeface="Gotham Pro" charset="0"/>
              <a:cs typeface="Gotham Pro" charset="0"/>
            </a:endParaRPr>
          </a:p>
          <a:p>
            <a:endParaRPr lang="it-IT" b="1" dirty="0" smtClean="0">
              <a:ea typeface="Gotham Pro" charset="0"/>
              <a:cs typeface="Gotham Pro" charset="0"/>
            </a:endParaRPr>
          </a:p>
          <a:p>
            <a:endParaRPr lang="it-IT" b="1" dirty="0">
              <a:ea typeface="Gotham Pro" charset="0"/>
              <a:cs typeface="Gotham Pro" charset="0"/>
            </a:endParaRPr>
          </a:p>
          <a:p>
            <a:pPr marL="285750" indent="-285750">
              <a:buFontTx/>
              <a:buChar char="-"/>
            </a:pPr>
            <a:r>
              <a:rPr lang="it-IT" b="1" dirty="0" smtClean="0">
                <a:ea typeface="Gotham Pro" charset="0"/>
                <a:cs typeface="Gotham Pro" charset="0"/>
              </a:rPr>
              <a:t>Japani = Raha			    - Ranska = nolla</a:t>
            </a:r>
          </a:p>
          <a:p>
            <a:pPr marL="285750" indent="-285750">
              <a:buFontTx/>
              <a:buChar char="-"/>
            </a:pPr>
            <a:endParaRPr lang="it-IT" b="1" dirty="0">
              <a:ea typeface="Gotham Pro" charset="0"/>
              <a:cs typeface="Gotham Pro" charset="0"/>
            </a:endParaRPr>
          </a:p>
          <a:p>
            <a:pPr marL="285750" indent="-285750">
              <a:buFontTx/>
              <a:buChar char="-"/>
            </a:pPr>
            <a:r>
              <a:rPr lang="it-IT" b="1" dirty="0" smtClean="0">
                <a:ea typeface="Gotham Pro" charset="0"/>
                <a:cs typeface="Gotham Pro" charset="0"/>
              </a:rPr>
              <a:t>USA </a:t>
            </a:r>
            <a:r>
              <a:rPr lang="it-IT" b="1" dirty="0">
                <a:ea typeface="Gotham Pro" charset="0"/>
                <a:cs typeface="Gotham Pro" charset="0"/>
              </a:rPr>
              <a:t>= O.K.			 - </a:t>
            </a:r>
            <a:r>
              <a:rPr lang="it-IT" b="1" dirty="0" smtClean="0">
                <a:ea typeface="Gotham Pro" charset="0"/>
                <a:cs typeface="Gotham Pro" charset="0"/>
              </a:rPr>
              <a:t>Brasilia </a:t>
            </a:r>
            <a:r>
              <a:rPr lang="it-IT" b="1" dirty="0">
                <a:ea typeface="Gotham Pro" charset="0"/>
                <a:cs typeface="Gotham Pro" charset="0"/>
              </a:rPr>
              <a:t>= </a:t>
            </a:r>
            <a:r>
              <a:rPr lang="it-IT" b="1" dirty="0" smtClean="0">
                <a:ea typeface="Gotham Pro" charset="0"/>
                <a:cs typeface="Gotham Pro" charset="0"/>
              </a:rPr>
              <a:t>loukkaus</a:t>
            </a:r>
          </a:p>
          <a:p>
            <a:pPr marL="285750" indent="-285750">
              <a:buFontTx/>
              <a:buChar char="-"/>
            </a:pPr>
            <a:endParaRPr lang="it-IT" b="1" dirty="0" smtClean="0">
              <a:ea typeface="Gotham Pro" charset="0"/>
              <a:cs typeface="Gotham Pro" charset="0"/>
            </a:endParaRPr>
          </a:p>
          <a:p>
            <a:pPr marL="285750" indent="-285750">
              <a:buFontTx/>
              <a:buChar char="-"/>
            </a:pPr>
            <a:r>
              <a:rPr lang="it-IT" b="1" dirty="0" smtClean="0">
                <a:ea typeface="Gotham Pro" charset="0"/>
                <a:cs typeface="Gotham Pro" charset="0"/>
              </a:rPr>
              <a:t>Arabimaat = paha silmä 		 - Kreikka = volgaari </a:t>
            </a:r>
          </a:p>
          <a:p>
            <a:r>
              <a:rPr lang="it-IT" b="1" dirty="0">
                <a:ea typeface="Gotham Pro" charset="0"/>
                <a:cs typeface="Gotham Pro" charset="0"/>
              </a:rPr>
              <a:t> </a:t>
            </a:r>
            <a:r>
              <a:rPr lang="it-IT" b="1" dirty="0" smtClean="0">
                <a:ea typeface="Gotham Pro" charset="0"/>
                <a:cs typeface="Gotham Pro" charset="0"/>
              </a:rPr>
              <a:t>                      				   ele</a:t>
            </a:r>
          </a:p>
          <a:p>
            <a:endParaRPr lang="it-IT" b="1" dirty="0">
              <a:ea typeface="Gotham Pro" charset="0"/>
              <a:cs typeface="Gotham Pro" charset="0"/>
            </a:endParaRPr>
          </a:p>
          <a:p>
            <a:endParaRPr lang="it-IT" b="1" dirty="0">
              <a:ea typeface="Gotham Pro" charset="0"/>
              <a:cs typeface="Gotham Pro" charset="0"/>
            </a:endParaRPr>
          </a:p>
        </p:txBody>
      </p:sp>
      <p:sp>
        <p:nvSpPr>
          <p:cNvPr id="8" name="Rectangle 7"/>
          <p:cNvSpPr/>
          <p:nvPr/>
        </p:nvSpPr>
        <p:spPr>
          <a:xfrm>
            <a:off x="7853083" y="5854923"/>
            <a:ext cx="4338918" cy="276999"/>
          </a:xfrm>
          <a:prstGeom prst="rect">
            <a:avLst/>
          </a:prstGeom>
        </p:spPr>
        <p:txBody>
          <a:bodyPr wrap="square">
            <a:spAutoFit/>
          </a:bodyPr>
          <a:lstStyle/>
          <a:p>
            <a:r>
              <a:rPr lang="en-US" sz="1200" dirty="0" err="1" smtClean="0">
                <a:solidFill>
                  <a:schemeClr val="bg1">
                    <a:lumMod val="65000"/>
                  </a:schemeClr>
                </a:solidFill>
              </a:rPr>
              <a:t>Käsi</a:t>
            </a:r>
            <a:r>
              <a:rPr lang="en-US" sz="1200" dirty="0" smtClean="0">
                <a:solidFill>
                  <a:schemeClr val="bg1">
                    <a:lumMod val="65000"/>
                  </a:schemeClr>
                </a:solidFill>
              </a:rPr>
              <a:t>: hand-843126_1920, </a:t>
            </a:r>
            <a:r>
              <a:rPr lang="en-US" sz="1200" dirty="0" err="1" smtClean="0">
                <a:solidFill>
                  <a:schemeClr val="bg1">
                    <a:lumMod val="65000"/>
                  </a:schemeClr>
                </a:solidFill>
              </a:rPr>
              <a:t>Nutkitten</a:t>
            </a:r>
            <a:r>
              <a:rPr lang="en-US" sz="1200" dirty="0">
                <a:solidFill>
                  <a:schemeClr val="bg1">
                    <a:lumMod val="65000"/>
                  </a:schemeClr>
                </a:solidFill>
              </a:rPr>
              <a:t>,</a:t>
            </a:r>
            <a:r>
              <a:rPr lang="en-US" sz="1200" dirty="0" smtClean="0">
                <a:solidFill>
                  <a:schemeClr val="bg1">
                    <a:lumMod val="65000"/>
                  </a:schemeClr>
                </a:solidFill>
              </a:rPr>
              <a:t> Pixabay.com</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6598" y="1784069"/>
            <a:ext cx="3954217" cy="3954217"/>
          </a:xfrm>
          <a:prstGeom prst="rect">
            <a:avLst/>
          </a:prstGeom>
        </p:spPr>
      </p:pic>
    </p:spTree>
    <p:extLst>
      <p:ext uri="{BB962C8B-B14F-4D97-AF65-F5344CB8AC3E}">
        <p14:creationId xmlns:p14="http://schemas.microsoft.com/office/powerpoint/2010/main" val="216999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206275"/>
            <a:ext cx="11259803" cy="646331"/>
          </a:xfrm>
          <a:prstGeom prst="rect">
            <a:avLst/>
          </a:prstGeom>
          <a:noFill/>
        </p:spPr>
        <p:txBody>
          <a:bodyPr wrap="square" rtlCol="0">
            <a:spAutoFit/>
          </a:bodyPr>
          <a:lstStyle/>
          <a:p>
            <a:r>
              <a:rPr lang="en-US" sz="3600" b="1" dirty="0" err="1" smtClean="0"/>
              <a:t>Harjoitus</a:t>
            </a:r>
            <a:r>
              <a:rPr lang="en-US" sz="3600" b="1" dirty="0" smtClean="0"/>
              <a:t> 2</a:t>
            </a:r>
            <a:r>
              <a:rPr lang="en-US" sz="3600" b="1" dirty="0"/>
              <a:t>. </a:t>
            </a:r>
            <a:r>
              <a:rPr lang="en-US" sz="3600" b="1" dirty="0" err="1" smtClean="0"/>
              <a:t>Viestinnän</a:t>
            </a:r>
            <a:r>
              <a:rPr lang="en-US" sz="3600" b="1" dirty="0" smtClean="0"/>
              <a:t> </a:t>
            </a:r>
            <a:r>
              <a:rPr lang="en-US" sz="3600" b="1" dirty="0" err="1" smtClean="0"/>
              <a:t>esteet</a:t>
            </a:r>
            <a:r>
              <a:rPr lang="en-US" sz="3600" b="1" dirty="0" smtClean="0"/>
              <a:t> ja </a:t>
            </a:r>
            <a:r>
              <a:rPr lang="en-US" sz="3600" b="1" dirty="0" err="1" smtClean="0"/>
              <a:t>niiden</a:t>
            </a:r>
            <a:r>
              <a:rPr lang="en-US" sz="3600" b="1" dirty="0" smtClean="0"/>
              <a:t> </a:t>
            </a:r>
            <a:r>
              <a:rPr lang="en-US" sz="3600" b="1" dirty="0" err="1" smtClean="0"/>
              <a:t>ratkaiseminen</a:t>
            </a:r>
            <a:endParaRPr lang="it-IT" sz="40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13</a:t>
            </a:fld>
            <a:endParaRPr lang="it-IT" dirty="0"/>
          </a:p>
        </p:txBody>
      </p:sp>
      <p:sp>
        <p:nvSpPr>
          <p:cNvPr id="5" name="Rectangle 4"/>
          <p:cNvSpPr/>
          <p:nvPr/>
        </p:nvSpPr>
        <p:spPr>
          <a:xfrm>
            <a:off x="566057" y="2324760"/>
            <a:ext cx="8308756" cy="5078313"/>
          </a:xfrm>
          <a:prstGeom prst="rect">
            <a:avLst/>
          </a:prstGeom>
        </p:spPr>
        <p:txBody>
          <a:bodyPr wrap="square">
            <a:spAutoFit/>
          </a:bodyPr>
          <a:lstStyle/>
          <a:p>
            <a:r>
              <a:rPr lang="fi-FI" sz="2000" dirty="0"/>
              <a:t>Viestintäesteiden välttäminen on välttämätöntä tämän päivän </a:t>
            </a:r>
            <a:r>
              <a:rPr lang="fi-FI" sz="2000" dirty="0" smtClean="0"/>
              <a:t>liike-elämässä. </a:t>
            </a:r>
            <a:r>
              <a:rPr lang="fi-FI" sz="2000" dirty="0"/>
              <a:t>Paitsi että on erittäin tärkeää selvittää, onko tällaisia esteitä, myös niiden poistaminen tai vaikutusten vähentäminen on tärkeää</a:t>
            </a:r>
            <a:r>
              <a:rPr lang="fi-FI" sz="2000" dirty="0" smtClean="0"/>
              <a:t>.</a:t>
            </a:r>
            <a:r>
              <a:rPr lang="en-GB" sz="2000" dirty="0" smtClean="0"/>
              <a:t> </a:t>
            </a:r>
            <a:endParaRPr lang="en-GB" sz="2000" dirty="0"/>
          </a:p>
          <a:p>
            <a:endParaRPr lang="en-GB" sz="2400" dirty="0"/>
          </a:p>
          <a:p>
            <a:r>
              <a:rPr lang="en-GB" sz="2400" b="1" dirty="0" err="1" smtClean="0"/>
              <a:t>Työskennelkää</a:t>
            </a:r>
            <a:r>
              <a:rPr lang="en-GB" sz="2400" b="1" dirty="0" smtClean="0"/>
              <a:t> </a:t>
            </a:r>
            <a:r>
              <a:rPr lang="en-GB" sz="2400" b="1" dirty="0" err="1" smtClean="0"/>
              <a:t>ryhmissä</a:t>
            </a:r>
            <a:r>
              <a:rPr lang="en-GB" sz="2400" b="1" dirty="0" smtClean="0"/>
              <a:t> </a:t>
            </a:r>
            <a:r>
              <a:rPr lang="en-GB" sz="2400" b="1" dirty="0" err="1" smtClean="0"/>
              <a:t>ja</a:t>
            </a:r>
            <a:r>
              <a:rPr lang="en-GB" sz="2400" b="1" dirty="0" smtClean="0"/>
              <a:t> </a:t>
            </a:r>
            <a:r>
              <a:rPr lang="fi-FI" sz="2400" b="1" dirty="0" smtClean="0"/>
              <a:t>tunnistakaa käytännön keinoja poistaa </a:t>
            </a:r>
            <a:r>
              <a:rPr lang="fi-FI" sz="2400" b="1" dirty="0"/>
              <a:t>viestinnän esteitä erilaisissa </a:t>
            </a:r>
            <a:r>
              <a:rPr lang="fi-FI" sz="2400" b="1" dirty="0" smtClean="0"/>
              <a:t>tilanteissa:</a:t>
            </a:r>
            <a:endParaRPr lang="fi-FI" sz="2400" b="1" dirty="0"/>
          </a:p>
          <a:p>
            <a:endParaRPr lang="fi-FI" dirty="0"/>
          </a:p>
          <a:p>
            <a:pPr marL="800100" lvl="1" indent="-342900">
              <a:buFont typeface="+mj-lt"/>
              <a:buAutoNum type="arabicPeriod"/>
            </a:pPr>
            <a:r>
              <a:rPr lang="fi-FI" dirty="0"/>
              <a:t>Olet tekemisissä sellaisen asiakkaan kanssa, joka puhuu liikaa</a:t>
            </a:r>
          </a:p>
          <a:p>
            <a:pPr marL="800100" lvl="1" indent="-342900">
              <a:buFont typeface="+mj-lt"/>
              <a:buAutoNum type="arabicPeriod"/>
            </a:pPr>
            <a:r>
              <a:rPr lang="fi-FI" dirty="0"/>
              <a:t>Työskentelet meluisassa paikassa</a:t>
            </a:r>
          </a:p>
          <a:p>
            <a:pPr marL="800100" lvl="1" indent="-342900">
              <a:buFont typeface="+mj-lt"/>
              <a:buAutoNum type="arabicPeriod"/>
            </a:pPr>
            <a:r>
              <a:rPr lang="fi-FI" dirty="0"/>
              <a:t>Olet tekemisissä turhautuneen asiakkaan kanssa</a:t>
            </a:r>
          </a:p>
          <a:p>
            <a:pPr marL="800100" lvl="1" indent="-342900">
              <a:buFont typeface="+mj-lt"/>
              <a:buAutoNum type="arabicPeriod"/>
            </a:pPr>
            <a:r>
              <a:rPr lang="fi-FI" dirty="0"/>
              <a:t>Neuvottelet sellaisen asiakkaan kanssa, joka ei puhu samaa kieltä kuin sinä</a:t>
            </a:r>
          </a:p>
          <a:p>
            <a:endParaRPr lang="en-GB" dirty="0"/>
          </a:p>
          <a:p>
            <a:endParaRPr lang="en-GB" dirty="0"/>
          </a:p>
          <a:p>
            <a:endParaRPr lang="en-GB" dirty="0"/>
          </a:p>
          <a:p>
            <a:pPr lvl="2"/>
            <a:endParaRPr lang="en-GB" sz="2400" dirty="0"/>
          </a:p>
          <a:p>
            <a:pPr lvl="2"/>
            <a:endParaRPr lang="it-IT" sz="2400" dirty="0"/>
          </a:p>
        </p:txBody>
      </p:sp>
      <p:sp>
        <p:nvSpPr>
          <p:cNvPr id="7" name="Rectangle 6"/>
          <p:cNvSpPr/>
          <p:nvPr/>
        </p:nvSpPr>
        <p:spPr>
          <a:xfrm>
            <a:off x="8677719" y="5550995"/>
            <a:ext cx="3251689" cy="461665"/>
          </a:xfrm>
          <a:prstGeom prst="rect">
            <a:avLst/>
          </a:prstGeom>
        </p:spPr>
        <p:txBody>
          <a:bodyPr wrap="square">
            <a:spAutoFit/>
          </a:bodyPr>
          <a:lstStyle/>
          <a:p>
            <a:r>
              <a:rPr lang="en-US" sz="1200" dirty="0" err="1">
                <a:solidFill>
                  <a:schemeClr val="bg1">
                    <a:lumMod val="65000"/>
                  </a:schemeClr>
                </a:solidFill>
              </a:rPr>
              <a:t>K</a:t>
            </a:r>
            <a:r>
              <a:rPr lang="en-US" sz="1200" dirty="0" err="1" smtClean="0">
                <a:solidFill>
                  <a:schemeClr val="bg1">
                    <a:lumMod val="65000"/>
                  </a:schemeClr>
                </a:solidFill>
              </a:rPr>
              <a:t>uva</a:t>
            </a:r>
            <a:r>
              <a:rPr lang="en-US" sz="1200" dirty="0" smtClean="0">
                <a:solidFill>
                  <a:schemeClr val="bg1">
                    <a:lumMod val="65000"/>
                  </a:schemeClr>
                </a:solidFill>
              </a:rPr>
              <a:t>: communication-1015376_1920 ,  3dman, Pixabay.com</a:t>
            </a:r>
            <a:endParaRPr lang="en-US" sz="1200" dirty="0">
              <a:solidFill>
                <a:schemeClr val="bg1">
                  <a:lumMod val="6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0337" y="1833735"/>
            <a:ext cx="3600000" cy="3600000"/>
          </a:xfrm>
          <a:prstGeom prst="rect">
            <a:avLst/>
          </a:prstGeom>
        </p:spPr>
      </p:pic>
    </p:spTree>
    <p:extLst>
      <p:ext uri="{BB962C8B-B14F-4D97-AF65-F5344CB8AC3E}">
        <p14:creationId xmlns:p14="http://schemas.microsoft.com/office/powerpoint/2010/main" val="3724540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64FE841-7605-7A44-96E0-2201010B0786}" type="slidenum">
              <a:rPr lang="it-IT" smtClean="0"/>
              <a:pPr/>
              <a:t>14</a:t>
            </a:fld>
            <a:endParaRPr lang="it-IT" dirty="0"/>
          </a:p>
        </p:txBody>
      </p:sp>
      <p:sp>
        <p:nvSpPr>
          <p:cNvPr id="12" name="CasellaDiTesto 1"/>
          <p:cNvSpPr txBox="1"/>
          <p:nvPr/>
        </p:nvSpPr>
        <p:spPr>
          <a:xfrm>
            <a:off x="201011" y="1554335"/>
            <a:ext cx="5176804" cy="646331"/>
          </a:xfrm>
          <a:prstGeom prst="rect">
            <a:avLst/>
          </a:prstGeom>
          <a:noFill/>
        </p:spPr>
        <p:txBody>
          <a:bodyPr wrap="square" rtlCol="0">
            <a:spAutoFit/>
          </a:bodyPr>
          <a:lstStyle/>
          <a:p>
            <a:r>
              <a:rPr lang="it-IT" sz="3600" b="1" dirty="0" smtClean="0">
                <a:ea typeface="Gotham Pro" charset="0"/>
                <a:cs typeface="Gotham Pro" charset="0"/>
              </a:rPr>
              <a:t>Osa </a:t>
            </a:r>
            <a:r>
              <a:rPr lang="it-IT" sz="3600" b="1" dirty="0">
                <a:ea typeface="Gotham Pro" charset="0"/>
                <a:cs typeface="Gotham Pro" charset="0"/>
              </a:rPr>
              <a:t>2 - </a:t>
            </a:r>
            <a:r>
              <a:rPr lang="it-IT" sz="3600" b="1" dirty="0" smtClean="0">
                <a:ea typeface="Gotham Pro" charset="0"/>
                <a:cs typeface="Gotham Pro" charset="0"/>
              </a:rPr>
              <a:t>verkostoituminen</a:t>
            </a:r>
            <a:endParaRPr lang="it-IT" sz="3600" b="1" dirty="0">
              <a:ea typeface="Gotham Pro" charset="0"/>
              <a:cs typeface="Gotham Pro" charset="0"/>
            </a:endParaRPr>
          </a:p>
        </p:txBody>
      </p:sp>
      <p:sp>
        <p:nvSpPr>
          <p:cNvPr id="13" name="CasellaDiTesto 2"/>
          <p:cNvSpPr txBox="1"/>
          <p:nvPr/>
        </p:nvSpPr>
        <p:spPr>
          <a:xfrm>
            <a:off x="193039" y="2060575"/>
            <a:ext cx="5184776" cy="461665"/>
          </a:xfrm>
          <a:prstGeom prst="rect">
            <a:avLst/>
          </a:prstGeom>
          <a:noFill/>
        </p:spPr>
        <p:txBody>
          <a:bodyPr wrap="square" rtlCol="0">
            <a:spAutoFit/>
          </a:bodyPr>
          <a:lstStyle/>
          <a:p>
            <a:r>
              <a:rPr lang="it-IT" sz="2400" dirty="0" smtClean="0">
                <a:ea typeface="Gotham Pro" charset="0"/>
                <a:cs typeface="Gotham Pro" charset="0"/>
              </a:rPr>
              <a:t>Moduuli </a:t>
            </a:r>
            <a:r>
              <a:rPr lang="it-IT" sz="2400" dirty="0">
                <a:ea typeface="Gotham Pro" charset="0"/>
                <a:cs typeface="Gotham Pro" charset="0"/>
              </a:rPr>
              <a:t>2</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7042" y="1268185"/>
            <a:ext cx="6482443" cy="4321629"/>
          </a:xfrm>
          <a:prstGeom prst="rect">
            <a:avLst/>
          </a:prstGeom>
        </p:spPr>
      </p:pic>
      <p:sp>
        <p:nvSpPr>
          <p:cNvPr id="6" name="CasellaDiTesto 2"/>
          <p:cNvSpPr txBox="1"/>
          <p:nvPr/>
        </p:nvSpPr>
        <p:spPr>
          <a:xfrm>
            <a:off x="7683938" y="5700505"/>
            <a:ext cx="4435928" cy="276999"/>
          </a:xfrm>
          <a:prstGeom prst="rect">
            <a:avLst/>
          </a:prstGeom>
          <a:noFill/>
        </p:spPr>
        <p:txBody>
          <a:bodyPr wrap="square" rtlCol="0">
            <a:spAutoFit/>
          </a:bodyPr>
          <a:lstStyle/>
          <a:p>
            <a:r>
              <a:rPr lang="it-IT" sz="1200" dirty="0" smtClean="0">
                <a:solidFill>
                  <a:schemeClr val="bg1">
                    <a:lumMod val="65000"/>
                  </a:schemeClr>
                </a:solidFill>
                <a:ea typeface="Gotham Pro" charset="0"/>
                <a:cs typeface="Gotham Pro" charset="0"/>
              </a:rPr>
              <a:t>Kuva: Rawpixel, https</a:t>
            </a:r>
            <a:r>
              <a:rPr lang="it-IT" sz="1200" dirty="0">
                <a:solidFill>
                  <a:schemeClr val="bg1">
                    <a:lumMod val="65000"/>
                  </a:schemeClr>
                </a:solidFill>
                <a:ea typeface="Gotham Pro" charset="0"/>
                <a:cs typeface="Gotham Pro" charset="0"/>
              </a:rPr>
              <a:t>://unsplash.com/photos/mqpMdf1MeRE</a:t>
            </a:r>
          </a:p>
        </p:txBody>
      </p:sp>
    </p:spTree>
    <p:extLst>
      <p:ext uri="{BB962C8B-B14F-4D97-AF65-F5344CB8AC3E}">
        <p14:creationId xmlns:p14="http://schemas.microsoft.com/office/powerpoint/2010/main" val="2858028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95035" y="1333275"/>
            <a:ext cx="10870959" cy="646331"/>
          </a:xfrm>
          <a:prstGeom prst="rect">
            <a:avLst/>
          </a:prstGeom>
          <a:noFill/>
        </p:spPr>
        <p:txBody>
          <a:bodyPr wrap="square" rtlCol="0">
            <a:spAutoFit/>
          </a:bodyPr>
          <a:lstStyle/>
          <a:p>
            <a:r>
              <a:rPr lang="fi-FI" sz="3600" b="1" dirty="0"/>
              <a:t>Johdanto verkostoitumiseen</a:t>
            </a:r>
            <a:endParaRPr lang="fi-FI" sz="36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15</a:t>
            </a:fld>
            <a:endParaRPr lang="it-IT" dirty="0"/>
          </a:p>
        </p:txBody>
      </p:sp>
      <p:sp>
        <p:nvSpPr>
          <p:cNvPr id="5" name="Rectangle 4"/>
          <p:cNvSpPr/>
          <p:nvPr/>
        </p:nvSpPr>
        <p:spPr>
          <a:xfrm>
            <a:off x="566057" y="2185060"/>
            <a:ext cx="10929257" cy="4478149"/>
          </a:xfrm>
          <a:prstGeom prst="rect">
            <a:avLst/>
          </a:prstGeom>
        </p:spPr>
        <p:txBody>
          <a:bodyPr wrap="square">
            <a:spAutoFit/>
          </a:bodyPr>
          <a:lstStyle/>
          <a:p>
            <a:pPr marL="285750" indent="-285750">
              <a:buFont typeface="Arial" panose="020B0604020202020204" pitchFamily="34" charset="0"/>
              <a:buChar char="•"/>
            </a:pPr>
            <a:r>
              <a:rPr lang="fi-FI" sz="2400" dirty="0"/>
              <a:t>Verkostoituminen on yksi tärkeimmistä henkilökohtaisista työntekijätaidoista, mutta erityisen tärkeää se on </a:t>
            </a:r>
            <a:r>
              <a:rPr lang="fi-FI" sz="2400" dirty="0" smtClean="0"/>
              <a:t>yrittäjille.</a:t>
            </a:r>
          </a:p>
          <a:p>
            <a:pPr marL="285750" indent="-285750">
              <a:buFont typeface="Arial" panose="020B0604020202020204" pitchFamily="34" charset="0"/>
              <a:buChar char="•"/>
            </a:pPr>
            <a:endParaRPr lang="en-GB" sz="1050" dirty="0"/>
          </a:p>
          <a:p>
            <a:pPr marL="285750" indent="-285750">
              <a:buFont typeface="Arial" panose="020B0604020202020204" pitchFamily="34" charset="0"/>
              <a:buChar char="•"/>
            </a:pPr>
            <a:r>
              <a:rPr lang="fi-FI" sz="2400" dirty="0"/>
              <a:t>Viestintä ja vahva läsnäolo yrittäjyyden ekosysteemissä ovat tuottavia lähestymistapoja, jotka auttavat yrittäjää rakentamaan vahvoja suhteita muihin yrittäjiin eri ikäryhmistä, kansalaisuuksista ja aloilta. </a:t>
            </a:r>
            <a:endParaRPr lang="fi-FI" sz="2400" dirty="0" smtClean="0"/>
          </a:p>
          <a:p>
            <a:pPr marL="285750" indent="-285750">
              <a:buFont typeface="Arial" panose="020B0604020202020204" pitchFamily="34" charset="0"/>
              <a:buChar char="•"/>
            </a:pPr>
            <a:endParaRPr lang="en-GB" sz="1050" dirty="0"/>
          </a:p>
          <a:p>
            <a:pPr marL="285750" indent="-285750">
              <a:buFont typeface="Arial" panose="020B0604020202020204" pitchFamily="34" charset="0"/>
              <a:buChar char="•"/>
            </a:pPr>
            <a:r>
              <a:rPr lang="fi-FI" sz="2400" dirty="0" smtClean="0"/>
              <a:t>Verkostoituminen </a:t>
            </a:r>
            <a:r>
              <a:rPr lang="fi-FI" sz="2400" dirty="0"/>
              <a:t>on tehokasta monella tavalla. Yrittäjät ovat innostuneita ja motivoituneita osallistumaan </a:t>
            </a:r>
            <a:r>
              <a:rPr lang="fi-FI" sz="2400" dirty="0" err="1"/>
              <a:t>tiettyihin</a:t>
            </a:r>
            <a:r>
              <a:rPr lang="fi-FI" sz="2400" dirty="0"/>
              <a:t> tapahtumiin tai tapaamisiin, mutta myös monia poikkeuksellisia mahdollisuuksia voi tulla esiin, jos ne vaikuttavat potentiaalisiin sijoittajiin tai liikekumppaneihin. </a:t>
            </a:r>
          </a:p>
          <a:p>
            <a:pPr marL="285750" indent="-285750">
              <a:buFont typeface="Arial" panose="020B0604020202020204" pitchFamily="34" charset="0"/>
              <a:buChar char="•"/>
            </a:pPr>
            <a:endParaRPr lang="fi-FI" sz="2400" dirty="0"/>
          </a:p>
          <a:p>
            <a:pPr marL="285750" indent="-285750">
              <a:buFont typeface="Arial" panose="020B0604020202020204" pitchFamily="34" charset="0"/>
              <a:buChar char="•"/>
            </a:pPr>
            <a:r>
              <a:rPr lang="en-GB" sz="2400" dirty="0" smtClean="0"/>
              <a:t>. </a:t>
            </a:r>
            <a:endParaRPr lang="en-US" sz="2400" dirty="0"/>
          </a:p>
        </p:txBody>
      </p:sp>
    </p:spTree>
    <p:extLst>
      <p:ext uri="{BB962C8B-B14F-4D97-AF65-F5344CB8AC3E}">
        <p14:creationId xmlns:p14="http://schemas.microsoft.com/office/powerpoint/2010/main" val="2910323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85165" y="1510142"/>
            <a:ext cx="10870959" cy="646331"/>
          </a:xfrm>
          <a:prstGeom prst="rect">
            <a:avLst/>
          </a:prstGeom>
          <a:noFill/>
        </p:spPr>
        <p:txBody>
          <a:bodyPr wrap="square" rtlCol="0">
            <a:spAutoFit/>
          </a:bodyPr>
          <a:lstStyle/>
          <a:p>
            <a:r>
              <a:rPr lang="it-IT" sz="3600" b="1" dirty="0" smtClean="0">
                <a:ea typeface="Gotham Pro" charset="0"/>
                <a:cs typeface="Gotham Pro" charset="0"/>
              </a:rPr>
              <a:t>Olennaista...</a:t>
            </a:r>
            <a:endParaRPr lang="it-IT" sz="36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16</a:t>
            </a:fld>
            <a:endParaRPr lang="it-IT" dirty="0"/>
          </a:p>
        </p:txBody>
      </p:sp>
      <p:sp>
        <p:nvSpPr>
          <p:cNvPr id="5" name="Rectangle 4"/>
          <p:cNvSpPr/>
          <p:nvPr/>
        </p:nvSpPr>
        <p:spPr>
          <a:xfrm>
            <a:off x="485165" y="2534872"/>
            <a:ext cx="5114896" cy="3416320"/>
          </a:xfrm>
          <a:prstGeom prst="rect">
            <a:avLst/>
          </a:prstGeom>
        </p:spPr>
        <p:txBody>
          <a:bodyPr wrap="square">
            <a:spAutoFit/>
          </a:bodyPr>
          <a:lstStyle/>
          <a:p>
            <a:pPr marL="285750" indent="-285750">
              <a:buFont typeface="Arial" panose="020B0604020202020204" pitchFamily="34" charset="0"/>
              <a:buChar char="•"/>
            </a:pPr>
            <a:r>
              <a:rPr lang="fi-FI" sz="3200" b="1" dirty="0" smtClean="0"/>
              <a:t>Epäviralliset verkostot</a:t>
            </a:r>
            <a:endParaRPr lang="fi-FI" sz="3200" b="1" dirty="0"/>
          </a:p>
          <a:p>
            <a:pPr marL="742950" lvl="1" indent="-285750">
              <a:buFont typeface="Arial" panose="020B0604020202020204" pitchFamily="34" charset="0"/>
              <a:buChar char="•"/>
            </a:pPr>
            <a:r>
              <a:rPr lang="en-GB" sz="3200" dirty="0" err="1"/>
              <a:t>Y</a:t>
            </a:r>
            <a:r>
              <a:rPr lang="en-GB" sz="3200" dirty="0" err="1" smtClean="0"/>
              <a:t>stävät</a:t>
            </a:r>
            <a:r>
              <a:rPr lang="en-GB" sz="3200" dirty="0" smtClean="0"/>
              <a:t>, </a:t>
            </a:r>
            <a:r>
              <a:rPr lang="en-GB" sz="3200" dirty="0" err="1" smtClean="0"/>
              <a:t>perhe</a:t>
            </a:r>
            <a:r>
              <a:rPr lang="en-GB" sz="3200" dirty="0" smtClean="0"/>
              <a:t>, </a:t>
            </a:r>
            <a:r>
              <a:rPr lang="en-GB" sz="3200" dirty="0" err="1" smtClean="0"/>
              <a:t>tuttavat</a:t>
            </a:r>
            <a:r>
              <a:rPr lang="en-GB" sz="3200" dirty="0" smtClean="0"/>
              <a:t> </a:t>
            </a:r>
            <a:r>
              <a:rPr lang="en-GB" sz="3200" dirty="0" err="1" smtClean="0"/>
              <a:t>jne</a:t>
            </a:r>
            <a:r>
              <a:rPr lang="en-GB" sz="3200" dirty="0" smtClean="0"/>
              <a:t>.</a:t>
            </a:r>
            <a:endParaRPr lang="fi-FI" sz="3200" dirty="0"/>
          </a:p>
          <a:p>
            <a:pPr marL="285750" indent="-285750">
              <a:buFont typeface="Arial" panose="020B0604020202020204" pitchFamily="34" charset="0"/>
              <a:buChar char="•"/>
            </a:pPr>
            <a:r>
              <a:rPr lang="fi-FI" sz="3200" b="1" dirty="0" smtClean="0"/>
              <a:t>Viralliset verkostot</a:t>
            </a:r>
            <a:endParaRPr lang="fi-FI" sz="3200" b="1" dirty="0"/>
          </a:p>
          <a:p>
            <a:pPr marL="742950" lvl="1" indent="-285750">
              <a:buFont typeface="Arial" panose="020B0604020202020204" pitchFamily="34" charset="0"/>
              <a:buChar char="•"/>
            </a:pPr>
            <a:r>
              <a:rPr lang="fi-FI" sz="3200" dirty="0" smtClean="0"/>
              <a:t>Yritysverkostot, yhdistykset jne.</a:t>
            </a:r>
            <a:endParaRPr lang="fi-FI" sz="3200" dirty="0"/>
          </a:p>
          <a:p>
            <a:pPr marL="285750" indent="-285750">
              <a:buFont typeface="Arial" panose="020B0604020202020204" pitchFamily="34" charset="0"/>
              <a:buChar char="•"/>
            </a:pPr>
            <a:endParaRPr lang="en-US" sz="2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2265" y="1510142"/>
            <a:ext cx="6673765" cy="4371997"/>
          </a:xfrm>
          <a:prstGeom prst="rect">
            <a:avLst/>
          </a:prstGeom>
        </p:spPr>
      </p:pic>
      <p:sp>
        <p:nvSpPr>
          <p:cNvPr id="7" name="Rectangle 6"/>
          <p:cNvSpPr/>
          <p:nvPr/>
        </p:nvSpPr>
        <p:spPr>
          <a:xfrm>
            <a:off x="5997684" y="5755838"/>
            <a:ext cx="5136931" cy="276999"/>
          </a:xfrm>
          <a:prstGeom prst="rect">
            <a:avLst/>
          </a:prstGeom>
        </p:spPr>
        <p:txBody>
          <a:bodyPr wrap="square">
            <a:spAutoFit/>
          </a:bodyPr>
          <a:lstStyle/>
          <a:p>
            <a:r>
              <a:rPr lang="en-US" sz="1200" dirty="0" err="1" smtClean="0">
                <a:solidFill>
                  <a:schemeClr val="bg1">
                    <a:lumMod val="65000"/>
                  </a:schemeClr>
                </a:solidFill>
              </a:rPr>
              <a:t>Kuva</a:t>
            </a:r>
            <a:r>
              <a:rPr lang="en-US" sz="1200" dirty="0" smtClean="0">
                <a:solidFill>
                  <a:schemeClr val="bg1">
                    <a:lumMod val="65000"/>
                  </a:schemeClr>
                </a:solidFill>
              </a:rPr>
              <a:t>: http</a:t>
            </a:r>
            <a:r>
              <a:rPr lang="en-US" sz="1200" dirty="0">
                <a:solidFill>
                  <a:schemeClr val="bg1">
                    <a:lumMod val="65000"/>
                  </a:schemeClr>
                </a:solidFill>
              </a:rPr>
              <a:t>://www.transparentpng.com/details/networking-picture-_8397.html</a:t>
            </a:r>
          </a:p>
        </p:txBody>
      </p:sp>
    </p:spTree>
    <p:extLst>
      <p:ext uri="{BB962C8B-B14F-4D97-AF65-F5344CB8AC3E}">
        <p14:creationId xmlns:p14="http://schemas.microsoft.com/office/powerpoint/2010/main" val="1518025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33130" y="1467411"/>
            <a:ext cx="10870959" cy="646331"/>
          </a:xfrm>
          <a:prstGeom prst="rect">
            <a:avLst/>
          </a:prstGeom>
          <a:noFill/>
        </p:spPr>
        <p:txBody>
          <a:bodyPr wrap="square" rtlCol="0">
            <a:spAutoFit/>
          </a:bodyPr>
          <a:lstStyle/>
          <a:p>
            <a:r>
              <a:rPr lang="fi-FI" sz="3600" b="1"/>
              <a:t>Naisyrittäjät ja verkostoituminen</a:t>
            </a:r>
            <a:endParaRPr lang="fi-FI" sz="3600"/>
          </a:p>
        </p:txBody>
      </p:sp>
      <p:sp>
        <p:nvSpPr>
          <p:cNvPr id="6" name="Slide Number Placeholder 5"/>
          <p:cNvSpPr>
            <a:spLocks noGrp="1"/>
          </p:cNvSpPr>
          <p:nvPr>
            <p:ph type="sldNum" sz="quarter" idx="12"/>
          </p:nvPr>
        </p:nvSpPr>
        <p:spPr/>
        <p:txBody>
          <a:bodyPr/>
          <a:lstStyle/>
          <a:p>
            <a:fld id="{164FE841-7605-7A44-96E0-2201010B0786}" type="slidenum">
              <a:rPr lang="it-IT" smtClean="0"/>
              <a:pPr/>
              <a:t>17</a:t>
            </a:fld>
            <a:endParaRPr lang="it-IT" dirty="0"/>
          </a:p>
        </p:txBody>
      </p:sp>
      <p:sp>
        <p:nvSpPr>
          <p:cNvPr id="5" name="Rectangle 4"/>
          <p:cNvSpPr/>
          <p:nvPr/>
        </p:nvSpPr>
        <p:spPr>
          <a:xfrm>
            <a:off x="566057" y="2185060"/>
            <a:ext cx="10929257" cy="3785652"/>
          </a:xfrm>
          <a:prstGeom prst="rect">
            <a:avLst/>
          </a:prstGeom>
        </p:spPr>
        <p:txBody>
          <a:bodyPr wrap="square">
            <a:spAutoFit/>
          </a:bodyPr>
          <a:lstStyle/>
          <a:p>
            <a:pPr marL="285750" indent="-285750">
              <a:buFont typeface="Arial" panose="020B0604020202020204" pitchFamily="34" charset="0"/>
              <a:buChar char="•"/>
            </a:pPr>
            <a:r>
              <a:rPr lang="fi-FI" sz="2400" dirty="0"/>
              <a:t>On laajasti tutkittu seikka, että liiketoimintaverkostot voivat tarjota osallistujille tietoa ja neuvontaa, tietoa uusista liiketoimintamahdollisuuksista sekä suhteita, jotka voivat osoittautua käyttökelpoisiksi liiketoiminnan </a:t>
            </a:r>
            <a:r>
              <a:rPr lang="fi-FI" sz="2400" dirty="0" smtClean="0"/>
              <a:t>harjoittamisessa</a:t>
            </a:r>
          </a:p>
          <a:p>
            <a:pPr marL="285750" indent="-285750">
              <a:buFont typeface="Arial" panose="020B0604020202020204" pitchFamily="34" charset="0"/>
              <a:buChar char="•"/>
            </a:pPr>
            <a:r>
              <a:rPr lang="fi-FI" sz="2400" dirty="0"/>
              <a:t>Vähemmistöt ja naiset eivät kuitenkaan usein pääse osaksi näitä </a:t>
            </a:r>
            <a:r>
              <a:rPr lang="fi-FI" sz="2400" dirty="0" smtClean="0"/>
              <a:t>verkostoja.</a:t>
            </a:r>
          </a:p>
          <a:p>
            <a:pPr marL="285750" indent="-285750">
              <a:buFont typeface="Arial" panose="020B0604020202020204" pitchFamily="34" charset="0"/>
              <a:buChar char="•"/>
            </a:pPr>
            <a:r>
              <a:rPr lang="fi-FI" sz="2400" dirty="0" smtClean="0"/>
              <a:t>Tämä voi johtua </a:t>
            </a:r>
            <a:r>
              <a:rPr lang="fi-FI" sz="2400" dirty="0" err="1" smtClean="0"/>
              <a:t>esim</a:t>
            </a:r>
            <a:r>
              <a:rPr lang="en-GB" sz="2400" dirty="0" smtClean="0"/>
              <a:t>:</a:t>
            </a:r>
            <a:endParaRPr lang="en-GB" sz="2400" dirty="0"/>
          </a:p>
          <a:p>
            <a:pPr marL="742950" lvl="1" indent="-285750">
              <a:buFont typeface="Arial" panose="020B0604020202020204" pitchFamily="34" charset="0"/>
              <a:buChar char="•"/>
            </a:pPr>
            <a:r>
              <a:rPr lang="fi-FI" sz="2400" dirty="0"/>
              <a:t>ammatilliset verkostot koostuvat suhteettoman voimakkaasti </a:t>
            </a:r>
            <a:r>
              <a:rPr lang="fi-FI" sz="2400" dirty="0" err="1"/>
              <a:t>samantaustaisista</a:t>
            </a:r>
            <a:r>
              <a:rPr lang="fi-FI" sz="2400" dirty="0"/>
              <a:t> </a:t>
            </a:r>
            <a:r>
              <a:rPr lang="fi-FI" sz="2400" dirty="0" smtClean="0"/>
              <a:t>ihmistä</a:t>
            </a:r>
          </a:p>
          <a:p>
            <a:pPr marL="742950" lvl="1" indent="-285750">
              <a:buFont typeface="Arial" panose="020B0604020202020204" pitchFamily="34" charset="0"/>
              <a:buChar char="•"/>
            </a:pPr>
            <a:r>
              <a:rPr lang="fi-FI" sz="2400" dirty="0"/>
              <a:t>vähemmistöjen tai naisten johtamia menestyviä yrityksiä on vähemmän, ja se vaikeuttaa näiden ryhmien mahdollisia yrittäjiä neuvojen, yhteyksien tai rahoituksen hankkimista</a:t>
            </a:r>
            <a:endParaRPr lang="en-US" sz="2400" dirty="0"/>
          </a:p>
        </p:txBody>
      </p:sp>
    </p:spTree>
    <p:extLst>
      <p:ext uri="{BB962C8B-B14F-4D97-AF65-F5344CB8AC3E}">
        <p14:creationId xmlns:p14="http://schemas.microsoft.com/office/powerpoint/2010/main" val="1055417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531950" y="923175"/>
            <a:ext cx="10870959" cy="584775"/>
          </a:xfrm>
          <a:prstGeom prst="rect">
            <a:avLst/>
          </a:prstGeom>
          <a:noFill/>
        </p:spPr>
        <p:txBody>
          <a:bodyPr wrap="square" rtlCol="0">
            <a:spAutoFit/>
          </a:bodyPr>
          <a:lstStyle/>
          <a:p>
            <a:r>
              <a:rPr lang="fi-FI" sz="3200" b="1" u="sng" dirty="0"/>
              <a:t>Vinkit verkostoitumiseen - mitä tehdä seuraavaksi</a:t>
            </a:r>
            <a:endParaRPr lang="fi-FI" sz="32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18</a:t>
            </a:fld>
            <a:endParaRPr lang="it-IT" dirty="0"/>
          </a:p>
        </p:txBody>
      </p:sp>
      <p:sp>
        <p:nvSpPr>
          <p:cNvPr id="7" name="Rectangle 6"/>
          <p:cNvSpPr/>
          <p:nvPr/>
        </p:nvSpPr>
        <p:spPr>
          <a:xfrm>
            <a:off x="376879" y="1648490"/>
            <a:ext cx="11653168" cy="4552015"/>
          </a:xfrm>
          <a:prstGeom prst="rect">
            <a:avLst/>
          </a:prstGeom>
        </p:spPr>
        <p:txBody>
          <a:bodyPr wrap="square">
            <a:spAutoFit/>
          </a:bodyPr>
          <a:lstStyle/>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Valitse tapahtuma</a:t>
            </a:r>
            <a:r>
              <a:rPr lang="fi-FI" i="1" dirty="0">
                <a:latin typeface="Calibri" panose="020F0502020204030204" pitchFamily="34" charset="0"/>
                <a:ea typeface="Calibri" panose="020F0502020204030204" pitchFamily="34" charset="0"/>
                <a:cs typeface="Times New Roman" panose="02020603050405020304" pitchFamily="18" charset="0"/>
              </a:rPr>
              <a:t>.</a:t>
            </a:r>
            <a:r>
              <a:rPr lang="fi-FI" dirty="0">
                <a:latin typeface="Calibri" panose="020F0502020204030204" pitchFamily="34" charset="0"/>
                <a:ea typeface="Calibri" panose="020F0502020204030204" pitchFamily="34" charset="0"/>
                <a:cs typeface="Times New Roman" panose="02020603050405020304" pitchFamily="18" charset="0"/>
              </a:rPr>
              <a:t> Valinnanvaraa on runsaasti. Voit valita sukupuoleen perustuvia tapahtumia kansallisten yhdistysten tai toimialakohtaisten organisaatioiden tai yleisten liiketoimintaryhmien, kuten kauppakamarien kautta.</a:t>
            </a:r>
          </a:p>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Muista ”hissipuhe”.</a:t>
            </a:r>
            <a:r>
              <a:rPr lang="fi-FI" dirty="0">
                <a:latin typeface="Calibri" panose="020F0502020204030204" pitchFamily="34" charset="0"/>
                <a:ea typeface="Calibri" panose="020F0502020204030204" pitchFamily="34" charset="0"/>
                <a:cs typeface="Times New Roman" panose="02020603050405020304" pitchFamily="18" charset="0"/>
              </a:rPr>
              <a:t> Et ole täällä tekemässä myyntiä, joten sinun ei tarvitse tehdä kauppaa. Sinun täytyy antaa ihmisten tietää, kuka olet ja mitä teet tavalla, jonka ansiosta he haluavat kuulla enemmän.</a:t>
            </a:r>
          </a:p>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Esitä kysymyksiä</a:t>
            </a:r>
            <a:r>
              <a:rPr lang="fi-FI" i="1" dirty="0">
                <a:latin typeface="Calibri" panose="020F0502020204030204" pitchFamily="34" charset="0"/>
                <a:ea typeface="Calibri" panose="020F0502020204030204" pitchFamily="34" charset="0"/>
                <a:cs typeface="Times New Roman" panose="02020603050405020304" pitchFamily="18" charset="0"/>
              </a:rPr>
              <a:t>.</a:t>
            </a:r>
            <a:r>
              <a:rPr lang="fi-FI" dirty="0">
                <a:latin typeface="Calibri" panose="020F0502020204030204" pitchFamily="34" charset="0"/>
                <a:ea typeface="Calibri" panose="020F0502020204030204" pitchFamily="34" charset="0"/>
                <a:cs typeface="Times New Roman" panose="02020603050405020304" pitchFamily="18" charset="0"/>
              </a:rPr>
              <a:t> Naiset ovat erittäin taitava rakentamaan läheisyyttä ja suhteita keskustelun avulla. Esittämällä kysymyksiä sitoudut henkilöön ja otat todella selvää, mitä hän tekee. </a:t>
            </a:r>
          </a:p>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Puhu monille ihmisille</a:t>
            </a:r>
            <a:r>
              <a:rPr lang="fi-FI" i="1" dirty="0">
                <a:latin typeface="Calibri" panose="020F0502020204030204" pitchFamily="34" charset="0"/>
                <a:ea typeface="Calibri" panose="020F0502020204030204" pitchFamily="34" charset="0"/>
                <a:cs typeface="Times New Roman" panose="02020603050405020304" pitchFamily="18" charset="0"/>
              </a:rPr>
              <a:t>.</a:t>
            </a:r>
            <a:r>
              <a:rPr lang="fi-FI" dirty="0">
                <a:latin typeface="Calibri" panose="020F0502020204030204" pitchFamily="34" charset="0"/>
                <a:ea typeface="Calibri" panose="020F0502020204030204" pitchFamily="34" charset="0"/>
                <a:cs typeface="Times New Roman" panose="02020603050405020304" pitchFamily="18" charset="0"/>
              </a:rPr>
              <a:t> Hyvä verkostoituminen edellyttää lyhyttä keskustelua yhden henkilön kanssa ja siirtymistä seuraavaan.</a:t>
            </a:r>
          </a:p>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Ole valmis antamaan</a:t>
            </a:r>
            <a:r>
              <a:rPr lang="fi-FI" i="1" dirty="0">
                <a:latin typeface="Calibri" panose="020F0502020204030204" pitchFamily="34" charset="0"/>
                <a:ea typeface="Calibri" panose="020F0502020204030204" pitchFamily="34" charset="0"/>
                <a:cs typeface="Times New Roman" panose="02020603050405020304" pitchFamily="18" charset="0"/>
              </a:rPr>
              <a:t>.</a:t>
            </a:r>
            <a:r>
              <a:rPr lang="fi-FI" dirty="0">
                <a:latin typeface="Calibri" panose="020F0502020204030204" pitchFamily="34" charset="0"/>
                <a:ea typeface="Calibri" panose="020F0502020204030204" pitchFamily="34" charset="0"/>
                <a:cs typeface="Times New Roman" panose="02020603050405020304" pitchFamily="18" charset="0"/>
              </a:rPr>
              <a:t> Älä lähesty ketään tavoitteenasi saada jotain. Anna jotain ensin. Älä välitä vastavuoroisuudesta. Auttamisen hyödyt eivät ehkä tule esiin heti, mutta se tapahtuu kuusi kuukautta tai vuoden myöhemmin.</a:t>
            </a:r>
          </a:p>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Hoida seuranta</a:t>
            </a:r>
            <a:r>
              <a:rPr lang="fi-FI" i="1" dirty="0">
                <a:latin typeface="Calibri" panose="020F0502020204030204" pitchFamily="34" charset="0"/>
                <a:ea typeface="Calibri" panose="020F0502020204030204" pitchFamily="34" charset="0"/>
                <a:cs typeface="Times New Roman" panose="02020603050405020304" pitchFamily="18" charset="0"/>
              </a:rPr>
              <a:t>.</a:t>
            </a:r>
            <a:r>
              <a:rPr lang="fi-FI" dirty="0">
                <a:latin typeface="Calibri" panose="020F0502020204030204" pitchFamily="34" charset="0"/>
                <a:ea typeface="Calibri" panose="020F0502020204030204" pitchFamily="34" charset="0"/>
                <a:cs typeface="Times New Roman" panose="02020603050405020304" pitchFamily="18" charset="0"/>
              </a:rPr>
              <a:t> Jos haluat tutustua johonkuhun paremmin, soita kokouksen jälkeen seurantasoitto, ehdota henkilökohtaista tapaamista tai ota yhteys </a:t>
            </a:r>
            <a:r>
              <a:rPr lang="fi-FI" dirty="0" err="1">
                <a:latin typeface="Calibri" panose="020F0502020204030204" pitchFamily="34" charset="0"/>
                <a:ea typeface="Calibri" panose="020F0502020204030204" pitchFamily="34" charset="0"/>
                <a:cs typeface="Times New Roman" panose="02020603050405020304" pitchFamily="18" charset="0"/>
              </a:rPr>
              <a:t>LinkedIn</a:t>
            </a:r>
            <a:r>
              <a:rPr lang="fi-FI" dirty="0">
                <a:latin typeface="Calibri" panose="020F0502020204030204" pitchFamily="34" charset="0"/>
                <a:ea typeface="Calibri" panose="020F0502020204030204" pitchFamily="34" charset="0"/>
                <a:cs typeface="Times New Roman" panose="02020603050405020304" pitchFamily="18" charset="0"/>
              </a:rPr>
              <a:t>-palvelun kautta. </a:t>
            </a:r>
          </a:p>
          <a:p>
            <a:pPr marL="342900" lvl="0" indent="-342900">
              <a:lnSpc>
                <a:spcPct val="115000"/>
              </a:lnSpc>
              <a:spcAft>
                <a:spcPts val="0"/>
              </a:spcAft>
              <a:buFont typeface="+mj-lt"/>
              <a:buAutoNum type="arabicPeriod"/>
            </a:pPr>
            <a:r>
              <a:rPr lang="fi-FI" b="1" i="1" dirty="0">
                <a:latin typeface="Calibri" panose="020F0502020204030204" pitchFamily="34" charset="0"/>
                <a:ea typeface="Calibri" panose="020F0502020204030204" pitchFamily="34" charset="0"/>
                <a:cs typeface="Times New Roman" panose="02020603050405020304" pitchFamily="18" charset="0"/>
              </a:rPr>
              <a:t>Unohda paineet</a:t>
            </a:r>
            <a:r>
              <a:rPr lang="fi-FI" i="1" dirty="0">
                <a:latin typeface="Calibri" panose="020F0502020204030204" pitchFamily="34" charset="0"/>
                <a:ea typeface="Calibri" panose="020F0502020204030204" pitchFamily="34" charset="0"/>
                <a:cs typeface="Times New Roman" panose="02020603050405020304" pitchFamily="18" charset="0"/>
              </a:rPr>
              <a:t>.</a:t>
            </a:r>
            <a:r>
              <a:rPr lang="fi-FI" dirty="0">
                <a:latin typeface="Calibri" panose="020F0502020204030204" pitchFamily="34" charset="0"/>
                <a:ea typeface="Calibri" panose="020F0502020204030204" pitchFamily="34" charset="0"/>
                <a:cs typeface="Times New Roman" panose="02020603050405020304" pitchFamily="18" charset="0"/>
              </a:rPr>
              <a:t> Et ole luomassa vielä pitkäaikaista suhdetta. Olet vasta avaamassa ovia mahdollisille suhteille. Jos joku vaikuttaa mielenkiintoista, ota häneen yhteyttä myöhemmin.</a:t>
            </a:r>
            <a:endParaRPr lang="fi-FI"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30567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481933" y="1595008"/>
            <a:ext cx="10870959" cy="584775"/>
          </a:xfrm>
          <a:prstGeom prst="rect">
            <a:avLst/>
          </a:prstGeom>
          <a:noFill/>
        </p:spPr>
        <p:txBody>
          <a:bodyPr wrap="square" rtlCol="0">
            <a:spAutoFit/>
          </a:bodyPr>
          <a:lstStyle/>
          <a:p>
            <a:r>
              <a:rPr lang="it-IT" sz="3200" b="1" dirty="0" smtClean="0">
                <a:ea typeface="Gotham Pro" charset="0"/>
                <a:cs typeface="Gotham Pro" charset="0"/>
              </a:rPr>
              <a:t>Harjoitus 3</a:t>
            </a:r>
            <a:r>
              <a:rPr lang="it-IT" sz="3200" b="1" dirty="0">
                <a:ea typeface="Gotham Pro" charset="0"/>
                <a:cs typeface="Gotham Pro" charset="0"/>
              </a:rPr>
              <a:t>: </a:t>
            </a:r>
            <a:r>
              <a:rPr lang="it-IT" sz="3200" b="1" dirty="0" smtClean="0">
                <a:ea typeface="Gotham Pro" charset="0"/>
                <a:cs typeface="Gotham Pro" charset="0"/>
              </a:rPr>
              <a:t>Sosiaalinen galaksi</a:t>
            </a:r>
            <a:endParaRPr lang="it-IT" sz="32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19</a:t>
            </a:fld>
            <a:endParaRPr lang="it-IT" dirty="0"/>
          </a:p>
        </p:txBody>
      </p:sp>
      <p:sp>
        <p:nvSpPr>
          <p:cNvPr id="5" name="Rectangle 4"/>
          <p:cNvSpPr/>
          <p:nvPr/>
        </p:nvSpPr>
        <p:spPr>
          <a:xfrm>
            <a:off x="566057" y="2185060"/>
            <a:ext cx="10929257" cy="584775"/>
          </a:xfrm>
          <a:prstGeom prst="rect">
            <a:avLst/>
          </a:prstGeom>
        </p:spPr>
        <p:txBody>
          <a:bodyPr wrap="square">
            <a:spAutoFit/>
          </a:bodyPr>
          <a:lstStyle/>
          <a:p>
            <a:endParaRPr lang="en-US" sz="3200" dirty="0"/>
          </a:p>
        </p:txBody>
      </p:sp>
      <p:sp>
        <p:nvSpPr>
          <p:cNvPr id="3" name="Rectangle 2"/>
          <p:cNvSpPr/>
          <p:nvPr/>
        </p:nvSpPr>
        <p:spPr>
          <a:xfrm>
            <a:off x="235511" y="2501030"/>
            <a:ext cx="5351356" cy="2215991"/>
          </a:xfrm>
          <a:prstGeom prst="rect">
            <a:avLst/>
          </a:prstGeom>
        </p:spPr>
        <p:txBody>
          <a:bodyPr wrap="square">
            <a:spAutoFit/>
          </a:bodyPr>
          <a:lstStyle/>
          <a:p>
            <a:pPr marL="457200" indent="-457200">
              <a:lnSpc>
                <a:spcPct val="115000"/>
              </a:lnSpc>
              <a:spcAft>
                <a:spcPts val="0"/>
              </a:spcAft>
              <a:buAutoNum type="arabicPeriod"/>
            </a:pPr>
            <a:r>
              <a:rPr lang="fi-FI" sz="2400" dirty="0" smtClean="0">
                <a:latin typeface="Calibri" panose="020F0502020204030204" pitchFamily="34" charset="0"/>
                <a:ea typeface="Calibri" panose="020F0502020204030204" pitchFamily="34" charset="0"/>
                <a:cs typeface="Times New Roman" panose="02020603050405020304" pitchFamily="18" charset="0"/>
              </a:rPr>
              <a:t>Miltä sinun sosiaalinen verkosto ”galaksi” näyttää? </a:t>
            </a:r>
            <a:endParaRPr lang="fi-FI" sz="24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0"/>
              </a:spcAft>
              <a:buAutoNum type="arabicPeriod"/>
            </a:pPr>
            <a:r>
              <a:rPr lang="fi-FI" sz="2400" dirty="0" smtClean="0">
                <a:latin typeface="Calibri" panose="020F0502020204030204" pitchFamily="34" charset="0"/>
                <a:ea typeface="Calibri" panose="020F0502020204030204" pitchFamily="34" charset="0"/>
                <a:cs typeface="Times New Roman" panose="02020603050405020304" pitchFamily="18" charset="0"/>
              </a:rPr>
              <a:t>Miltä sinun ideaali tähtikuvio näyttäisi?</a:t>
            </a:r>
            <a:endParaRPr lang="fi-FI" sz="24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0"/>
              </a:spcAft>
              <a:buAutoNum type="arabicPeriod"/>
            </a:pPr>
            <a:r>
              <a:rPr lang="fi-FI" sz="2400" dirty="0" smtClean="0">
                <a:latin typeface="Calibri" panose="020F0502020204030204" pitchFamily="34" charset="0"/>
                <a:ea typeface="Calibri" panose="020F0502020204030204" pitchFamily="34" charset="0"/>
                <a:cs typeface="Times New Roman" panose="02020603050405020304" pitchFamily="18" charset="0"/>
              </a:rPr>
              <a:t>Suunnitteletko sen saavuttamista? </a:t>
            </a:r>
            <a:endParaRPr lang="fi-FI"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8532964" y="5646221"/>
            <a:ext cx="4000994" cy="276999"/>
          </a:xfrm>
          <a:prstGeom prst="rect">
            <a:avLst/>
          </a:prstGeom>
        </p:spPr>
        <p:txBody>
          <a:bodyPr wrap="square">
            <a:spAutoFit/>
          </a:bodyPr>
          <a:lstStyle/>
          <a:p>
            <a:r>
              <a:rPr lang="en-US" sz="1200" dirty="0" err="1" smtClean="0">
                <a:solidFill>
                  <a:schemeClr val="bg1">
                    <a:lumMod val="65000"/>
                  </a:schemeClr>
                </a:solidFill>
              </a:rPr>
              <a:t>Kuva</a:t>
            </a:r>
            <a:r>
              <a:rPr lang="en-US" sz="1200" dirty="0" smtClean="0">
                <a:solidFill>
                  <a:schemeClr val="bg1">
                    <a:lumMod val="65000"/>
                  </a:schemeClr>
                </a:solidFill>
              </a:rPr>
              <a:t>: network-3537401_1920 by </a:t>
            </a:r>
            <a:r>
              <a:rPr lang="en-US" sz="1200" dirty="0" err="1" smtClean="0">
                <a:solidFill>
                  <a:schemeClr val="bg1">
                    <a:lumMod val="65000"/>
                  </a:schemeClr>
                </a:solidFill>
              </a:rPr>
              <a:t>geralt</a:t>
            </a:r>
            <a:r>
              <a:rPr lang="en-US" sz="1200" dirty="0">
                <a:solidFill>
                  <a:schemeClr val="bg1">
                    <a:lumMod val="65000"/>
                  </a:schemeClr>
                </a:solidFill>
              </a:rPr>
              <a:t>,</a:t>
            </a:r>
            <a:r>
              <a:rPr lang="en-US" sz="1200" dirty="0" smtClean="0">
                <a:solidFill>
                  <a:schemeClr val="bg1">
                    <a:lumMod val="65000"/>
                  </a:schemeClr>
                </a:solidFill>
              </a:rPr>
              <a:t> </a:t>
            </a:r>
            <a:r>
              <a:rPr lang="en-US" sz="1200" dirty="0" err="1" smtClean="0">
                <a:solidFill>
                  <a:schemeClr val="bg1">
                    <a:lumMod val="65000"/>
                  </a:schemeClr>
                </a:solidFill>
              </a:rPr>
              <a:t>Pixabay</a:t>
            </a:r>
            <a:endParaRPr lang="en-US" sz="1200" dirty="0">
              <a:solidFill>
                <a:schemeClr val="bg1">
                  <a:lumMod val="6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7413" y="1758383"/>
            <a:ext cx="5852160" cy="3901440"/>
          </a:xfrm>
          <a:prstGeom prst="rect">
            <a:avLst/>
          </a:prstGeom>
        </p:spPr>
      </p:pic>
    </p:spTree>
    <p:extLst>
      <p:ext uri="{BB962C8B-B14F-4D97-AF65-F5344CB8AC3E}">
        <p14:creationId xmlns:p14="http://schemas.microsoft.com/office/powerpoint/2010/main" val="87082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3600" b="1" dirty="0" smtClean="0">
                <a:solidFill>
                  <a:prstClr val="black"/>
                </a:solidFill>
                <a:latin typeface="Calibri" panose="020F0502020204030204"/>
                <a:ea typeface="Gotham Pro" charset="0"/>
                <a:cs typeface="Gotham Pro" charset="0"/>
              </a:rPr>
              <a:t>Moduulin oppimistavoitteet:</a:t>
            </a:r>
            <a:endParaRPr kumimoji="0" lang="it-IT" sz="3600" b="1" i="0" u="none" strike="noStrike" kern="1200" cap="none" spc="0" normalizeH="0" baseline="0" noProof="0" dirty="0">
              <a:ln>
                <a:noFill/>
              </a:ln>
              <a:solidFill>
                <a:prstClr val="black"/>
              </a:solidFill>
              <a:effectLst/>
              <a:uLnTx/>
              <a:uFillTx/>
              <a:latin typeface="Calibri" panose="020F0502020204030204"/>
              <a:ea typeface="Gotham Pro" charset="0"/>
              <a:cs typeface="Gotham Pro" charset="0"/>
            </a:endParaRPr>
          </a:p>
        </p:txBody>
      </p:sp>
      <p:sp>
        <p:nvSpPr>
          <p:cNvPr id="4" name="CasellaDiTesto 3"/>
          <p:cNvSpPr txBox="1"/>
          <p:nvPr/>
        </p:nvSpPr>
        <p:spPr>
          <a:xfrm>
            <a:off x="913054" y="2233159"/>
            <a:ext cx="10872788" cy="2677656"/>
          </a:xfrm>
          <a:prstGeom prst="rect">
            <a:avLst/>
          </a:prstGeom>
          <a:noFill/>
        </p:spPr>
        <p:txBody>
          <a:bodyPr wrap="square" rtlCol="0">
            <a:spAutoFit/>
          </a:bodyPr>
          <a:lstStyle/>
          <a:p>
            <a:r>
              <a:rPr kumimoji="0" lang="en-GB"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lang="fi-FI" sz="2400" dirty="0"/>
              <a:t>Tämän moduulin loppuun mennessä osallistujat: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lvl="0" indent="-342900">
              <a:buFont typeface="Arial" panose="020B0604020202020204" pitchFamily="34" charset="0"/>
              <a:buChar char="•"/>
            </a:pPr>
            <a:r>
              <a:rPr lang="fi-FI" sz="2400" dirty="0"/>
              <a:t>osaavat viestinnän, verkostoitumisen ja ongelmanratkaisun periaatteet ja syyt, miksi nämä ovat tärkeitä yrittäjälle</a:t>
            </a:r>
          </a:p>
          <a:p>
            <a:pPr marL="342900" lvl="0" indent="-342900">
              <a:buFont typeface="Arial" panose="020B0604020202020204" pitchFamily="34" charset="0"/>
              <a:buChar char="•"/>
            </a:pPr>
            <a:r>
              <a:rPr lang="fi-FI" sz="2400" dirty="0"/>
              <a:t>pystyvät soveltamaan viestinnän, verkostoitumisen ja ongelmanratkaisun periaatteita yritystoiminnassaan</a:t>
            </a:r>
          </a:p>
          <a:p>
            <a:pPr marL="342900" lvl="0" indent="-342900">
              <a:buFont typeface="Arial" panose="020B0604020202020204" pitchFamily="34" charset="0"/>
              <a:buChar char="•"/>
            </a:pPr>
            <a:r>
              <a:rPr lang="fi-FI" sz="2400" dirty="0"/>
              <a:t>osaavat soveltaa niitä </a:t>
            </a:r>
            <a:r>
              <a:rPr lang="fi-FI" sz="2400" dirty="0" smtClean="0"/>
              <a:t>yhdistettyinä omaan </a:t>
            </a:r>
            <a:r>
              <a:rPr lang="fi-FI" sz="2400" dirty="0"/>
              <a:t>yritystoimintaansa</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4FE841-7605-7A44-96E0-2201010B0786}" type="slidenum">
              <a:rPr kumimoji="0" lang="it-IT" sz="20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it-IT"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90352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66057" y="1396775"/>
            <a:ext cx="10870959" cy="646331"/>
          </a:xfrm>
          <a:prstGeom prst="rect">
            <a:avLst/>
          </a:prstGeom>
          <a:noFill/>
        </p:spPr>
        <p:txBody>
          <a:bodyPr wrap="square" rtlCol="0">
            <a:spAutoFit/>
          </a:bodyPr>
          <a:lstStyle/>
          <a:p>
            <a:r>
              <a:rPr lang="en-US" sz="3600" b="1" dirty="0" err="1"/>
              <a:t>H</a:t>
            </a:r>
            <a:r>
              <a:rPr lang="en-US" sz="3600" b="1" dirty="0" err="1" smtClean="0"/>
              <a:t>arjoitus</a:t>
            </a:r>
            <a:r>
              <a:rPr lang="en-US" sz="3600" b="1" dirty="0" smtClean="0"/>
              <a:t> </a:t>
            </a:r>
            <a:r>
              <a:rPr lang="en-US" sz="3600" b="1" dirty="0"/>
              <a:t>4. </a:t>
            </a:r>
            <a:r>
              <a:rPr lang="en-US" sz="3600" b="1" dirty="0" err="1" smtClean="0"/>
              <a:t>Verkostoitumispuhe</a:t>
            </a:r>
            <a:endParaRPr lang="it-IT" sz="40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20</a:t>
            </a:fld>
            <a:endParaRPr lang="it-IT" dirty="0"/>
          </a:p>
        </p:txBody>
      </p:sp>
      <p:sp>
        <p:nvSpPr>
          <p:cNvPr id="5" name="Rectangle 4"/>
          <p:cNvSpPr/>
          <p:nvPr/>
        </p:nvSpPr>
        <p:spPr>
          <a:xfrm>
            <a:off x="566057" y="2069166"/>
            <a:ext cx="10929257" cy="4555093"/>
          </a:xfrm>
          <a:prstGeom prst="rect">
            <a:avLst/>
          </a:prstGeom>
        </p:spPr>
        <p:txBody>
          <a:bodyPr wrap="square">
            <a:spAutoFit/>
          </a:bodyPr>
          <a:lstStyle/>
          <a:p>
            <a:pPr marL="285750" lvl="0" indent="-285750">
              <a:buFont typeface="Arial" panose="020B0604020202020204" pitchFamily="34" charset="0"/>
              <a:buChar char="•"/>
            </a:pPr>
            <a:r>
              <a:rPr lang="fi-FI" dirty="0"/>
              <a:t>Kuuntele: sen sijaan, että antaisit mielesi vaeltaa, tee parhaasi keskittyäksesi puhujaan</a:t>
            </a:r>
          </a:p>
          <a:p>
            <a:pPr marL="285750" lvl="0" indent="-285750">
              <a:buFont typeface="Arial" panose="020B0604020202020204" pitchFamily="34" charset="0"/>
              <a:buChar char="•"/>
            </a:pPr>
            <a:r>
              <a:rPr lang="fi-FI" dirty="0"/>
              <a:t>Pidä homma kasassa: Mikä on sinun päämääräsi? Mitkä ovat avainkohdat? Ja miten voit esittää nämä seikat terävästi ja keskittyneesti. On arvioitu, että ihmiset käyttävät vain 8 sekuntia keskittymiseen yhteen asiaan</a:t>
            </a:r>
          </a:p>
          <a:p>
            <a:pPr marL="285750" lvl="0" indent="-285750">
              <a:buFont typeface="Arial" panose="020B0604020202020204" pitchFamily="34" charset="0"/>
              <a:buChar char="•"/>
            </a:pPr>
            <a:r>
              <a:rPr lang="fi-FI" dirty="0"/>
              <a:t>Kiinnitä huomiota sanattomiin vihjeisiin: keskity asentoon ja ihmisten ilmeisiin heidän puhuessaan. Mitä enemmän voi tulkita, sitä arvokkaampaa keskustelusta tulee. </a:t>
            </a:r>
          </a:p>
          <a:p>
            <a:pPr marL="285750" lvl="0" indent="-285750">
              <a:buFontTx/>
              <a:buChar char="-"/>
            </a:pPr>
            <a:endParaRPr lang="fi-FI" sz="2000" dirty="0"/>
          </a:p>
          <a:p>
            <a:pPr lvl="0"/>
            <a:r>
              <a:rPr lang="fi-FI" sz="2000" b="1" dirty="0" smtClean="0"/>
              <a:t>Valmistele oma hissipuheesi. </a:t>
            </a:r>
            <a:r>
              <a:rPr lang="fi-FI" sz="2000" b="1" dirty="0"/>
              <a:t>E</a:t>
            </a:r>
            <a:r>
              <a:rPr lang="fi-FI" sz="2000" b="1" dirty="0" smtClean="0"/>
              <a:t>sittele itsesi, yrityksesi tai yrityksesi idea 30-60 sekunnissa!</a:t>
            </a:r>
            <a:endParaRPr lang="fi-FI" sz="2000" b="1" dirty="0"/>
          </a:p>
          <a:p>
            <a:pPr lvl="0"/>
            <a:endParaRPr lang="fi-FI" sz="2000" b="1" dirty="0"/>
          </a:p>
          <a:p>
            <a:pPr marL="742950" lvl="1" indent="-285750">
              <a:buFont typeface="Wingdings" panose="05000000000000000000" pitchFamily="2" charset="2"/>
              <a:buChar char="Ø"/>
            </a:pPr>
            <a:r>
              <a:rPr lang="en-GB" dirty="0" err="1" smtClean="0"/>
              <a:t>Kuka</a:t>
            </a:r>
            <a:r>
              <a:rPr lang="en-GB" dirty="0" smtClean="0"/>
              <a:t> </a:t>
            </a:r>
            <a:r>
              <a:rPr lang="en-GB" dirty="0" err="1" smtClean="0"/>
              <a:t>olen</a:t>
            </a:r>
            <a:r>
              <a:rPr lang="en-GB" dirty="0" smtClean="0"/>
              <a:t>? </a:t>
            </a:r>
            <a:r>
              <a:rPr lang="en-GB" dirty="0" err="1" smtClean="0"/>
              <a:t>Mitä</a:t>
            </a:r>
            <a:r>
              <a:rPr lang="en-GB" dirty="0" smtClean="0"/>
              <a:t> teen? </a:t>
            </a:r>
            <a:r>
              <a:rPr lang="en-GB" dirty="0" err="1" smtClean="0"/>
              <a:t>Miten</a:t>
            </a:r>
            <a:r>
              <a:rPr lang="en-GB" dirty="0" smtClean="0"/>
              <a:t> </a:t>
            </a:r>
            <a:r>
              <a:rPr lang="en-GB" dirty="0" err="1" smtClean="0"/>
              <a:t>sen</a:t>
            </a:r>
            <a:r>
              <a:rPr lang="en-GB" dirty="0" smtClean="0"/>
              <a:t> teen? </a:t>
            </a:r>
            <a:r>
              <a:rPr lang="en-GB" dirty="0" err="1" smtClean="0"/>
              <a:t>Miksi</a:t>
            </a:r>
            <a:r>
              <a:rPr lang="en-GB" dirty="0" smtClean="0"/>
              <a:t> teen </a:t>
            </a:r>
            <a:r>
              <a:rPr lang="en-GB" dirty="0" err="1" smtClean="0"/>
              <a:t>sen</a:t>
            </a:r>
            <a:r>
              <a:rPr lang="en-GB" dirty="0" smtClean="0"/>
              <a:t>? </a:t>
            </a:r>
            <a:r>
              <a:rPr lang="en-GB" dirty="0" err="1" smtClean="0"/>
              <a:t>Kenelle</a:t>
            </a:r>
            <a:r>
              <a:rPr lang="en-GB" dirty="0" smtClean="0"/>
              <a:t> </a:t>
            </a:r>
            <a:r>
              <a:rPr lang="en-GB" dirty="0" err="1" smtClean="0"/>
              <a:t>sen</a:t>
            </a:r>
            <a:r>
              <a:rPr lang="en-GB" dirty="0" smtClean="0"/>
              <a:t> teen?</a:t>
            </a:r>
            <a:endParaRPr lang="en-US" dirty="0"/>
          </a:p>
          <a:p>
            <a:pPr lvl="0"/>
            <a:endParaRPr lang="en-US" sz="2000" b="1" dirty="0"/>
          </a:p>
          <a:p>
            <a:endParaRPr lang="en-GB" dirty="0"/>
          </a:p>
          <a:p>
            <a:endParaRPr lang="en-GB" dirty="0"/>
          </a:p>
          <a:p>
            <a:endParaRPr lang="en-GB" dirty="0"/>
          </a:p>
          <a:p>
            <a:pPr lvl="2"/>
            <a:endParaRPr lang="en-GB" sz="2400" dirty="0"/>
          </a:p>
          <a:p>
            <a:pPr lvl="2"/>
            <a:endParaRPr lang="it-IT" sz="2400" dirty="0"/>
          </a:p>
        </p:txBody>
      </p:sp>
    </p:spTree>
    <p:extLst>
      <p:ext uri="{BB962C8B-B14F-4D97-AF65-F5344CB8AC3E}">
        <p14:creationId xmlns:p14="http://schemas.microsoft.com/office/powerpoint/2010/main" val="332926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64FE841-7605-7A44-96E0-2201010B0786}" type="slidenum">
              <a:rPr lang="it-IT" smtClean="0"/>
              <a:pPr/>
              <a:t>21</a:t>
            </a:fld>
            <a:endParaRPr lang="it-IT"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3364" y="1090450"/>
            <a:ext cx="5184776" cy="4677100"/>
          </a:xfrm>
          <a:prstGeom prst="rect">
            <a:avLst/>
          </a:prstGeom>
        </p:spPr>
      </p:pic>
      <p:sp>
        <p:nvSpPr>
          <p:cNvPr id="12" name="CasellaDiTesto 1"/>
          <p:cNvSpPr txBox="1"/>
          <p:nvPr/>
        </p:nvSpPr>
        <p:spPr>
          <a:xfrm>
            <a:off x="911225" y="1571719"/>
            <a:ext cx="5176804" cy="646331"/>
          </a:xfrm>
          <a:prstGeom prst="rect">
            <a:avLst/>
          </a:prstGeom>
          <a:noFill/>
        </p:spPr>
        <p:txBody>
          <a:bodyPr wrap="square" rtlCol="0">
            <a:spAutoFit/>
          </a:bodyPr>
          <a:lstStyle/>
          <a:p>
            <a:r>
              <a:rPr lang="it-IT" sz="3600" b="1" dirty="0" smtClean="0">
                <a:ea typeface="Gotham Pro" charset="0"/>
                <a:cs typeface="Gotham Pro" charset="0"/>
              </a:rPr>
              <a:t>Osa 3 </a:t>
            </a:r>
            <a:r>
              <a:rPr lang="it-IT" sz="3600" b="1" dirty="0">
                <a:ea typeface="Gotham Pro" charset="0"/>
                <a:cs typeface="Gotham Pro" charset="0"/>
              </a:rPr>
              <a:t>- </a:t>
            </a:r>
            <a:r>
              <a:rPr lang="it-IT" sz="3600" b="1" dirty="0" smtClean="0">
                <a:ea typeface="Gotham Pro" charset="0"/>
                <a:cs typeface="Gotham Pro" charset="0"/>
              </a:rPr>
              <a:t>Ongelmanratkaisu</a:t>
            </a:r>
            <a:endParaRPr lang="it-IT" sz="3600" b="1" dirty="0">
              <a:ea typeface="Gotham Pro" charset="0"/>
              <a:cs typeface="Gotham Pro" charset="0"/>
            </a:endParaRPr>
          </a:p>
        </p:txBody>
      </p:sp>
      <p:sp>
        <p:nvSpPr>
          <p:cNvPr id="13" name="CasellaDiTesto 2"/>
          <p:cNvSpPr txBox="1"/>
          <p:nvPr/>
        </p:nvSpPr>
        <p:spPr>
          <a:xfrm>
            <a:off x="911225" y="2060575"/>
            <a:ext cx="5184776" cy="461665"/>
          </a:xfrm>
          <a:prstGeom prst="rect">
            <a:avLst/>
          </a:prstGeom>
          <a:noFill/>
        </p:spPr>
        <p:txBody>
          <a:bodyPr wrap="square" rtlCol="0">
            <a:spAutoFit/>
          </a:bodyPr>
          <a:lstStyle/>
          <a:p>
            <a:r>
              <a:rPr lang="it-IT" sz="2400" dirty="0" smtClean="0">
                <a:ea typeface="Gotham Pro" charset="0"/>
                <a:cs typeface="Gotham Pro" charset="0"/>
              </a:rPr>
              <a:t>Moduuli </a:t>
            </a:r>
            <a:r>
              <a:rPr lang="it-IT" sz="2400" dirty="0">
                <a:ea typeface="Gotham Pro" charset="0"/>
                <a:cs typeface="Gotham Pro" charset="0"/>
              </a:rPr>
              <a:t>2</a:t>
            </a:r>
          </a:p>
        </p:txBody>
      </p:sp>
      <p:sp>
        <p:nvSpPr>
          <p:cNvPr id="6" name="CasellaDiTesto 2"/>
          <p:cNvSpPr txBox="1"/>
          <p:nvPr/>
        </p:nvSpPr>
        <p:spPr>
          <a:xfrm>
            <a:off x="7917371" y="5767550"/>
            <a:ext cx="3886718" cy="276999"/>
          </a:xfrm>
          <a:prstGeom prst="rect">
            <a:avLst/>
          </a:prstGeom>
          <a:noFill/>
        </p:spPr>
        <p:txBody>
          <a:bodyPr wrap="square" rtlCol="0">
            <a:spAutoFit/>
          </a:bodyPr>
          <a:lstStyle/>
          <a:p>
            <a:r>
              <a:rPr lang="it-IT" sz="1200" dirty="0" smtClean="0">
                <a:solidFill>
                  <a:schemeClr val="bg1">
                    <a:lumMod val="65000"/>
                  </a:schemeClr>
                </a:solidFill>
                <a:ea typeface="Gotham Pro" charset="0"/>
                <a:cs typeface="Gotham Pro" charset="0"/>
              </a:rPr>
              <a:t>Kuva: </a:t>
            </a:r>
            <a:r>
              <a:rPr lang="it-IT" sz="1200" dirty="0">
                <a:solidFill>
                  <a:schemeClr val="bg1">
                    <a:lumMod val="65000"/>
                  </a:schemeClr>
                </a:solidFill>
                <a:ea typeface="Gotham Pro" charset="0"/>
                <a:cs typeface="Gotham Pro" charset="0"/>
              </a:rPr>
              <a:t>chess-3343888_1920 ,</a:t>
            </a:r>
            <a:r>
              <a:rPr lang="it-IT" sz="1200" dirty="0" smtClean="0">
                <a:solidFill>
                  <a:schemeClr val="bg1">
                    <a:lumMod val="65000"/>
                  </a:schemeClr>
                </a:solidFill>
                <a:ea typeface="Gotham Pro" charset="0"/>
                <a:cs typeface="Gotham Pro" charset="0"/>
              </a:rPr>
              <a:t> </a:t>
            </a:r>
            <a:r>
              <a:rPr lang="it-IT" sz="1200" dirty="0">
                <a:solidFill>
                  <a:schemeClr val="bg1">
                    <a:lumMod val="65000"/>
                  </a:schemeClr>
                </a:solidFill>
                <a:ea typeface="Gotham Pro" charset="0"/>
                <a:cs typeface="Gotham Pro" charset="0"/>
              </a:rPr>
              <a:t>Rawpixel </a:t>
            </a:r>
            <a:r>
              <a:rPr lang="it-IT" sz="1200" dirty="0" smtClean="0">
                <a:solidFill>
                  <a:schemeClr val="bg1">
                    <a:lumMod val="65000"/>
                  </a:schemeClr>
                </a:solidFill>
                <a:ea typeface="Gotham Pro" charset="0"/>
                <a:cs typeface="Gotham Pro" charset="0"/>
              </a:rPr>
              <a:t>, Pixabay.com</a:t>
            </a:r>
          </a:p>
        </p:txBody>
      </p:sp>
    </p:spTree>
    <p:extLst>
      <p:ext uri="{BB962C8B-B14F-4D97-AF65-F5344CB8AC3E}">
        <p14:creationId xmlns:p14="http://schemas.microsoft.com/office/powerpoint/2010/main" val="2889864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64FE841-7605-7A44-96E0-2201010B0786}" type="slidenum">
              <a:rPr lang="it-IT" smtClean="0"/>
              <a:pPr/>
              <a:t>22</a:t>
            </a:fld>
            <a:endParaRPr lang="it-IT" dirty="0"/>
          </a:p>
        </p:txBody>
      </p:sp>
      <p:sp>
        <p:nvSpPr>
          <p:cNvPr id="4" name="CasellaDiTesto 2"/>
          <p:cNvSpPr txBox="1"/>
          <p:nvPr/>
        </p:nvSpPr>
        <p:spPr>
          <a:xfrm>
            <a:off x="9060889" y="3272946"/>
            <a:ext cx="2377297" cy="461665"/>
          </a:xfrm>
          <a:prstGeom prst="rect">
            <a:avLst/>
          </a:prstGeom>
          <a:noFill/>
        </p:spPr>
        <p:txBody>
          <a:bodyPr wrap="square" rtlCol="0">
            <a:spAutoFit/>
          </a:bodyPr>
          <a:lstStyle/>
          <a:p>
            <a:r>
              <a:rPr lang="en-GB" sz="2400" dirty="0"/>
              <a:t>Dan Roam</a:t>
            </a:r>
            <a:endParaRPr lang="fi-FI" sz="2400" dirty="0"/>
          </a:p>
        </p:txBody>
      </p:sp>
      <p:sp>
        <p:nvSpPr>
          <p:cNvPr id="5" name="CasellaDiTesto 1"/>
          <p:cNvSpPr txBox="1"/>
          <p:nvPr/>
        </p:nvSpPr>
        <p:spPr>
          <a:xfrm>
            <a:off x="726964" y="2400685"/>
            <a:ext cx="10711222" cy="1200329"/>
          </a:xfrm>
          <a:prstGeom prst="rect">
            <a:avLst/>
          </a:prstGeom>
          <a:noFill/>
        </p:spPr>
        <p:txBody>
          <a:bodyPr wrap="square" rtlCol="0">
            <a:spAutoFit/>
          </a:bodyPr>
          <a:lstStyle/>
          <a:p>
            <a:r>
              <a:rPr lang="fi-FI" sz="3600" i="1" dirty="0"/>
              <a:t> ”Liiketoiminnan ydin on ongelmanratkaisun </a:t>
            </a:r>
            <a:r>
              <a:rPr lang="fi-FI" sz="3600" i="1" dirty="0" smtClean="0"/>
              <a:t>taide."</a:t>
            </a:r>
            <a:r>
              <a:rPr lang="fi-FI" sz="3600" dirty="0" smtClean="0"/>
              <a:t> </a:t>
            </a:r>
            <a:endParaRPr lang="fi-FI" sz="3600" dirty="0"/>
          </a:p>
          <a:p>
            <a:endParaRPr lang="it-IT" sz="3600" b="1" dirty="0">
              <a:ea typeface="Gotham Pro" charset="0"/>
              <a:cs typeface="Gotham Pro" charset="0"/>
            </a:endParaRPr>
          </a:p>
        </p:txBody>
      </p:sp>
    </p:spTree>
    <p:extLst>
      <p:ext uri="{BB962C8B-B14F-4D97-AF65-F5344CB8AC3E}">
        <p14:creationId xmlns:p14="http://schemas.microsoft.com/office/powerpoint/2010/main" val="373118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Mitä on ongelmanratkaisu?</a:t>
            </a:r>
            <a:endParaRPr lang="it-IT" sz="3600" b="1" dirty="0">
              <a:ea typeface="Gotham Pro" charset="0"/>
              <a:cs typeface="Gotham Pro" charset="0"/>
            </a:endParaRPr>
          </a:p>
        </p:txBody>
      </p:sp>
      <p:sp>
        <p:nvSpPr>
          <p:cNvPr id="4" name="CasellaDiTesto 3"/>
          <p:cNvSpPr txBox="1"/>
          <p:nvPr/>
        </p:nvSpPr>
        <p:spPr>
          <a:xfrm>
            <a:off x="913054" y="2594104"/>
            <a:ext cx="10872788" cy="1631216"/>
          </a:xfrm>
          <a:prstGeom prst="rect">
            <a:avLst/>
          </a:prstGeom>
          <a:noFill/>
        </p:spPr>
        <p:txBody>
          <a:bodyPr wrap="square" rtlCol="0">
            <a:spAutoFit/>
          </a:bodyPr>
          <a:lstStyle/>
          <a:p>
            <a:r>
              <a:rPr lang="fi-FI" sz="2000" dirty="0" smtClean="0"/>
              <a:t>Ongelmanratkaisulla </a:t>
            </a:r>
            <a:r>
              <a:rPr lang="fi-FI" sz="2000" dirty="0"/>
              <a:t>tarkoitetaan suunnittelun, päätösten ja toimenpiteiden yhdistelmää, jota käytetään tavoitteena löytää ratkaisu ongelmaan tai ongelmiin. </a:t>
            </a:r>
            <a:endParaRPr lang="fi-FI" sz="2000" dirty="0" smtClean="0"/>
          </a:p>
          <a:p>
            <a:endParaRPr lang="en-GB" sz="2000" dirty="0"/>
          </a:p>
          <a:p>
            <a:r>
              <a:rPr lang="fi-FI" sz="2000" dirty="0"/>
              <a:t>Ongelman luonteen ja tyypin ymmärtäminen on tärkeää, jotta tiedetään, miten sitä lähestytään ja </a:t>
            </a:r>
            <a:r>
              <a:rPr lang="fi-FI" sz="2000" dirty="0" smtClean="0"/>
              <a:t>ratkaistaan</a:t>
            </a:r>
            <a:r>
              <a:rPr lang="fi-FI" sz="2000" dirty="0"/>
              <a:t>.</a:t>
            </a:r>
            <a:endParaRPr lang="en-GB"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23</a:t>
            </a:fld>
            <a:endParaRPr lang="it-IT" dirty="0"/>
          </a:p>
        </p:txBody>
      </p:sp>
    </p:spTree>
    <p:extLst>
      <p:ext uri="{BB962C8B-B14F-4D97-AF65-F5344CB8AC3E}">
        <p14:creationId xmlns:p14="http://schemas.microsoft.com/office/powerpoint/2010/main" val="25103483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Mikä ongelma on?</a:t>
            </a:r>
            <a:endParaRPr lang="it-IT" sz="3600" b="1" dirty="0">
              <a:ea typeface="Gotham Pro" charset="0"/>
              <a:cs typeface="Gotham Pro" charset="0"/>
            </a:endParaRPr>
          </a:p>
        </p:txBody>
      </p:sp>
      <p:sp>
        <p:nvSpPr>
          <p:cNvPr id="4" name="CasellaDiTesto 3"/>
          <p:cNvSpPr txBox="1"/>
          <p:nvPr/>
        </p:nvSpPr>
        <p:spPr>
          <a:xfrm>
            <a:off x="913054" y="2594104"/>
            <a:ext cx="10872788" cy="3785652"/>
          </a:xfrm>
          <a:prstGeom prst="rect">
            <a:avLst/>
          </a:prstGeom>
          <a:noFill/>
        </p:spPr>
        <p:txBody>
          <a:bodyPr wrap="square" rtlCol="0">
            <a:spAutoFit/>
          </a:bodyPr>
          <a:lstStyle/>
          <a:p>
            <a:r>
              <a:rPr lang="fi-FI" sz="2000" dirty="0"/>
              <a:t>Ongelmia voivat olla esimerkiksi:</a:t>
            </a:r>
          </a:p>
          <a:p>
            <a:pPr marL="342900" indent="-342900">
              <a:buFont typeface="Arial" panose="020B0604020202020204" pitchFamily="34" charset="0"/>
              <a:buChar char="•"/>
            </a:pPr>
            <a:r>
              <a:rPr lang="fi-FI" sz="2000" dirty="0" smtClean="0"/>
              <a:t>Yksittäisestä </a:t>
            </a:r>
            <a:r>
              <a:rPr lang="fi-FI" sz="2000" dirty="0"/>
              <a:t>ja yksinkertaisesta </a:t>
            </a:r>
            <a:r>
              <a:rPr lang="fi-FI" sz="2000" dirty="0" smtClean="0"/>
              <a:t>monimutkaiseen ja moniulotteiseen ongelmaan, </a:t>
            </a:r>
            <a:r>
              <a:rPr lang="fi-FI" sz="2000" dirty="0"/>
              <a:t>jossa on pääongelma ja useita </a:t>
            </a:r>
            <a:r>
              <a:rPr lang="fi-FI" sz="2000" dirty="0" smtClean="0"/>
              <a:t>alaongelmia</a:t>
            </a:r>
          </a:p>
          <a:p>
            <a:pPr marL="342900" indent="-342900">
              <a:buFont typeface="Arial" panose="020B0604020202020204" pitchFamily="34" charset="0"/>
              <a:buChar char="•"/>
            </a:pPr>
            <a:r>
              <a:rPr lang="fi-FI" sz="2000" dirty="0" smtClean="0"/>
              <a:t>Luonteeltaan </a:t>
            </a:r>
            <a:r>
              <a:rPr lang="fi-FI" sz="2000" dirty="0"/>
              <a:t>yleisiä tai erityisiä, jolloin niiden ratkaisemiseen tarvitaan kohdistettua, subjektiivista, kriittistä ja strategista ajattelua. Tieto-keskeisten ongelmien ratkaisemiseen tarvitaan subjektitietoa sekä erityistä </a:t>
            </a:r>
            <a:r>
              <a:rPr lang="fi-FI" sz="2000" dirty="0" smtClean="0"/>
              <a:t>asiantuntijuutta (</a:t>
            </a:r>
            <a:r>
              <a:rPr lang="fi-FI" sz="2000" dirty="0" err="1" smtClean="0"/>
              <a:t>Eysenck</a:t>
            </a:r>
            <a:r>
              <a:rPr lang="fi-FI" sz="2000" dirty="0" smtClean="0"/>
              <a:t> and </a:t>
            </a:r>
            <a:r>
              <a:rPr lang="fi-FI" sz="2000" dirty="0" err="1" smtClean="0"/>
              <a:t>Keane</a:t>
            </a:r>
            <a:r>
              <a:rPr lang="fi-FI" sz="2000" dirty="0" smtClean="0"/>
              <a:t>)</a:t>
            </a:r>
          </a:p>
          <a:p>
            <a:pPr marL="342900" indent="-342900">
              <a:buFont typeface="Arial" panose="020B0604020202020204" pitchFamily="34" charset="0"/>
              <a:buChar char="•"/>
            </a:pPr>
            <a:r>
              <a:rPr lang="fi-FI" sz="2000" dirty="0"/>
              <a:t>Avoimilla ongelmilla on monia vaihtoehtoisia, yhtä hyviä vastauksia </a:t>
            </a:r>
            <a:r>
              <a:rPr lang="en-GB" sz="2000" dirty="0" smtClean="0"/>
              <a:t>(</a:t>
            </a:r>
            <a:r>
              <a:rPr lang="en-GB" sz="2000" dirty="0"/>
              <a:t>IGI Global). </a:t>
            </a:r>
            <a:endParaRPr lang="fi-FI" sz="2000" dirty="0"/>
          </a:p>
          <a:p>
            <a:pPr marL="342900" indent="-342900">
              <a:buFont typeface="Arial" panose="020B0604020202020204" pitchFamily="34" charset="0"/>
              <a:buChar char="•"/>
            </a:pPr>
            <a:r>
              <a:rPr lang="fi-FI" sz="2000" dirty="0" smtClean="0"/>
              <a:t>Pirulliset ongelmat ovat avoimia ja ainutlaatuisia. </a:t>
            </a:r>
            <a:r>
              <a:rPr lang="fi-FI" sz="2000" dirty="0"/>
              <a:t>Sekä ongelma että lopputulos ovat tuntemattomia, eikä erityistä kaavaa voida käyttää ongelman </a:t>
            </a:r>
            <a:r>
              <a:rPr lang="fi-FI" sz="2000" dirty="0" smtClean="0"/>
              <a:t>ratkaisemiseksi</a:t>
            </a:r>
            <a:r>
              <a:rPr lang="en-GB" sz="2000" dirty="0" smtClean="0"/>
              <a:t>. (</a:t>
            </a:r>
            <a:r>
              <a:rPr lang="en-GB" sz="2000" dirty="0" err="1" smtClean="0"/>
              <a:t>Rittel</a:t>
            </a:r>
            <a:r>
              <a:rPr lang="en-GB" sz="2000" dirty="0" smtClean="0"/>
              <a:t> and </a:t>
            </a:r>
            <a:r>
              <a:rPr lang="en-GB" sz="2000" dirty="0" err="1" smtClean="0"/>
              <a:t>Wettel</a:t>
            </a:r>
            <a:r>
              <a:rPr lang="en-GB" sz="2000" dirty="0" smtClean="0"/>
              <a:t>)</a:t>
            </a:r>
            <a:endParaRPr lang="fi-FI" sz="2000" dirty="0"/>
          </a:p>
          <a:p>
            <a:pPr marL="342900" indent="-342900">
              <a:buFont typeface="Arial" panose="020B0604020202020204" pitchFamily="34" charset="0"/>
              <a:buChar char="•"/>
            </a:pPr>
            <a:r>
              <a:rPr lang="fi-FI" sz="2000" dirty="0"/>
              <a:t>Ongelmat voivat muuttua toiseksi ongelmaksi ongelmanratkaisun aikana. </a:t>
            </a:r>
            <a:r>
              <a:rPr lang="fi-FI" sz="2000" dirty="0" smtClean="0"/>
              <a:t> </a:t>
            </a:r>
            <a:endParaRPr lang="fi-FI" sz="2000" dirty="0"/>
          </a:p>
          <a:p>
            <a:r>
              <a:rPr lang="en-GB" sz="2000" dirty="0" smtClean="0"/>
              <a:t> </a:t>
            </a:r>
            <a:endParaRPr lang="fi-FI" sz="2000" dirty="0"/>
          </a:p>
          <a:p>
            <a:pPr marL="342900" indent="-342900">
              <a:buFont typeface="Arial" panose="020B0604020202020204" pitchFamily="34" charset="0"/>
              <a:buChar char="•"/>
            </a:pPr>
            <a:endParaRPr lang="pt-PT" sz="20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24</a:t>
            </a:fld>
            <a:endParaRPr lang="it-IT" dirty="0"/>
          </a:p>
        </p:txBody>
      </p:sp>
    </p:spTree>
    <p:extLst>
      <p:ext uri="{BB962C8B-B14F-4D97-AF65-F5344CB8AC3E}">
        <p14:creationId xmlns:p14="http://schemas.microsoft.com/office/powerpoint/2010/main" val="2665221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Miksi ongelmanratkaisu on tärkeää yrityksille?</a:t>
            </a:r>
            <a:endParaRPr lang="fi-FI" sz="3600" dirty="0"/>
          </a:p>
        </p:txBody>
      </p:sp>
      <p:sp>
        <p:nvSpPr>
          <p:cNvPr id="4" name="CasellaDiTesto 3"/>
          <p:cNvSpPr txBox="1"/>
          <p:nvPr/>
        </p:nvSpPr>
        <p:spPr>
          <a:xfrm>
            <a:off x="913054" y="2594104"/>
            <a:ext cx="10872788" cy="3477875"/>
          </a:xfrm>
          <a:prstGeom prst="rect">
            <a:avLst/>
          </a:prstGeom>
          <a:noFill/>
        </p:spPr>
        <p:txBody>
          <a:bodyPr wrap="square" rtlCol="0">
            <a:spAutoFit/>
          </a:bodyPr>
          <a:lstStyle/>
          <a:p>
            <a:pPr marL="342900" indent="-342900">
              <a:buFont typeface="Arial" panose="020B0604020202020204" pitchFamily="34" charset="0"/>
              <a:buChar char="•"/>
            </a:pPr>
            <a:r>
              <a:rPr lang="fi-FI" sz="2000" dirty="0" smtClean="0"/>
              <a:t>Liiketoiminnan ydintä tulisi soveltaa kaikilla </a:t>
            </a:r>
            <a:r>
              <a:rPr lang="fi-FI" sz="2000" dirty="0"/>
              <a:t>osa-alueilla </a:t>
            </a:r>
            <a:r>
              <a:rPr lang="fi-FI" sz="2000" dirty="0" smtClean="0"/>
              <a:t>kuten strategiassa, </a:t>
            </a:r>
            <a:r>
              <a:rPr lang="fi-FI" sz="2000" dirty="0"/>
              <a:t>henkilöstön koulutuksessa, </a:t>
            </a:r>
            <a:r>
              <a:rPr lang="fi-FI" sz="2000" dirty="0" smtClean="0"/>
              <a:t>kustannussäästötoimissa, riskienhallinnassa ja viestinnässä </a:t>
            </a:r>
            <a:r>
              <a:rPr lang="fi-FI" sz="2000" dirty="0"/>
              <a:t>asiakkaiden </a:t>
            </a:r>
            <a:r>
              <a:rPr lang="fi-FI" sz="2000" dirty="0" smtClean="0"/>
              <a:t>kanssa.</a:t>
            </a:r>
            <a:endParaRPr lang="en-GB" sz="2000" dirty="0"/>
          </a:p>
          <a:p>
            <a:pPr marL="342900" indent="-342900">
              <a:buFont typeface="Arial" panose="020B0604020202020204" pitchFamily="34" charset="0"/>
              <a:buChar char="•"/>
            </a:pPr>
            <a:endParaRPr lang="pt-PT" sz="2000" dirty="0">
              <a:ea typeface="Gotham Pro" charset="0"/>
              <a:cs typeface="Gotham Pro" charset="0"/>
            </a:endParaRPr>
          </a:p>
          <a:p>
            <a:pPr marL="342900" indent="-342900">
              <a:buFont typeface="Arial" panose="020B0604020202020204" pitchFamily="34" charset="0"/>
              <a:buChar char="•"/>
            </a:pPr>
            <a:r>
              <a:rPr lang="fi-FI" sz="2000" dirty="0"/>
              <a:t>Yrityksen liikeidea perustuu ongelman ratkaisuun, joka täyttää tarpeet </a:t>
            </a:r>
            <a:r>
              <a:rPr lang="fi-FI" sz="2000" dirty="0" smtClean="0"/>
              <a:t>markkinoilla</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r>
              <a:rPr lang="fi-FI" sz="2000" dirty="0"/>
              <a:t>Mitä korkeampi ratkaisun ja sen ainutlaatuisuuden arvo asiakkaille on, sitä enemmän kilpailuetua siitä on </a:t>
            </a:r>
            <a:r>
              <a:rPr lang="fi-FI" sz="2000" dirty="0" smtClean="0"/>
              <a:t>yritykselle</a:t>
            </a:r>
          </a:p>
          <a:p>
            <a:pPr marL="342900" indent="-342900">
              <a:buFont typeface="Arial" panose="020B0604020202020204" pitchFamily="34" charset="0"/>
              <a:buChar char="•"/>
            </a:pPr>
            <a:endParaRPr lang="fi-FI" sz="2000" dirty="0"/>
          </a:p>
          <a:p>
            <a:pPr marL="342900" indent="-342900">
              <a:buFont typeface="Arial" panose="020B0604020202020204" pitchFamily="34" charset="0"/>
              <a:buChar char="•"/>
            </a:pPr>
            <a:r>
              <a:rPr lang="fi-FI" sz="2000" dirty="0" smtClean="0"/>
              <a:t>Ainutlaatuisten ja asiakaskeskeisten ratkaisujen löytämistä ongelmiin</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r>
              <a:rPr lang="fi-FI" sz="2000" dirty="0"/>
              <a:t>T</a:t>
            </a:r>
            <a:r>
              <a:rPr lang="fi-FI" sz="2000" dirty="0" smtClean="0"/>
              <a:t>oimintakykyinen </a:t>
            </a:r>
            <a:r>
              <a:rPr lang="fi-FI" sz="2000" dirty="0"/>
              <a:t>ja ennakoiva </a:t>
            </a:r>
            <a:r>
              <a:rPr lang="fi-FI" sz="2000" dirty="0" smtClean="0"/>
              <a:t>henkilöstö joka reagoi ja ratkaisee ongelmia</a:t>
            </a:r>
            <a:endParaRPr lang="en-GB"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25</a:t>
            </a:fld>
            <a:endParaRPr lang="it-IT" dirty="0"/>
          </a:p>
        </p:txBody>
      </p:sp>
    </p:spTree>
    <p:extLst>
      <p:ext uri="{BB962C8B-B14F-4D97-AF65-F5344CB8AC3E}">
        <p14:creationId xmlns:p14="http://schemas.microsoft.com/office/powerpoint/2010/main" val="42352172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3256" y="1189630"/>
            <a:ext cx="10870959" cy="646331"/>
          </a:xfrm>
          <a:prstGeom prst="rect">
            <a:avLst/>
          </a:prstGeom>
          <a:noFill/>
        </p:spPr>
        <p:txBody>
          <a:bodyPr wrap="square" rtlCol="0">
            <a:spAutoFit/>
          </a:bodyPr>
          <a:lstStyle/>
          <a:p>
            <a:r>
              <a:rPr lang="fi-FI" sz="3600" dirty="0"/>
              <a:t> </a:t>
            </a:r>
            <a:r>
              <a:rPr lang="fi-FI" sz="3600" b="1" dirty="0" smtClean="0"/>
              <a:t>Ongelmanratkaisuprosessi</a:t>
            </a:r>
            <a:endParaRPr lang="fi-FI" sz="3600" dirty="0"/>
          </a:p>
        </p:txBody>
      </p:sp>
      <p:sp>
        <p:nvSpPr>
          <p:cNvPr id="4" name="CasellaDiTesto 3"/>
          <p:cNvSpPr txBox="1"/>
          <p:nvPr/>
        </p:nvSpPr>
        <p:spPr>
          <a:xfrm>
            <a:off x="753256" y="2435924"/>
            <a:ext cx="10872788" cy="3477875"/>
          </a:xfrm>
          <a:prstGeom prst="rect">
            <a:avLst/>
          </a:prstGeom>
          <a:noFill/>
        </p:spPr>
        <p:txBody>
          <a:bodyPr wrap="square" rtlCol="0">
            <a:spAutoFit/>
          </a:bodyPr>
          <a:lstStyle/>
          <a:p>
            <a:r>
              <a:rPr lang="fi-FI" sz="2000" dirty="0"/>
              <a:t>Yksinkertaisimmillaan ongelmanratkaisuprosessi voidaan esittää kolmena ydinvaiheena (MIT):</a:t>
            </a:r>
          </a:p>
          <a:p>
            <a:endParaRPr lang="pt-PT" sz="2000" dirty="0">
              <a:ea typeface="Gotham Pro" charset="0"/>
              <a:cs typeface="Gotham Pro" charset="0"/>
            </a:endParaRPr>
          </a:p>
          <a:p>
            <a:pPr marL="342900" lvl="0" indent="-342900">
              <a:buFont typeface="Arial" panose="020B0604020202020204" pitchFamily="34" charset="0"/>
              <a:buChar char="•"/>
            </a:pPr>
            <a:r>
              <a:rPr lang="fi-FI" sz="2000" i="1" dirty="0"/>
              <a:t>Tunnista ongelma ja löydä sen perimmäinen syy.</a:t>
            </a:r>
            <a:endParaRPr lang="fi-FI" sz="2000" dirty="0"/>
          </a:p>
          <a:p>
            <a:pPr marL="342900" lvl="0" indent="-342900">
              <a:buFont typeface="Arial" panose="020B0604020202020204" pitchFamily="34" charset="0"/>
              <a:buChar char="•"/>
            </a:pPr>
            <a:r>
              <a:rPr lang="fi-FI" sz="2000" i="1" dirty="0"/>
              <a:t>Kehitä mahdolliset ratkaisumallit. </a:t>
            </a:r>
            <a:endParaRPr lang="fi-FI" sz="2000" dirty="0"/>
          </a:p>
          <a:p>
            <a:pPr marL="342900" lvl="0" indent="-342900">
              <a:buFont typeface="Arial" panose="020B0604020202020204" pitchFamily="34" charset="0"/>
              <a:buChar char="•"/>
            </a:pPr>
            <a:r>
              <a:rPr lang="fi-FI" sz="2000" i="1" dirty="0"/>
              <a:t>Ryhdy asianmukaisiin toimiin.</a:t>
            </a:r>
            <a:endParaRPr lang="fi-FI" sz="2000" dirty="0"/>
          </a:p>
          <a:p>
            <a:endParaRPr lang="en-US" sz="2000" i="1" dirty="0"/>
          </a:p>
          <a:p>
            <a:r>
              <a:rPr lang="fi-FI" sz="2000" dirty="0"/>
              <a:t>Tavallisesti </a:t>
            </a:r>
            <a:r>
              <a:rPr lang="fi-FI" sz="2000" dirty="0" smtClean="0"/>
              <a:t>prosessi täydentyy, vaiheita </a:t>
            </a:r>
            <a:r>
              <a:rPr lang="fi-FI" sz="2000" dirty="0"/>
              <a:t>ja sisältöä tulee lisää</a:t>
            </a:r>
            <a:endParaRPr lang="en-US" sz="2000" dirty="0"/>
          </a:p>
          <a:p>
            <a:pPr marL="342900" indent="-342900">
              <a:buFont typeface="Arial" panose="020B0604020202020204" pitchFamily="34" charset="0"/>
              <a:buChar char="•"/>
            </a:pPr>
            <a:r>
              <a:rPr lang="fi-FI" sz="2000" dirty="0"/>
              <a:t>kuten ongelman </a:t>
            </a:r>
            <a:r>
              <a:rPr lang="fi-FI" sz="2000" dirty="0" smtClean="0"/>
              <a:t>tunnistaminen</a:t>
            </a:r>
          </a:p>
          <a:p>
            <a:pPr marL="342900" indent="-342900">
              <a:buFont typeface="Arial" panose="020B0604020202020204" pitchFamily="34" charset="0"/>
              <a:buChar char="•"/>
            </a:pPr>
            <a:r>
              <a:rPr lang="fi-FI" sz="2000" dirty="0" smtClean="0"/>
              <a:t>kontekstin ymmärtäminen</a:t>
            </a:r>
          </a:p>
          <a:p>
            <a:pPr marL="342900" indent="-342900">
              <a:buFont typeface="Arial" panose="020B0604020202020204" pitchFamily="34" charset="0"/>
              <a:buChar char="•"/>
            </a:pPr>
            <a:r>
              <a:rPr lang="fi-FI" sz="2000" dirty="0" smtClean="0"/>
              <a:t>tulosten </a:t>
            </a:r>
            <a:r>
              <a:rPr lang="fi-FI" sz="2000" dirty="0"/>
              <a:t>arviointi </a:t>
            </a:r>
          </a:p>
          <a:p>
            <a:pPr marL="342900" indent="-342900">
              <a:buFont typeface="Arial" panose="020B0604020202020204" pitchFamily="34" charset="0"/>
              <a:buChar char="•"/>
            </a:pPr>
            <a:r>
              <a:rPr lang="fi-FI" sz="2000" dirty="0" smtClean="0"/>
              <a:t>tulosten </a:t>
            </a:r>
            <a:r>
              <a:rPr lang="fi-FI" sz="2000" dirty="0"/>
              <a:t>oppiminen</a:t>
            </a:r>
            <a:endParaRPr lang="en-US" sz="2000" i="1"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26</a:t>
            </a:fld>
            <a:endParaRPr lang="it-IT" dirty="0"/>
          </a:p>
        </p:txBody>
      </p:sp>
    </p:spTree>
    <p:extLst>
      <p:ext uri="{BB962C8B-B14F-4D97-AF65-F5344CB8AC3E}">
        <p14:creationId xmlns:p14="http://schemas.microsoft.com/office/powerpoint/2010/main" val="2066332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57076"/>
            <a:ext cx="10870959" cy="646331"/>
          </a:xfrm>
          <a:prstGeom prst="rect">
            <a:avLst/>
          </a:prstGeom>
          <a:noFill/>
        </p:spPr>
        <p:txBody>
          <a:bodyPr wrap="square" rtlCol="0">
            <a:spAutoFit/>
          </a:bodyPr>
          <a:lstStyle/>
          <a:p>
            <a:r>
              <a:rPr lang="en-US" sz="3600" b="1" dirty="0" err="1" smtClean="0"/>
              <a:t>Ongelmanratkaisuprosessin</a:t>
            </a:r>
            <a:r>
              <a:rPr lang="en-US" sz="3600" b="1" dirty="0" smtClean="0"/>
              <a:t> </a:t>
            </a:r>
            <a:r>
              <a:rPr lang="en-US" sz="3600" b="1" dirty="0" err="1" smtClean="0"/>
              <a:t>malli</a:t>
            </a:r>
            <a:endParaRPr lang="it-IT" sz="3600" b="1" dirty="0">
              <a:ea typeface="Gotham Pro" charset="0"/>
              <a:cs typeface="Gotham Pro" charset="0"/>
            </a:endParaRPr>
          </a:p>
        </p:txBody>
      </p:sp>
      <p:sp>
        <p:nvSpPr>
          <p:cNvPr id="4" name="CasellaDiTesto 3"/>
          <p:cNvSpPr txBox="1"/>
          <p:nvPr/>
        </p:nvSpPr>
        <p:spPr>
          <a:xfrm>
            <a:off x="913054" y="1894858"/>
            <a:ext cx="10872788" cy="3477875"/>
          </a:xfrm>
          <a:prstGeom prst="rect">
            <a:avLst/>
          </a:prstGeom>
          <a:noFill/>
        </p:spPr>
        <p:txBody>
          <a:bodyPr wrap="square" rtlCol="0">
            <a:spAutoFit/>
          </a:bodyPr>
          <a:lstStyle/>
          <a:p>
            <a:r>
              <a:rPr lang="en-GB" sz="2000" dirty="0" err="1" smtClean="0"/>
              <a:t>Seuraava</a:t>
            </a:r>
            <a:r>
              <a:rPr lang="en-GB" sz="2000" dirty="0" smtClean="0"/>
              <a:t> </a:t>
            </a:r>
            <a:r>
              <a:rPr lang="en-GB" sz="2000" dirty="0" err="1" smtClean="0"/>
              <a:t>malli</a:t>
            </a:r>
            <a:r>
              <a:rPr lang="en-GB" sz="2000" dirty="0" smtClean="0"/>
              <a:t> </a:t>
            </a:r>
            <a:r>
              <a:rPr lang="en-GB" sz="2000" dirty="0" err="1" smtClean="0"/>
              <a:t>yhdistää</a:t>
            </a:r>
            <a:r>
              <a:rPr lang="en-GB" sz="2000" dirty="0" smtClean="0"/>
              <a:t> </a:t>
            </a:r>
            <a:r>
              <a:rPr lang="en-GB" sz="2000" dirty="0" err="1" smtClean="0"/>
              <a:t>olemassa</a:t>
            </a:r>
            <a:r>
              <a:rPr lang="en-GB" sz="2000" dirty="0" smtClean="0"/>
              <a:t> </a:t>
            </a:r>
            <a:r>
              <a:rPr lang="en-GB" sz="2000" dirty="0" err="1" smtClean="0"/>
              <a:t>olevat</a:t>
            </a:r>
            <a:r>
              <a:rPr lang="en-GB" sz="2000" dirty="0" smtClean="0"/>
              <a:t> </a:t>
            </a:r>
            <a:r>
              <a:rPr lang="en-GB" sz="2000" dirty="0" err="1" smtClean="0"/>
              <a:t>ratkaisumallit</a:t>
            </a:r>
            <a:r>
              <a:rPr lang="en-GB" sz="2000" dirty="0" smtClean="0"/>
              <a:t> </a:t>
            </a:r>
            <a:r>
              <a:rPr lang="en-GB" sz="2000" dirty="0" err="1" smtClean="0"/>
              <a:t>ja</a:t>
            </a:r>
            <a:r>
              <a:rPr lang="en-GB" sz="2000" dirty="0" smtClean="0"/>
              <a:t> </a:t>
            </a:r>
            <a:r>
              <a:rPr lang="en-GB" sz="2000" dirty="0" err="1" smtClean="0"/>
              <a:t>muotoiluajattelun</a:t>
            </a:r>
            <a:r>
              <a:rPr lang="en-GB" sz="2000" dirty="0" smtClean="0"/>
              <a:t>:</a:t>
            </a:r>
            <a:endParaRPr lang="en-GB" sz="2000" dirty="0"/>
          </a:p>
          <a:p>
            <a:r>
              <a:rPr lang="en-GB" sz="2000" dirty="0"/>
              <a:t> </a:t>
            </a:r>
            <a:endParaRPr lang="fi-FI" sz="2000" dirty="0"/>
          </a:p>
          <a:p>
            <a:pPr marL="457200" lvl="0" indent="-457200">
              <a:buFont typeface="+mj-lt"/>
              <a:buAutoNum type="arabicPeriod"/>
            </a:pPr>
            <a:r>
              <a:rPr lang="fi-FI" sz="2000" b="1" dirty="0"/>
              <a:t>Varhaiset merkit </a:t>
            </a:r>
            <a:r>
              <a:rPr lang="fi-FI" sz="2000" b="1" dirty="0" smtClean="0"/>
              <a:t>ongelmasta</a:t>
            </a:r>
          </a:p>
          <a:p>
            <a:pPr marL="457200" lvl="0" indent="-457200">
              <a:buFont typeface="+mj-lt"/>
              <a:buAutoNum type="arabicPeriod"/>
            </a:pPr>
            <a:r>
              <a:rPr lang="fi-FI" sz="2000" b="1" dirty="0"/>
              <a:t>Ongelman tunnistaminen</a:t>
            </a:r>
            <a:r>
              <a:rPr lang="en-US" sz="2000" dirty="0" smtClean="0"/>
              <a:t>, o</a:t>
            </a:r>
            <a:r>
              <a:rPr lang="fi-FI" sz="2000" dirty="0" err="1" smtClean="0"/>
              <a:t>ngelmanratkaisuprosessin</a:t>
            </a:r>
            <a:r>
              <a:rPr lang="fi-FI" sz="2000" dirty="0" smtClean="0"/>
              <a:t> </a:t>
            </a:r>
            <a:r>
              <a:rPr lang="fi-FI" sz="2000" dirty="0"/>
              <a:t>suunnittelu ja tiimin </a:t>
            </a:r>
            <a:r>
              <a:rPr lang="fi-FI" sz="2000" dirty="0" smtClean="0"/>
              <a:t>muodostaminen</a:t>
            </a:r>
          </a:p>
          <a:p>
            <a:pPr marL="457200" lvl="0" indent="-457200">
              <a:buFont typeface="+mj-lt"/>
              <a:buAutoNum type="arabicPeriod"/>
            </a:pPr>
            <a:r>
              <a:rPr lang="fi-FI" sz="2000" b="1" dirty="0" smtClean="0"/>
              <a:t>Määrittele konteksti (asiayhteys</a:t>
            </a:r>
            <a:r>
              <a:rPr lang="fi-FI" sz="2000" dirty="0" smtClean="0"/>
              <a:t>) ja </a:t>
            </a:r>
            <a:r>
              <a:rPr lang="fi-FI" sz="2000" dirty="0"/>
              <a:t>luo </a:t>
            </a:r>
            <a:r>
              <a:rPr lang="fi-FI" sz="2000" dirty="0" smtClean="0"/>
              <a:t>syvä ymmärrys </a:t>
            </a:r>
            <a:r>
              <a:rPr lang="fi-FI" sz="2000" dirty="0"/>
              <a:t>ongelmaan</a:t>
            </a:r>
            <a:endParaRPr lang="en-GB" sz="2000" dirty="0"/>
          </a:p>
          <a:p>
            <a:pPr marL="457200" lvl="0" indent="-457200">
              <a:buFont typeface="+mj-lt"/>
              <a:buAutoNum type="arabicPeriod"/>
            </a:pPr>
            <a:r>
              <a:rPr lang="fi-FI" sz="2000" b="1" dirty="0"/>
              <a:t>Luo ja tutki mahdollisia </a:t>
            </a:r>
            <a:r>
              <a:rPr lang="fi-FI" sz="2000" b="1" dirty="0" smtClean="0"/>
              <a:t>ratkaisuja</a:t>
            </a:r>
          </a:p>
          <a:p>
            <a:pPr marL="457200" lvl="0" indent="-457200">
              <a:buFont typeface="+mj-lt"/>
              <a:buAutoNum type="arabicPeriod"/>
            </a:pPr>
            <a:r>
              <a:rPr lang="fi-FI" sz="2000" b="1" dirty="0"/>
              <a:t>Konseptin luominen ja </a:t>
            </a:r>
            <a:r>
              <a:rPr lang="fi-FI" sz="2000" b="1" dirty="0" smtClean="0"/>
              <a:t>testaus</a:t>
            </a:r>
          </a:p>
          <a:p>
            <a:pPr marL="457200" lvl="0" indent="-457200">
              <a:buFont typeface="+mj-lt"/>
              <a:buAutoNum type="arabicPeriod"/>
            </a:pPr>
            <a:r>
              <a:rPr lang="fi-FI" sz="2000" dirty="0"/>
              <a:t>L</a:t>
            </a:r>
            <a:r>
              <a:rPr lang="fi-FI" sz="2000" dirty="0" smtClean="0"/>
              <a:t>opulliseksi </a:t>
            </a:r>
            <a:r>
              <a:rPr lang="fi-FI" sz="2000" dirty="0"/>
              <a:t>ratkaisuksi kehitettävän konseptin valinta ja lopullisen ratkaisun </a:t>
            </a:r>
            <a:r>
              <a:rPr lang="fi-FI" sz="2000" dirty="0" smtClean="0"/>
              <a:t>kehittäminen</a:t>
            </a:r>
          </a:p>
          <a:p>
            <a:pPr marL="457200" lvl="0" indent="-457200">
              <a:buFont typeface="+mj-lt"/>
              <a:buAutoNum type="arabicPeriod"/>
            </a:pPr>
            <a:r>
              <a:rPr lang="fi-FI" sz="2000" b="1" dirty="0" smtClean="0"/>
              <a:t>Tulosten </a:t>
            </a:r>
            <a:r>
              <a:rPr lang="fi-FI" sz="2000" b="1" dirty="0"/>
              <a:t>arviointi</a:t>
            </a:r>
            <a:r>
              <a:rPr lang="fi-FI" sz="2000" dirty="0"/>
              <a:t>, oppimisen ja tulevien ratkaisujen ja toimintojen suunnittelu</a:t>
            </a:r>
            <a:r>
              <a:rPr lang="en-GB" sz="2000" dirty="0"/>
              <a:t> </a:t>
            </a:r>
          </a:p>
          <a:p>
            <a:pPr marL="457200" lvl="0" indent="-457200">
              <a:buFont typeface="+mj-lt"/>
              <a:buAutoNum type="arabicPeriod"/>
            </a:pPr>
            <a:endParaRPr lang="en-GB" sz="2000" dirty="0"/>
          </a:p>
          <a:p>
            <a:pPr lvl="0"/>
            <a:r>
              <a:rPr lang="en-GB" sz="2000" dirty="0">
                <a:sym typeface="Wingdings" panose="05000000000000000000" pitchFamily="2" charset="2"/>
              </a:rPr>
              <a:t> </a:t>
            </a:r>
            <a:r>
              <a:rPr lang="en-GB" sz="2000" dirty="0" err="1" smtClean="0">
                <a:sym typeface="Wingdings" panose="05000000000000000000" pitchFamily="2" charset="2"/>
              </a:rPr>
              <a:t>Yksityiskohtaisemmin</a:t>
            </a:r>
            <a:r>
              <a:rPr lang="en-GB" sz="2000" dirty="0" smtClean="0">
                <a:sym typeface="Wingdings" panose="05000000000000000000" pitchFamily="2" charset="2"/>
              </a:rPr>
              <a:t> </a:t>
            </a:r>
            <a:r>
              <a:rPr lang="en-GB" sz="2000" dirty="0" err="1" smtClean="0">
                <a:sym typeface="Wingdings" panose="05000000000000000000" pitchFamily="2" charset="2"/>
              </a:rPr>
              <a:t>seuravissa</a:t>
            </a:r>
            <a:r>
              <a:rPr lang="en-GB" sz="2000" dirty="0" smtClean="0">
                <a:sym typeface="Wingdings" panose="05000000000000000000" pitchFamily="2" charset="2"/>
              </a:rPr>
              <a:t> </a:t>
            </a:r>
            <a:r>
              <a:rPr lang="en-GB" sz="2000" dirty="0" err="1" smtClean="0">
                <a:sym typeface="Wingdings" panose="05000000000000000000" pitchFamily="2" charset="2"/>
              </a:rPr>
              <a:t>kalvoissa</a:t>
            </a:r>
            <a:endParaRPr lang="fi-FI"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27</a:t>
            </a:fld>
            <a:endParaRPr lang="it-IT" dirty="0"/>
          </a:p>
        </p:txBody>
      </p:sp>
    </p:spTree>
    <p:extLst>
      <p:ext uri="{BB962C8B-B14F-4D97-AF65-F5344CB8AC3E}">
        <p14:creationId xmlns:p14="http://schemas.microsoft.com/office/powerpoint/2010/main" val="39008885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57076"/>
            <a:ext cx="10870959" cy="646331"/>
          </a:xfrm>
          <a:prstGeom prst="rect">
            <a:avLst/>
          </a:prstGeom>
          <a:noFill/>
        </p:spPr>
        <p:txBody>
          <a:bodyPr wrap="square" rtlCol="0">
            <a:spAutoFit/>
          </a:bodyPr>
          <a:lstStyle/>
          <a:p>
            <a:r>
              <a:rPr lang="en-US" sz="3600" b="1" dirty="0" err="1" smtClean="0"/>
              <a:t>Ongelmanratkaisuprosessi</a:t>
            </a:r>
            <a:r>
              <a:rPr lang="en-US" sz="3600" b="1" dirty="0" smtClean="0"/>
              <a:t> </a:t>
            </a:r>
            <a:r>
              <a:rPr lang="en-US" sz="3600" b="1" dirty="0" err="1" smtClean="0"/>
              <a:t>malli</a:t>
            </a:r>
            <a:r>
              <a:rPr lang="en-US" sz="3600" b="1" dirty="0" smtClean="0"/>
              <a:t> 1/3</a:t>
            </a:r>
            <a:endParaRPr lang="it-IT" sz="3600" b="1" dirty="0">
              <a:ea typeface="Gotham Pro" charset="0"/>
              <a:cs typeface="Gotham Pro" charset="0"/>
            </a:endParaRPr>
          </a:p>
        </p:txBody>
      </p:sp>
      <p:sp>
        <p:nvSpPr>
          <p:cNvPr id="4" name="CasellaDiTesto 3"/>
          <p:cNvSpPr txBox="1"/>
          <p:nvPr/>
        </p:nvSpPr>
        <p:spPr>
          <a:xfrm>
            <a:off x="913054" y="1948647"/>
            <a:ext cx="10872788" cy="4093428"/>
          </a:xfrm>
          <a:prstGeom prst="rect">
            <a:avLst/>
          </a:prstGeom>
          <a:noFill/>
        </p:spPr>
        <p:txBody>
          <a:bodyPr wrap="square" rtlCol="0">
            <a:spAutoFit/>
          </a:bodyPr>
          <a:lstStyle/>
          <a:p>
            <a:pPr lvl="0"/>
            <a:r>
              <a:rPr lang="fi-FI" sz="2000" b="1" dirty="0" smtClean="0"/>
              <a:t>1. Varhaiset </a:t>
            </a:r>
            <a:r>
              <a:rPr lang="fi-FI" sz="2000" b="1" dirty="0"/>
              <a:t>merkit ongelmasta</a:t>
            </a:r>
            <a:r>
              <a:rPr lang="fi-FI" sz="2000" dirty="0"/>
              <a:t>: </a:t>
            </a:r>
            <a:endParaRPr lang="fi-FI" sz="2000" dirty="0" smtClean="0"/>
          </a:p>
          <a:p>
            <a:pPr marL="342900" lvl="0" indent="-342900">
              <a:buFont typeface="Arial" panose="020B0604020202020204" pitchFamily="34" charset="0"/>
              <a:buChar char="•"/>
            </a:pPr>
            <a:r>
              <a:rPr lang="fi-FI" sz="2000" dirty="0"/>
              <a:t>A</a:t>
            </a:r>
            <a:r>
              <a:rPr lang="fi-FI" sz="2000" dirty="0" smtClean="0"/>
              <a:t>avistus</a:t>
            </a:r>
            <a:r>
              <a:rPr lang="fi-FI" sz="2000" dirty="0"/>
              <a:t>, tunne ja ymmärrys siitä, että asia tarvitsee </a:t>
            </a:r>
            <a:r>
              <a:rPr lang="fi-FI" sz="2000" dirty="0" smtClean="0"/>
              <a:t>huomiota, </a:t>
            </a:r>
            <a:r>
              <a:rPr lang="fi-FI" sz="2000" dirty="0"/>
              <a:t>on ensimmäinen osa ongelmaa</a:t>
            </a:r>
            <a:r>
              <a:rPr lang="fi-FI" sz="2000" dirty="0" smtClean="0"/>
              <a:t>.</a:t>
            </a:r>
          </a:p>
          <a:p>
            <a:pPr marL="342900" lvl="0" indent="-342900">
              <a:buFont typeface="Arial" panose="020B0604020202020204" pitchFamily="34" charset="0"/>
              <a:buChar char="•"/>
            </a:pPr>
            <a:r>
              <a:rPr lang="fi-FI" sz="2000" dirty="0" smtClean="0"/>
              <a:t>Varhaiset merkit voivat </a:t>
            </a:r>
            <a:r>
              <a:rPr lang="fi-FI" sz="2000" dirty="0"/>
              <a:t>kasvaa ratkaistavaksi ongelmaksi asti tai se voi kadota tai muuttua </a:t>
            </a:r>
            <a:r>
              <a:rPr lang="fi-FI" sz="2000" dirty="0" smtClean="0"/>
              <a:t>muuksi.</a:t>
            </a:r>
          </a:p>
          <a:p>
            <a:pPr marL="342900" lvl="0" indent="-342900">
              <a:buFont typeface="Arial" panose="020B0604020202020204" pitchFamily="34" charset="0"/>
              <a:buChar char="•"/>
            </a:pPr>
            <a:r>
              <a:rPr lang="fi-FI" sz="2000" dirty="0" smtClean="0"/>
              <a:t>Kirjoita </a:t>
            </a:r>
            <a:r>
              <a:rPr lang="fi-FI" sz="2000" dirty="0"/>
              <a:t>nämä merkit muistiin esim. muistikirjaan tai </a:t>
            </a:r>
            <a:r>
              <a:rPr lang="fi-FI" sz="2000" dirty="0" smtClean="0"/>
              <a:t>ideatauluun, </a:t>
            </a:r>
            <a:r>
              <a:rPr lang="fi-FI" sz="2000" dirty="0"/>
              <a:t>johon kaikki voivat </a:t>
            </a:r>
            <a:r>
              <a:rPr lang="fi-FI" sz="2000" dirty="0" smtClean="0"/>
              <a:t>lisätä havaintonsa</a:t>
            </a:r>
          </a:p>
          <a:p>
            <a:pPr lvl="0"/>
            <a:endParaRPr lang="en-US" sz="2000" b="1" dirty="0"/>
          </a:p>
          <a:p>
            <a:pPr lvl="0"/>
            <a:r>
              <a:rPr lang="en-US" sz="2000" b="1" dirty="0"/>
              <a:t>2. </a:t>
            </a:r>
            <a:r>
              <a:rPr lang="en-US" sz="2000" b="1" dirty="0" err="1" smtClean="0"/>
              <a:t>Tunnista</a:t>
            </a:r>
            <a:r>
              <a:rPr lang="en-US" sz="2000" b="1" dirty="0" smtClean="0"/>
              <a:t> </a:t>
            </a:r>
            <a:r>
              <a:rPr lang="en-US" sz="2000" b="1" dirty="0" err="1" smtClean="0"/>
              <a:t>ongelma</a:t>
            </a:r>
            <a:endParaRPr lang="en-US" sz="2000" b="1" dirty="0"/>
          </a:p>
          <a:p>
            <a:pPr marL="342900" indent="-342900">
              <a:buFont typeface="Arial" panose="020B0604020202020204" pitchFamily="34" charset="0"/>
              <a:buChar char="•"/>
            </a:pPr>
            <a:r>
              <a:rPr lang="en-US" sz="2000" dirty="0" err="1" smtClean="0"/>
              <a:t>Tunnista</a:t>
            </a:r>
            <a:r>
              <a:rPr lang="en-US" sz="2000" dirty="0" smtClean="0"/>
              <a:t> </a:t>
            </a:r>
            <a:r>
              <a:rPr lang="en-US" sz="2000" dirty="0" err="1" smtClean="0"/>
              <a:t>ongelma</a:t>
            </a:r>
            <a:r>
              <a:rPr lang="en-US" sz="2000" dirty="0" smtClean="0"/>
              <a:t> </a:t>
            </a:r>
            <a:r>
              <a:rPr lang="en-US" sz="2000" dirty="0" err="1" smtClean="0"/>
              <a:t>ennenkuin</a:t>
            </a:r>
            <a:r>
              <a:rPr lang="en-US" sz="2000" dirty="0" smtClean="0"/>
              <a:t> </a:t>
            </a:r>
            <a:r>
              <a:rPr lang="en-US" sz="2000" dirty="0" err="1" smtClean="0"/>
              <a:t>ryhdyt</a:t>
            </a:r>
            <a:r>
              <a:rPr lang="en-US" sz="2000" dirty="0" smtClean="0"/>
              <a:t> </a:t>
            </a:r>
            <a:r>
              <a:rPr lang="en-US" sz="2000" dirty="0" err="1" smtClean="0"/>
              <a:t>luomaan</a:t>
            </a:r>
            <a:r>
              <a:rPr lang="en-US" sz="2000" dirty="0" smtClean="0"/>
              <a:t> </a:t>
            </a:r>
            <a:r>
              <a:rPr lang="en-US" sz="2000" dirty="0" err="1" smtClean="0"/>
              <a:t>ratkaisuja</a:t>
            </a:r>
            <a:endParaRPr lang="en-GB" sz="2000" dirty="0"/>
          </a:p>
          <a:p>
            <a:pPr marL="342900" indent="-342900">
              <a:buFont typeface="Arial" panose="020B0604020202020204" pitchFamily="34" charset="0"/>
              <a:buChar char="•"/>
            </a:pPr>
            <a:r>
              <a:rPr lang="fi-FI" sz="2000" dirty="0"/>
              <a:t>Ongelma ei ehkä vielä ole selvä, mutta </a:t>
            </a:r>
            <a:r>
              <a:rPr lang="fi-FI" sz="2000" dirty="0" smtClean="0"/>
              <a:t>se ja sen ensimmäinen ongelmaluonne tiedostetaan</a:t>
            </a:r>
          </a:p>
          <a:p>
            <a:pPr marL="342900" indent="-342900">
              <a:buFont typeface="Arial" panose="020B0604020202020204" pitchFamily="34" charset="0"/>
              <a:buChar char="•"/>
            </a:pPr>
            <a:endParaRPr lang="en-US" sz="2000" b="1" dirty="0"/>
          </a:p>
          <a:p>
            <a:pPr lvl="0"/>
            <a:r>
              <a:rPr lang="en-US" sz="2000" b="1" dirty="0"/>
              <a:t>3. </a:t>
            </a:r>
            <a:r>
              <a:rPr lang="fi-FI" sz="2000" b="1" dirty="0"/>
              <a:t>Ongelmanratkaisuprosessin suunnittelu</a:t>
            </a:r>
            <a:r>
              <a:rPr lang="fi-FI" sz="2000" dirty="0"/>
              <a:t> ja tiimin </a:t>
            </a:r>
            <a:r>
              <a:rPr lang="fi-FI" sz="2000" dirty="0" smtClean="0"/>
              <a:t>muodostaminen</a:t>
            </a:r>
          </a:p>
          <a:p>
            <a:pPr marL="342900" lvl="0" indent="-342900">
              <a:buFont typeface="Arial" panose="020B0604020202020204" pitchFamily="34" charset="0"/>
              <a:buChar char="•"/>
            </a:pPr>
            <a:r>
              <a:rPr lang="fi-FI" sz="2000" dirty="0" smtClean="0"/>
              <a:t>Projektiprosessin suunnittelu, aikataulut, osallistujat, roolit ja budjetti</a:t>
            </a:r>
            <a:endParaRPr lang="en-GB" sz="2000" dirty="0"/>
          </a:p>
          <a:p>
            <a:pPr marL="342900" indent="-342900">
              <a:buFont typeface="Arial" panose="020B0604020202020204" pitchFamily="34" charset="0"/>
              <a:buChar char="•"/>
            </a:pPr>
            <a:r>
              <a:rPr lang="en-GB" sz="2000" dirty="0" err="1" smtClean="0"/>
              <a:t>Suunnitelmaa</a:t>
            </a:r>
            <a:r>
              <a:rPr lang="en-GB" sz="2000" dirty="0" smtClean="0"/>
              <a:t> </a:t>
            </a:r>
            <a:r>
              <a:rPr lang="en-GB" sz="2000" dirty="0" err="1" smtClean="0"/>
              <a:t>ja</a:t>
            </a:r>
            <a:r>
              <a:rPr lang="en-GB" sz="2000" dirty="0" smtClean="0"/>
              <a:t> </a:t>
            </a:r>
            <a:r>
              <a:rPr lang="en-GB" sz="2000" dirty="0" err="1" smtClean="0"/>
              <a:t>tiimiä</a:t>
            </a:r>
            <a:r>
              <a:rPr lang="en-GB" sz="2000" dirty="0" smtClean="0"/>
              <a:t> </a:t>
            </a:r>
            <a:r>
              <a:rPr lang="en-GB" sz="2000" dirty="0" err="1" smtClean="0"/>
              <a:t>voidaan</a:t>
            </a:r>
            <a:r>
              <a:rPr lang="en-GB" sz="2000" dirty="0" smtClean="0"/>
              <a:t> </a:t>
            </a:r>
            <a:r>
              <a:rPr lang="en-GB" sz="2000" dirty="0" err="1" smtClean="0"/>
              <a:t>muuttaa</a:t>
            </a:r>
            <a:r>
              <a:rPr lang="en-GB" sz="2000" dirty="0" smtClean="0"/>
              <a:t> </a:t>
            </a:r>
            <a:r>
              <a:rPr lang="en-GB" sz="2000" dirty="0" err="1" smtClean="0"/>
              <a:t>prosessin</a:t>
            </a:r>
            <a:r>
              <a:rPr lang="en-GB" sz="2000" dirty="0" smtClean="0"/>
              <a:t> </a:t>
            </a:r>
            <a:r>
              <a:rPr lang="en-GB" sz="2000" dirty="0" err="1" smtClean="0"/>
              <a:t>aikana</a:t>
            </a:r>
            <a:endParaRPr lang="en-GB"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28</a:t>
            </a:fld>
            <a:endParaRPr lang="it-IT" dirty="0"/>
          </a:p>
        </p:txBody>
      </p:sp>
    </p:spTree>
    <p:extLst>
      <p:ext uri="{BB962C8B-B14F-4D97-AF65-F5344CB8AC3E}">
        <p14:creationId xmlns:p14="http://schemas.microsoft.com/office/powerpoint/2010/main" val="1825634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en-US" sz="3600" b="1" dirty="0" err="1" smtClean="0"/>
              <a:t>Ongelmanratkaisuprosessi</a:t>
            </a:r>
            <a:r>
              <a:rPr lang="en-US" sz="3600" b="1" dirty="0" smtClean="0"/>
              <a:t> 2/3</a:t>
            </a:r>
            <a:endParaRPr lang="it-IT" sz="3600" b="1" dirty="0">
              <a:ea typeface="Gotham Pro" charset="0"/>
              <a:cs typeface="Gotham Pro" charset="0"/>
            </a:endParaRPr>
          </a:p>
        </p:txBody>
      </p:sp>
      <p:sp>
        <p:nvSpPr>
          <p:cNvPr id="4" name="CasellaDiTesto 3"/>
          <p:cNvSpPr txBox="1"/>
          <p:nvPr/>
        </p:nvSpPr>
        <p:spPr>
          <a:xfrm>
            <a:off x="913054" y="2432743"/>
            <a:ext cx="10872788" cy="3477875"/>
          </a:xfrm>
          <a:prstGeom prst="rect">
            <a:avLst/>
          </a:prstGeom>
          <a:noFill/>
        </p:spPr>
        <p:txBody>
          <a:bodyPr wrap="square" rtlCol="0">
            <a:spAutoFit/>
          </a:bodyPr>
          <a:lstStyle/>
          <a:p>
            <a:r>
              <a:rPr lang="en-GB" sz="2000" b="1" dirty="0"/>
              <a:t>4. </a:t>
            </a:r>
            <a:r>
              <a:rPr lang="fi-FI" sz="2000" dirty="0"/>
              <a:t> </a:t>
            </a:r>
            <a:r>
              <a:rPr lang="fi-FI" sz="2000" b="1" dirty="0" smtClean="0"/>
              <a:t>Määrittele </a:t>
            </a:r>
            <a:r>
              <a:rPr lang="fi-FI" sz="2000" b="1" dirty="0"/>
              <a:t>asiayhteys</a:t>
            </a:r>
            <a:r>
              <a:rPr lang="fi-FI" sz="2000" dirty="0"/>
              <a:t> ja luo </a:t>
            </a:r>
            <a:r>
              <a:rPr lang="fi-FI" sz="2000" dirty="0" smtClean="0"/>
              <a:t>syvä ymmärrys </a:t>
            </a:r>
            <a:r>
              <a:rPr lang="fi-FI" sz="2000" dirty="0"/>
              <a:t>ongelmaan: </a:t>
            </a:r>
            <a:endParaRPr lang="fi-FI" sz="2000" dirty="0" smtClean="0"/>
          </a:p>
          <a:p>
            <a:pPr marL="342900" indent="-342900">
              <a:buFont typeface="Arial" panose="020B0604020202020204" pitchFamily="34" charset="0"/>
              <a:buChar char="•"/>
            </a:pPr>
            <a:r>
              <a:rPr lang="fi-FI" sz="2000" dirty="0" smtClean="0"/>
              <a:t>Haetaan </a:t>
            </a:r>
            <a:r>
              <a:rPr lang="fi-FI" sz="2000" dirty="0"/>
              <a:t>lisätietoja ongelmasta ja sen </a:t>
            </a:r>
            <a:r>
              <a:rPr lang="fi-FI" sz="2000" dirty="0" smtClean="0"/>
              <a:t>kontekstista.</a:t>
            </a:r>
            <a:endParaRPr lang="en-GB" sz="2000" dirty="0"/>
          </a:p>
          <a:p>
            <a:pPr marL="342900" lvl="0" indent="-342900">
              <a:buFont typeface="Arial" panose="020B0604020202020204" pitchFamily="34" charset="0"/>
              <a:buChar char="•"/>
            </a:pPr>
            <a:r>
              <a:rPr lang="fi-FI" sz="2000" dirty="0"/>
              <a:t>Eri menetelmiä valitaan ongelman ratkaisemiseksi, esim. haastatellaan asianosaisia, havainnoidaan, tehdään vertailuanalyysiä, pelataan </a:t>
            </a:r>
            <a:r>
              <a:rPr lang="fi-FI" sz="2000" dirty="0" smtClean="0"/>
              <a:t>roolipelejä, </a:t>
            </a:r>
            <a:r>
              <a:rPr lang="fi-FI" sz="2000" dirty="0" err="1"/>
              <a:t>jne</a:t>
            </a:r>
            <a:r>
              <a:rPr lang="en-GB" sz="2000" dirty="0" smtClean="0"/>
              <a:t>. </a:t>
            </a:r>
            <a:endParaRPr lang="en-GB" sz="2000" dirty="0"/>
          </a:p>
          <a:p>
            <a:pPr marL="342900" lvl="0" indent="-342900">
              <a:buFont typeface="Arial" panose="020B0604020202020204" pitchFamily="34" charset="0"/>
              <a:buChar char="•"/>
            </a:pPr>
            <a:r>
              <a:rPr lang="fi-FI" sz="2000" dirty="0" smtClean="0"/>
              <a:t>Sidosryhmien mukaan ottaminen ja heidän kuunteleminen.</a:t>
            </a:r>
            <a:endParaRPr lang="fi-FI" sz="2000" dirty="0"/>
          </a:p>
          <a:p>
            <a:pPr lvl="0"/>
            <a:endParaRPr lang="fi-FI" sz="2000" dirty="0"/>
          </a:p>
          <a:p>
            <a:pPr lvl="0"/>
            <a:r>
              <a:rPr lang="en-GB" sz="2000" b="1" dirty="0"/>
              <a:t>5. </a:t>
            </a:r>
            <a:r>
              <a:rPr lang="fi-FI" sz="2000" b="1" dirty="0"/>
              <a:t>Luo ja tutki mahdollisia ratkaisuja</a:t>
            </a:r>
            <a:r>
              <a:rPr lang="fi-FI" sz="2000" dirty="0"/>
              <a:t>: </a:t>
            </a:r>
            <a:r>
              <a:rPr lang="fi-FI" sz="2000" dirty="0" smtClean="0"/>
              <a:t>ideointivaihe</a:t>
            </a:r>
          </a:p>
          <a:p>
            <a:pPr marL="342900" lvl="0" indent="-342900">
              <a:buFont typeface="Arial" panose="020B0604020202020204" pitchFamily="34" charset="0"/>
              <a:buChar char="•"/>
            </a:pPr>
            <a:r>
              <a:rPr lang="fi-FI" sz="2000" dirty="0" smtClean="0"/>
              <a:t>Valitaan </a:t>
            </a:r>
            <a:r>
              <a:rPr lang="fi-FI" sz="2000" dirty="0"/>
              <a:t>ja kavennetaan </a:t>
            </a:r>
            <a:r>
              <a:rPr lang="fi-FI" sz="2000" dirty="0" smtClean="0"/>
              <a:t>ideoita.</a:t>
            </a:r>
          </a:p>
          <a:p>
            <a:pPr marL="342900" lvl="0" indent="-342900">
              <a:buFont typeface="Arial" panose="020B0604020202020204" pitchFamily="34" charset="0"/>
              <a:buChar char="•"/>
            </a:pPr>
            <a:r>
              <a:rPr lang="fi-FI" sz="2000" dirty="0" smtClean="0"/>
              <a:t>Aloitetaan </a:t>
            </a:r>
            <a:r>
              <a:rPr lang="fi-FI" sz="2000" dirty="0"/>
              <a:t>alusta </a:t>
            </a:r>
            <a:r>
              <a:rPr lang="fi-FI" sz="2000" dirty="0" smtClean="0"/>
              <a:t>uudestaan niin usein kuin on tarpeellista.</a:t>
            </a:r>
          </a:p>
          <a:p>
            <a:pPr marL="342900" lvl="0" indent="-342900">
              <a:buFont typeface="Arial" panose="020B0604020202020204" pitchFamily="34" charset="0"/>
              <a:buChar char="•"/>
            </a:pPr>
            <a:r>
              <a:rPr lang="fi-FI" sz="2000" dirty="0"/>
              <a:t>Ideoista ja ratkaisuista voidaan keskustella ryhmissä sekä sidosryhmien </a:t>
            </a:r>
            <a:r>
              <a:rPr lang="fi-FI" sz="2000" dirty="0" smtClean="0"/>
              <a:t>kanssa.</a:t>
            </a:r>
          </a:p>
          <a:p>
            <a:pPr marL="342900" lvl="0" indent="-342900">
              <a:buFont typeface="Arial" panose="020B0604020202020204" pitchFamily="34" charset="0"/>
              <a:buChar char="•"/>
            </a:pPr>
            <a:r>
              <a:rPr lang="fi-FI" sz="2000" dirty="0"/>
              <a:t>Ajatukset ja ratkaisut kehitetään </a:t>
            </a:r>
            <a:r>
              <a:rPr lang="fi-FI" sz="2000" dirty="0" smtClean="0"/>
              <a:t>konsepteiksi.</a:t>
            </a:r>
            <a:endParaRPr lang="en-GB"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29</a:t>
            </a:fld>
            <a:endParaRPr lang="it-IT" dirty="0"/>
          </a:p>
        </p:txBody>
      </p:sp>
    </p:spTree>
    <p:extLst>
      <p:ext uri="{BB962C8B-B14F-4D97-AF65-F5344CB8AC3E}">
        <p14:creationId xmlns:p14="http://schemas.microsoft.com/office/powerpoint/2010/main" val="1814787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64FE841-7605-7A44-96E0-2201010B0786}" type="slidenum">
              <a:rPr lang="it-IT" smtClean="0"/>
              <a:pPr/>
              <a:t>3</a:t>
            </a:fld>
            <a:endParaRPr lang="it-IT" dirty="0"/>
          </a:p>
        </p:txBody>
      </p:sp>
      <p:sp>
        <p:nvSpPr>
          <p:cNvPr id="5" name="Text Box 2"/>
          <p:cNvSpPr txBox="1">
            <a:spLocks noChangeArrowheads="1"/>
          </p:cNvSpPr>
          <p:nvPr/>
        </p:nvSpPr>
        <p:spPr bwMode="auto">
          <a:xfrm>
            <a:off x="2227927" y="3531501"/>
            <a:ext cx="1404620" cy="400110"/>
          </a:xfrm>
          <a:prstGeom prst="rect">
            <a:avLst/>
          </a:prstGeom>
          <a:noFill/>
          <a:ln w="9525">
            <a:noFill/>
            <a:miter lim="800000"/>
            <a:headEnd/>
            <a:tailEnd/>
          </a:ln>
        </p:spPr>
        <p:txBody>
          <a:bodyPr rot="0" vert="horz" wrap="square" lIns="91440" tIns="45720" rIns="91440" bIns="45720" anchor="t" anchorCtr="0">
            <a:spAutoFit/>
          </a:bodyPr>
          <a:lstStyle/>
          <a:p>
            <a:pPr algn="ctr">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3"/>
          <p:cNvSpPr/>
          <p:nvPr/>
        </p:nvSpPr>
        <p:spPr>
          <a:xfrm>
            <a:off x="5874327" y="1457425"/>
            <a:ext cx="6096000" cy="4154984"/>
          </a:xfrm>
          <a:prstGeom prst="rect">
            <a:avLst/>
          </a:prstGeom>
        </p:spPr>
        <p:txBody>
          <a:bodyPr>
            <a:spAutoFit/>
          </a:bodyPr>
          <a:lstStyle/>
          <a:p>
            <a:pPr marL="342900" indent="-342900">
              <a:buFont typeface="Arial" panose="020B0604020202020204" pitchFamily="34" charset="0"/>
              <a:buChar char="•"/>
            </a:pPr>
            <a:r>
              <a:rPr lang="en-GB" sz="2400" dirty="0" err="1"/>
              <a:t>O</a:t>
            </a:r>
            <a:r>
              <a:rPr lang="en-GB" sz="2400" dirty="0" err="1" smtClean="0"/>
              <a:t>ngelmaratkaisu</a:t>
            </a:r>
            <a:r>
              <a:rPr lang="en-GB" sz="2400" dirty="0" smtClean="0"/>
              <a:t>, </a:t>
            </a:r>
            <a:r>
              <a:rPr lang="en-GB" sz="2400" dirty="0" err="1" smtClean="0"/>
              <a:t>verkostoituminen</a:t>
            </a:r>
            <a:r>
              <a:rPr lang="en-GB" sz="2400" dirty="0" smtClean="0"/>
              <a:t> </a:t>
            </a:r>
            <a:r>
              <a:rPr lang="en-GB" sz="2400" dirty="0" err="1" smtClean="0"/>
              <a:t>ja</a:t>
            </a:r>
            <a:r>
              <a:rPr lang="en-GB" sz="2400" dirty="0" smtClean="0"/>
              <a:t> </a:t>
            </a:r>
            <a:r>
              <a:rPr lang="en-GB" sz="2400" dirty="0" err="1" smtClean="0"/>
              <a:t>viestintä</a:t>
            </a:r>
            <a:r>
              <a:rPr lang="en-GB" sz="2400" dirty="0" smtClean="0"/>
              <a:t> </a:t>
            </a:r>
            <a:r>
              <a:rPr lang="en-GB" sz="2400" dirty="0" err="1" smtClean="0"/>
              <a:t>liittyvät</a:t>
            </a:r>
            <a:r>
              <a:rPr lang="en-GB" sz="2400" dirty="0" smtClean="0"/>
              <a:t> </a:t>
            </a:r>
            <a:r>
              <a:rPr lang="en-GB" sz="2400" dirty="0" err="1" smtClean="0"/>
              <a:t>toisiinsa</a:t>
            </a:r>
            <a:r>
              <a:rPr lang="en-GB" sz="2400" dirty="0" smtClean="0"/>
              <a:t> </a:t>
            </a:r>
            <a:r>
              <a:rPr lang="en-GB" sz="2400" dirty="0" err="1" smtClean="0"/>
              <a:t>ja</a:t>
            </a:r>
            <a:r>
              <a:rPr lang="en-GB" sz="2400" dirty="0" smtClean="0"/>
              <a:t> </a:t>
            </a:r>
            <a:r>
              <a:rPr lang="en-GB" sz="2400" dirty="0" err="1" smtClean="0"/>
              <a:t>hyödyttävät</a:t>
            </a:r>
            <a:r>
              <a:rPr lang="en-GB" sz="2400" dirty="0" smtClean="0"/>
              <a:t> </a:t>
            </a:r>
            <a:r>
              <a:rPr lang="en-GB" sz="2400" dirty="0" err="1" smtClean="0"/>
              <a:t>toisiaan</a:t>
            </a:r>
            <a:endParaRPr lang="en-GB" sz="2400" dirty="0"/>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err="1" smtClean="0"/>
              <a:t>Viestintä</a:t>
            </a:r>
            <a:r>
              <a:rPr lang="en-GB" sz="2400" dirty="0" smtClean="0"/>
              <a:t> </a:t>
            </a:r>
            <a:r>
              <a:rPr lang="en-GB" sz="2400" dirty="0" err="1" smtClean="0"/>
              <a:t>ja</a:t>
            </a:r>
            <a:r>
              <a:rPr lang="en-GB" sz="2400" dirty="0" smtClean="0"/>
              <a:t> </a:t>
            </a:r>
            <a:r>
              <a:rPr lang="en-GB" sz="2400" dirty="0" err="1" smtClean="0"/>
              <a:t>verkostoituminen</a:t>
            </a:r>
            <a:r>
              <a:rPr lang="en-GB" sz="2400" dirty="0" smtClean="0"/>
              <a:t> </a:t>
            </a:r>
            <a:r>
              <a:rPr lang="en-GB" sz="2400" dirty="0" err="1" smtClean="0"/>
              <a:t>ovat</a:t>
            </a:r>
            <a:r>
              <a:rPr lang="en-GB" sz="2400" dirty="0" smtClean="0"/>
              <a:t> </a:t>
            </a:r>
            <a:r>
              <a:rPr lang="en-GB" sz="2400" dirty="0" err="1" smtClean="0"/>
              <a:t>tarpeellisia</a:t>
            </a:r>
            <a:r>
              <a:rPr lang="en-GB" sz="2400" dirty="0" smtClean="0"/>
              <a:t> </a:t>
            </a:r>
            <a:r>
              <a:rPr lang="en-GB" sz="2400" dirty="0" err="1" smtClean="0"/>
              <a:t>ongelmanratkaisussa</a:t>
            </a:r>
            <a:r>
              <a:rPr lang="en-GB" sz="2400" dirty="0" smtClean="0"/>
              <a:t> </a:t>
            </a:r>
            <a:r>
              <a:rPr lang="en-GB" sz="2400" dirty="0" err="1" smtClean="0"/>
              <a:t>ja</a:t>
            </a:r>
            <a:r>
              <a:rPr lang="en-GB" sz="2400" dirty="0" smtClean="0"/>
              <a:t> </a:t>
            </a:r>
            <a:r>
              <a:rPr lang="en-GB" sz="2400" dirty="0" err="1" smtClean="0"/>
              <a:t>ongelmanratkaisua</a:t>
            </a:r>
            <a:r>
              <a:rPr lang="en-GB" sz="2400" dirty="0" smtClean="0"/>
              <a:t> </a:t>
            </a:r>
            <a:r>
              <a:rPr lang="en-GB" sz="2400" dirty="0" err="1" smtClean="0"/>
              <a:t>usein</a:t>
            </a:r>
            <a:r>
              <a:rPr lang="en-GB" sz="2400" dirty="0" smtClean="0"/>
              <a:t> </a:t>
            </a:r>
            <a:r>
              <a:rPr lang="en-GB" sz="2400" dirty="0" err="1" smtClean="0"/>
              <a:t>tarvitaan</a:t>
            </a:r>
            <a:r>
              <a:rPr lang="en-GB" sz="2400" dirty="0" smtClean="0"/>
              <a:t> </a:t>
            </a:r>
            <a:r>
              <a:rPr lang="en-GB" sz="2400" dirty="0" err="1" smtClean="0"/>
              <a:t>sujuvaan</a:t>
            </a:r>
            <a:r>
              <a:rPr lang="en-GB" sz="2400" dirty="0" smtClean="0"/>
              <a:t> </a:t>
            </a:r>
            <a:r>
              <a:rPr lang="en-GB" sz="2400" dirty="0" err="1" smtClean="0"/>
              <a:t>viestintään</a:t>
            </a:r>
            <a:r>
              <a:rPr lang="en-GB" sz="2400" dirty="0" smtClean="0"/>
              <a:t> </a:t>
            </a:r>
            <a:r>
              <a:rPr lang="en-GB" sz="2400" dirty="0" err="1" smtClean="0"/>
              <a:t>ja</a:t>
            </a:r>
            <a:r>
              <a:rPr lang="en-GB" sz="2400" dirty="0" smtClean="0"/>
              <a:t> </a:t>
            </a:r>
            <a:r>
              <a:rPr lang="en-GB" sz="2400" dirty="0" err="1" smtClean="0"/>
              <a:t>verkostoitumiseen</a:t>
            </a:r>
            <a:endParaRPr lang="en-GB" sz="2400" dirty="0"/>
          </a:p>
          <a:p>
            <a:r>
              <a:rPr lang="en-GB" sz="2400" dirty="0"/>
              <a:t> </a:t>
            </a:r>
          </a:p>
          <a:p>
            <a:pPr marL="342900" indent="-342900">
              <a:buFont typeface="Arial" panose="020B0604020202020204" pitchFamily="34" charset="0"/>
              <a:buChar char="•"/>
            </a:pPr>
            <a:r>
              <a:rPr lang="en-GB" sz="2400" dirty="0" err="1" smtClean="0"/>
              <a:t>Prosessin</a:t>
            </a:r>
            <a:r>
              <a:rPr lang="en-GB" sz="2400" dirty="0" smtClean="0"/>
              <a:t> </a:t>
            </a:r>
            <a:r>
              <a:rPr lang="en-GB" sz="2400" dirty="0" err="1" smtClean="0"/>
              <a:t>ytimessä</a:t>
            </a:r>
            <a:r>
              <a:rPr lang="en-GB" sz="2400" dirty="0" smtClean="0"/>
              <a:t> on </a:t>
            </a:r>
            <a:r>
              <a:rPr lang="en-GB" sz="2400" dirty="0" err="1" smtClean="0"/>
              <a:t>ihmisten</a:t>
            </a:r>
            <a:r>
              <a:rPr lang="en-GB" sz="2400" dirty="0" smtClean="0"/>
              <a:t> </a:t>
            </a:r>
            <a:r>
              <a:rPr lang="en-GB" sz="2400" dirty="0" err="1" smtClean="0"/>
              <a:t>välinen</a:t>
            </a:r>
            <a:r>
              <a:rPr lang="en-GB" sz="2400" dirty="0" smtClean="0"/>
              <a:t> </a:t>
            </a:r>
            <a:r>
              <a:rPr lang="en-GB" sz="2400" dirty="0" err="1" smtClean="0"/>
              <a:t>vuorovaikutus</a:t>
            </a:r>
            <a:endParaRPr lang="en-US" sz="2400" dirty="0"/>
          </a:p>
        </p:txBody>
      </p:sp>
      <p:graphicFrame>
        <p:nvGraphicFramePr>
          <p:cNvPr id="6" name="Diagram 5"/>
          <p:cNvGraphicFramePr/>
          <p:nvPr>
            <p:extLst>
              <p:ext uri="{D42A27DB-BD31-4B8C-83A1-F6EECF244321}">
                <p14:modId xmlns:p14="http://schemas.microsoft.com/office/powerpoint/2010/main" val="3348561698"/>
              </p:ext>
            </p:extLst>
          </p:nvPr>
        </p:nvGraphicFramePr>
        <p:xfrm>
          <a:off x="762000" y="7424420"/>
          <a:ext cx="3248025" cy="233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3"/>
          <p:cNvSpPr>
            <a:spLocks noChangeArrowheads="1"/>
          </p:cNvSpPr>
          <p:nvPr/>
        </p:nvSpPr>
        <p:spPr bwMode="auto">
          <a:xfrm>
            <a:off x="51279" y="17399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i-FI"/>
          </a:p>
        </p:txBody>
      </p:sp>
      <p:sp>
        <p:nvSpPr>
          <p:cNvPr id="9" name="Rectangle 4"/>
          <p:cNvSpPr>
            <a:spLocks noChangeArrowheads="1"/>
          </p:cNvSpPr>
          <p:nvPr/>
        </p:nvSpPr>
        <p:spPr bwMode="auto">
          <a:xfrm>
            <a:off x="152400" y="332601"/>
            <a:ext cx="22313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2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fi-FI" altLang="fi-FI"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i-FI" altLang="fi-FI" sz="1800" b="0" i="0" u="none" strike="noStrike" cap="none" normalizeH="0" baseline="0" dirty="0" smtClean="0">
              <a:ln>
                <a:noFill/>
              </a:ln>
              <a:solidFill>
                <a:schemeClr val="tx1"/>
              </a:solidFill>
              <a:effectLst/>
              <a:latin typeface="Arial" panose="020B0604020202020204" pitchFamily="34" charset="0"/>
            </a:endParaRPr>
          </a:p>
        </p:txBody>
      </p:sp>
      <p:sp>
        <p:nvSpPr>
          <p:cNvPr id="10" name="Rectangle 6"/>
          <p:cNvSpPr>
            <a:spLocks noChangeArrowheads="1"/>
          </p:cNvSpPr>
          <p:nvPr/>
        </p:nvSpPr>
        <p:spPr bwMode="auto">
          <a:xfrm>
            <a:off x="152400" y="471101"/>
            <a:ext cx="2231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i-FI" altLang="fi-FI" sz="12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kumimoji="0" lang="fi-FI" altLang="fi-FI"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1" name="Diagram 10"/>
          <p:cNvGraphicFramePr/>
          <p:nvPr>
            <p:extLst>
              <p:ext uri="{D42A27DB-BD31-4B8C-83A1-F6EECF244321}">
                <p14:modId xmlns:p14="http://schemas.microsoft.com/office/powerpoint/2010/main" val="2309264918"/>
              </p:ext>
            </p:extLst>
          </p:nvPr>
        </p:nvGraphicFramePr>
        <p:xfrm>
          <a:off x="452761" y="1216241"/>
          <a:ext cx="4714043" cy="458087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 name="TextBox 11"/>
          <p:cNvSpPr txBox="1"/>
          <p:nvPr/>
        </p:nvSpPr>
        <p:spPr>
          <a:xfrm>
            <a:off x="2144563" y="3746377"/>
            <a:ext cx="1571348" cy="584775"/>
          </a:xfrm>
          <a:prstGeom prst="rect">
            <a:avLst/>
          </a:prstGeom>
          <a:noFill/>
        </p:spPr>
        <p:txBody>
          <a:bodyPr wrap="square" rtlCol="0">
            <a:spAutoFit/>
          </a:bodyPr>
          <a:lstStyle/>
          <a:p>
            <a:pPr algn="ctr"/>
            <a:r>
              <a:rPr lang="fi-FI" sz="1600" b="1" dirty="0"/>
              <a:t>Ihmisten vuorovaikutus</a:t>
            </a:r>
            <a:endParaRPr lang="fi-FI" sz="1600" dirty="0"/>
          </a:p>
        </p:txBody>
      </p:sp>
    </p:spTree>
    <p:extLst>
      <p:ext uri="{BB962C8B-B14F-4D97-AF65-F5344CB8AC3E}">
        <p14:creationId xmlns:p14="http://schemas.microsoft.com/office/powerpoint/2010/main" val="34258486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en-US" sz="3600" b="1" dirty="0" err="1" smtClean="0"/>
              <a:t>Ongelmanratkaisuprosessi</a:t>
            </a:r>
            <a:r>
              <a:rPr lang="en-US" sz="3600" b="1" dirty="0" smtClean="0"/>
              <a:t> 3/3</a:t>
            </a:r>
            <a:endParaRPr lang="it-IT" sz="3600" b="1" dirty="0">
              <a:ea typeface="Gotham Pro" charset="0"/>
              <a:cs typeface="Gotham Pro" charset="0"/>
            </a:endParaRPr>
          </a:p>
        </p:txBody>
      </p:sp>
      <p:sp>
        <p:nvSpPr>
          <p:cNvPr id="4" name="CasellaDiTesto 3"/>
          <p:cNvSpPr txBox="1"/>
          <p:nvPr/>
        </p:nvSpPr>
        <p:spPr>
          <a:xfrm>
            <a:off x="913054" y="2396882"/>
            <a:ext cx="10872788" cy="3477875"/>
          </a:xfrm>
          <a:prstGeom prst="rect">
            <a:avLst/>
          </a:prstGeom>
          <a:noFill/>
        </p:spPr>
        <p:txBody>
          <a:bodyPr wrap="square" rtlCol="0">
            <a:spAutoFit/>
          </a:bodyPr>
          <a:lstStyle/>
          <a:p>
            <a:pPr lvl="0"/>
            <a:r>
              <a:rPr lang="en-GB" sz="2000" b="1" dirty="0"/>
              <a:t>6. </a:t>
            </a:r>
            <a:r>
              <a:rPr lang="fi-FI" sz="2000" b="1" dirty="0"/>
              <a:t>Konseptin luominen ja </a:t>
            </a:r>
            <a:r>
              <a:rPr lang="fi-FI" sz="2000" b="1" dirty="0" smtClean="0"/>
              <a:t>testaus</a:t>
            </a:r>
          </a:p>
          <a:p>
            <a:pPr marL="342900" lvl="0" indent="-342900">
              <a:buFont typeface="Arial" panose="020B0604020202020204" pitchFamily="34" charset="0"/>
              <a:buChar char="•"/>
            </a:pPr>
            <a:r>
              <a:rPr lang="fi-FI" sz="2000" i="1" dirty="0" smtClean="0"/>
              <a:t>Valitut ideat kehitetään</a:t>
            </a:r>
            <a:r>
              <a:rPr lang="fi-FI" sz="2000" dirty="0" smtClean="0"/>
              <a:t>, </a:t>
            </a:r>
            <a:r>
              <a:rPr lang="fi-FI" sz="2000" dirty="0"/>
              <a:t>jotka ovat mahdollisten ratkaisujen </a:t>
            </a:r>
            <a:r>
              <a:rPr lang="fi-FI" sz="2000" dirty="0" smtClean="0"/>
              <a:t>luonnosmaisia esityksiä.</a:t>
            </a:r>
          </a:p>
          <a:p>
            <a:pPr marL="342900" lvl="0" indent="-342900">
              <a:buFont typeface="Arial" panose="020B0604020202020204" pitchFamily="34" charset="0"/>
              <a:buChar char="•"/>
            </a:pPr>
            <a:r>
              <a:rPr lang="fi-FI" sz="2000" dirty="0"/>
              <a:t>Muutama vaihtoehtoinen konsepti tarjoaa erilaisia ratkaisuja </a:t>
            </a:r>
            <a:r>
              <a:rPr lang="en-GB" sz="2000" dirty="0" smtClean="0"/>
              <a:t>(</a:t>
            </a:r>
            <a:r>
              <a:rPr lang="en-GB" sz="2000" dirty="0" err="1" smtClean="0"/>
              <a:t>yleensä</a:t>
            </a:r>
            <a:r>
              <a:rPr lang="en-GB" sz="2000" dirty="0" smtClean="0"/>
              <a:t> </a:t>
            </a:r>
            <a:r>
              <a:rPr lang="en-GB" sz="2000" dirty="0" err="1" smtClean="0"/>
              <a:t>esim</a:t>
            </a:r>
            <a:r>
              <a:rPr lang="en-GB" sz="2000" dirty="0" smtClean="0"/>
              <a:t>. </a:t>
            </a:r>
            <a:r>
              <a:rPr lang="en-GB" sz="2000" dirty="0"/>
              <a:t>3-5</a:t>
            </a:r>
            <a:r>
              <a:rPr lang="en-GB" sz="2000" dirty="0" smtClean="0"/>
              <a:t>).</a:t>
            </a:r>
            <a:endParaRPr lang="en-GB" sz="2000" dirty="0"/>
          </a:p>
          <a:p>
            <a:pPr marL="342900" lvl="0" indent="-342900">
              <a:buFont typeface="Arial" panose="020B0604020202020204" pitchFamily="34" charset="0"/>
              <a:buChar char="•"/>
            </a:pPr>
            <a:r>
              <a:rPr lang="fi-FI" sz="2000" dirty="0" smtClean="0"/>
              <a:t>Voidaan käyttää visualisointia</a:t>
            </a:r>
            <a:r>
              <a:rPr lang="fi-FI" sz="2000" dirty="0"/>
              <a:t>, roolipelejä, kuvakäsikirjoituksia ja nopeita </a:t>
            </a:r>
            <a:r>
              <a:rPr lang="fi-FI" sz="2000" dirty="0" smtClean="0"/>
              <a:t>prototyyppejä. </a:t>
            </a:r>
            <a:endParaRPr lang="en-GB" sz="2000" dirty="0"/>
          </a:p>
          <a:p>
            <a:pPr lvl="0"/>
            <a:endParaRPr lang="en-GB" sz="2000" b="1" dirty="0"/>
          </a:p>
          <a:p>
            <a:pPr lvl="0"/>
            <a:r>
              <a:rPr lang="en-GB" sz="2000" b="1" dirty="0"/>
              <a:t>7. </a:t>
            </a:r>
            <a:r>
              <a:rPr lang="en-GB" sz="2000" b="1" dirty="0" smtClean="0"/>
              <a:t> R</a:t>
            </a:r>
            <a:r>
              <a:rPr lang="fi-FI" sz="2000" b="1" dirty="0" err="1" smtClean="0"/>
              <a:t>atkaisuksi</a:t>
            </a:r>
            <a:r>
              <a:rPr lang="fi-FI" sz="2000" b="1" dirty="0" smtClean="0"/>
              <a:t> </a:t>
            </a:r>
            <a:r>
              <a:rPr lang="fi-FI" sz="2000" b="1" dirty="0"/>
              <a:t>kehitettävän konseptin valinta ja lopullisen ratkaisun </a:t>
            </a:r>
            <a:r>
              <a:rPr lang="fi-FI" sz="2000" b="1" dirty="0" smtClean="0"/>
              <a:t>kehittäminen</a:t>
            </a:r>
            <a:endParaRPr lang="en-GB" sz="2000" b="1" dirty="0"/>
          </a:p>
          <a:p>
            <a:pPr marL="342900" lvl="0" indent="-342900">
              <a:buFont typeface="Arial" panose="020B0604020202020204" pitchFamily="34" charset="0"/>
              <a:buChar char="•"/>
            </a:pPr>
            <a:r>
              <a:rPr lang="fi-FI" sz="2000" dirty="0" smtClean="0"/>
              <a:t>Lopullinen </a:t>
            </a:r>
            <a:r>
              <a:rPr lang="fi-FI" sz="2000" dirty="0"/>
              <a:t>testaus ja korjaukset tehdään tässä vaiheessa. Ratkaisun viimeistelemiseen sisältyy myös tuotannon ja kustannusten suunnittelu, lopullisen tuotteen hinta, logistiikka, aikataulut, oikeudelliset ja sopimuskysymykset, roolit, kustannukset, pakkaus jne. </a:t>
            </a:r>
            <a:endParaRPr lang="fi-FI" sz="2000" dirty="0" smtClean="0"/>
          </a:p>
          <a:p>
            <a:pPr marL="342900" lvl="0" indent="-342900">
              <a:buFont typeface="Arial" panose="020B0604020202020204" pitchFamily="34" charset="0"/>
              <a:buChar char="•"/>
            </a:pPr>
            <a:endParaRPr lang="en-US" sz="2000" b="1" dirty="0"/>
          </a:p>
          <a:p>
            <a:pPr lvl="0"/>
            <a:r>
              <a:rPr lang="en-US" sz="2000" b="1" dirty="0"/>
              <a:t>8. </a:t>
            </a:r>
            <a:r>
              <a:rPr lang="fi-FI" sz="2000" b="1" dirty="0"/>
              <a:t>Tulosten arviointi</a:t>
            </a:r>
            <a:r>
              <a:rPr lang="fi-FI" sz="2000" dirty="0"/>
              <a:t>, </a:t>
            </a:r>
            <a:r>
              <a:rPr lang="fi-FI" sz="2000" dirty="0" smtClean="0"/>
              <a:t>tuloksista oppimisen </a:t>
            </a:r>
            <a:r>
              <a:rPr lang="fi-FI" sz="2000" dirty="0"/>
              <a:t>ja tulevien ratkaisujen ja toimintojen </a:t>
            </a:r>
            <a:r>
              <a:rPr lang="fi-FI" sz="2000" dirty="0" smtClean="0"/>
              <a:t>suunnittelu.</a:t>
            </a:r>
            <a:endParaRPr lang="en-US"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30</a:t>
            </a:fld>
            <a:endParaRPr lang="it-IT" dirty="0"/>
          </a:p>
        </p:txBody>
      </p:sp>
    </p:spTree>
    <p:extLst>
      <p:ext uri="{BB962C8B-B14F-4D97-AF65-F5344CB8AC3E}">
        <p14:creationId xmlns:p14="http://schemas.microsoft.com/office/powerpoint/2010/main" val="3613252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Osallistujat ja ihmiset</a:t>
            </a:r>
          </a:p>
        </p:txBody>
      </p:sp>
      <p:sp>
        <p:nvSpPr>
          <p:cNvPr id="4" name="CasellaDiTesto 3"/>
          <p:cNvSpPr txBox="1"/>
          <p:nvPr/>
        </p:nvSpPr>
        <p:spPr>
          <a:xfrm>
            <a:off x="913054" y="2361027"/>
            <a:ext cx="10872788" cy="3477875"/>
          </a:xfrm>
          <a:prstGeom prst="rect">
            <a:avLst/>
          </a:prstGeom>
          <a:noFill/>
        </p:spPr>
        <p:txBody>
          <a:bodyPr wrap="square" rtlCol="0">
            <a:spAutoFit/>
          </a:bodyPr>
          <a:lstStyle/>
          <a:p>
            <a:r>
              <a:rPr lang="fi-FI" sz="2000" dirty="0"/>
              <a:t>Osallistujat ja </a:t>
            </a:r>
            <a:r>
              <a:rPr lang="fi-FI" sz="2000" dirty="0" smtClean="0"/>
              <a:t>ihmiset - suosituksia</a:t>
            </a:r>
            <a:r>
              <a:rPr lang="en-GB" sz="2000" dirty="0" smtClean="0"/>
              <a:t>:</a:t>
            </a:r>
            <a:endParaRPr lang="fi-FI" sz="2000" dirty="0"/>
          </a:p>
          <a:p>
            <a:pPr marL="285750" lvl="0" indent="-285750">
              <a:buFont typeface="Arial" panose="020B0604020202020204" pitchFamily="34" charset="0"/>
              <a:buChar char="•"/>
            </a:pPr>
            <a:r>
              <a:rPr lang="en-US" sz="2000" dirty="0" err="1" smtClean="0"/>
              <a:t>Yhteistyö</a:t>
            </a:r>
            <a:r>
              <a:rPr lang="en-US" sz="2000" dirty="0" smtClean="0"/>
              <a:t> ja </a:t>
            </a:r>
            <a:r>
              <a:rPr lang="en-US" sz="2000" dirty="0" err="1" smtClean="0"/>
              <a:t>tiimityöskentely</a:t>
            </a:r>
            <a:endParaRPr lang="en-US" sz="2000" dirty="0"/>
          </a:p>
          <a:p>
            <a:pPr marL="285750" lvl="0" indent="-285750">
              <a:buFont typeface="Arial" panose="020B0604020202020204" pitchFamily="34" charset="0"/>
              <a:buChar char="•"/>
            </a:pPr>
            <a:r>
              <a:rPr lang="fi-FI" sz="2000" dirty="0"/>
              <a:t>Monipuolinen ja monialainen tiimi, jolla on </a:t>
            </a:r>
            <a:r>
              <a:rPr lang="fi-FI" sz="2000" dirty="0" smtClean="0"/>
              <a:t>toisiaan täydentäviä ja ongelmaan </a:t>
            </a:r>
            <a:r>
              <a:rPr lang="fi-FI" sz="2000" dirty="0"/>
              <a:t>liittyviä </a:t>
            </a:r>
            <a:r>
              <a:rPr lang="fi-FI" sz="2000" dirty="0" smtClean="0"/>
              <a:t>taitoja</a:t>
            </a:r>
            <a:r>
              <a:rPr lang="en-US" sz="2000" dirty="0" smtClean="0"/>
              <a:t>. </a:t>
            </a:r>
            <a:endParaRPr lang="en-US" sz="2000" dirty="0"/>
          </a:p>
          <a:p>
            <a:pPr marL="285750" indent="-285750">
              <a:buFont typeface="Arial" panose="020B0604020202020204" pitchFamily="34" charset="0"/>
              <a:buChar char="•"/>
            </a:pPr>
            <a:r>
              <a:rPr lang="fi-FI" sz="2000" dirty="0" smtClean="0"/>
              <a:t>Ongelmanratkaisuprosessiin </a:t>
            </a:r>
            <a:r>
              <a:rPr lang="fi-FI" sz="2000" dirty="0"/>
              <a:t>osallistujat voivat olla ydintyöryhmän ulkopuolisia.</a:t>
            </a:r>
          </a:p>
          <a:p>
            <a:pPr marL="285750" indent="-285750">
              <a:buFont typeface="Arial" panose="020B0604020202020204" pitchFamily="34" charset="0"/>
              <a:buChar char="•"/>
            </a:pPr>
            <a:r>
              <a:rPr lang="fi-FI" sz="2000" dirty="0"/>
              <a:t>Eri sidosryhmien osallistumista prosessiin suositellaan. He voivat osallistua mm. ideointiin, haastatteluihin, kertomaan tarinoita kokemuksistaan, tai testaukseen. </a:t>
            </a:r>
          </a:p>
          <a:p>
            <a:pPr marL="285750" indent="-285750">
              <a:buFont typeface="Arial" panose="020B0604020202020204" pitchFamily="34" charset="0"/>
              <a:buChar char="•"/>
            </a:pPr>
            <a:r>
              <a:rPr lang="fi-FI" sz="2000" dirty="0"/>
              <a:t>Eri ryhmätyö-, ideointi-, luovuus- ja suunnittelumenetelmiä voidaan käyttää helpottamaan työtä</a:t>
            </a:r>
            <a:r>
              <a:rPr lang="fi-FI" sz="2000" dirty="0" smtClean="0"/>
              <a:t>.</a:t>
            </a:r>
          </a:p>
          <a:p>
            <a:pPr marL="285750" lvl="0" indent="-285750">
              <a:buFont typeface="Arial" panose="020B0604020202020204" pitchFamily="34" charset="0"/>
              <a:buChar char="•"/>
            </a:pPr>
            <a:r>
              <a:rPr lang="en-US" sz="2000" dirty="0"/>
              <a:t> </a:t>
            </a:r>
            <a:r>
              <a:rPr lang="en-US" sz="2000" dirty="0" err="1" smtClean="0"/>
              <a:t>Muista</a:t>
            </a:r>
            <a:r>
              <a:rPr lang="en-US" sz="2000" dirty="0" smtClean="0"/>
              <a:t> </a:t>
            </a:r>
            <a:r>
              <a:rPr lang="en-US" sz="2000" dirty="0" err="1" smtClean="0"/>
              <a:t>myös</a:t>
            </a:r>
            <a:endParaRPr lang="en-US" sz="2000" dirty="0"/>
          </a:p>
          <a:p>
            <a:pPr marL="742950" lvl="1" indent="-285750">
              <a:buFont typeface="Arial" panose="020B0604020202020204" pitchFamily="34" charset="0"/>
              <a:buChar char="•"/>
            </a:pPr>
            <a:r>
              <a:rPr lang="fi-FI" sz="2000" dirty="0"/>
              <a:t>Potentiaaliset asiakkaat ja ei-asiakkaat. </a:t>
            </a:r>
            <a:endParaRPr lang="fi-FI" sz="2000" dirty="0" smtClean="0"/>
          </a:p>
          <a:p>
            <a:pPr marL="742950" lvl="1" indent="-285750">
              <a:buFont typeface="Arial" panose="020B0604020202020204" pitchFamily="34" charset="0"/>
              <a:buChar char="•"/>
            </a:pPr>
            <a:r>
              <a:rPr lang="fi-FI" sz="2000" dirty="0" smtClean="0"/>
              <a:t>Kilpailijoita voivat </a:t>
            </a:r>
            <a:r>
              <a:rPr lang="fi-FI" sz="2000" dirty="0"/>
              <a:t>olla </a:t>
            </a:r>
            <a:r>
              <a:rPr lang="fi-FI" sz="2000" dirty="0" smtClean="0"/>
              <a:t>muut yritykset, tavat, elämäntavat, trendit tai tuotteet</a:t>
            </a:r>
          </a:p>
          <a:p>
            <a:pPr marL="0" lvl="1"/>
            <a:r>
              <a:rPr lang="fi-FI" sz="2000" dirty="0" smtClean="0">
                <a:sym typeface="Wingdings" panose="05000000000000000000" pitchFamily="2" charset="2"/>
              </a:rPr>
              <a:t> Keitä jo tunnet</a:t>
            </a:r>
            <a:endParaRPr lang="en-US"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31</a:t>
            </a:fld>
            <a:endParaRPr lang="it-IT" dirty="0"/>
          </a:p>
        </p:txBody>
      </p:sp>
    </p:spTree>
    <p:extLst>
      <p:ext uri="{BB962C8B-B14F-4D97-AF65-F5344CB8AC3E}">
        <p14:creationId xmlns:p14="http://schemas.microsoft.com/office/powerpoint/2010/main" val="21038790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10 ajattelu- ja suunnittelutapaa kohti ratkaisuja</a:t>
            </a:r>
            <a:endParaRPr lang="it-IT" sz="3600" b="1" dirty="0">
              <a:ea typeface="Gotham Pro" charset="0"/>
              <a:cs typeface="Gotham Pro" charset="0"/>
            </a:endParaRPr>
          </a:p>
        </p:txBody>
      </p:sp>
      <p:sp>
        <p:nvSpPr>
          <p:cNvPr id="4" name="CasellaDiTesto 3"/>
          <p:cNvSpPr txBox="1"/>
          <p:nvPr/>
        </p:nvSpPr>
        <p:spPr>
          <a:xfrm>
            <a:off x="913054" y="2486530"/>
            <a:ext cx="10872788" cy="3170099"/>
          </a:xfrm>
          <a:prstGeom prst="rect">
            <a:avLst/>
          </a:prstGeom>
          <a:noFill/>
        </p:spPr>
        <p:txBody>
          <a:bodyPr wrap="square" rtlCol="0">
            <a:spAutoFit/>
          </a:bodyPr>
          <a:lstStyle/>
          <a:p>
            <a:pPr marL="457200" lvl="0" indent="-457200">
              <a:buFont typeface="+mj-lt"/>
              <a:buAutoNum type="arabicPeriod"/>
            </a:pPr>
            <a:r>
              <a:rPr lang="en-GB" sz="2000" dirty="0" err="1" smtClean="0"/>
              <a:t>Luovuus</a:t>
            </a:r>
            <a:r>
              <a:rPr lang="en-GB" sz="2000" dirty="0" smtClean="0"/>
              <a:t> </a:t>
            </a:r>
            <a:r>
              <a:rPr lang="en-GB" sz="2000" dirty="0" err="1" smtClean="0"/>
              <a:t>ja</a:t>
            </a:r>
            <a:r>
              <a:rPr lang="en-GB" sz="2000" dirty="0" smtClean="0"/>
              <a:t> </a:t>
            </a:r>
            <a:r>
              <a:rPr lang="en-GB" sz="2000" dirty="0" err="1" smtClean="0"/>
              <a:t>kyky</a:t>
            </a:r>
            <a:r>
              <a:rPr lang="en-GB" sz="2000" dirty="0" smtClean="0"/>
              <a:t> </a:t>
            </a:r>
            <a:r>
              <a:rPr lang="en-GB" sz="2000" dirty="0" err="1" smtClean="0"/>
              <a:t>ajatella</a:t>
            </a:r>
            <a:r>
              <a:rPr lang="en-GB" sz="2000" dirty="0" smtClean="0"/>
              <a:t> </a:t>
            </a:r>
            <a:r>
              <a:rPr lang="en-GB" sz="2000" dirty="0" err="1" smtClean="0"/>
              <a:t>monipuolisesti</a:t>
            </a:r>
            <a:endParaRPr lang="en-GB" sz="2000" dirty="0"/>
          </a:p>
          <a:p>
            <a:pPr marL="457200" lvl="0" indent="-457200">
              <a:buFont typeface="+mj-lt"/>
              <a:buAutoNum type="arabicPeriod"/>
            </a:pPr>
            <a:r>
              <a:rPr lang="fi-FI" sz="2000" dirty="0" smtClean="0"/>
              <a:t>Divergentti </a:t>
            </a:r>
            <a:r>
              <a:rPr lang="fi-FI" sz="2000" dirty="0" err="1" smtClean="0"/>
              <a:t>aj</a:t>
            </a:r>
            <a:r>
              <a:rPr lang="fi-FI" sz="2000" dirty="0" smtClean="0"/>
              <a:t> konvergentti ajattelu</a:t>
            </a:r>
          </a:p>
          <a:p>
            <a:pPr marL="457200" lvl="0" indent="-457200">
              <a:buFont typeface="+mj-lt"/>
              <a:buAutoNum type="arabicPeriod"/>
            </a:pPr>
            <a:r>
              <a:rPr lang="en-GB" sz="2000" dirty="0" err="1" smtClean="0"/>
              <a:t>Iteraatio</a:t>
            </a:r>
            <a:endParaRPr lang="en-GB" sz="2000" dirty="0"/>
          </a:p>
          <a:p>
            <a:pPr marL="457200" lvl="0" indent="-457200">
              <a:buFont typeface="+mj-lt"/>
              <a:buAutoNum type="arabicPeriod"/>
            </a:pPr>
            <a:r>
              <a:rPr lang="en-GB" sz="2000" dirty="0" err="1" smtClean="0"/>
              <a:t>Visualisointi</a:t>
            </a:r>
            <a:r>
              <a:rPr lang="en-GB" sz="2000" dirty="0" smtClean="0"/>
              <a:t> </a:t>
            </a:r>
            <a:endParaRPr lang="en-GB" sz="2000" dirty="0"/>
          </a:p>
          <a:p>
            <a:pPr marL="457200" lvl="0" indent="-457200">
              <a:buFont typeface="+mj-lt"/>
              <a:buAutoNum type="arabicPeriod"/>
            </a:pPr>
            <a:r>
              <a:rPr lang="fi-FI" sz="2000" dirty="0" smtClean="0"/>
              <a:t>Muotoilun menetelmät ja muotoiluajattelu</a:t>
            </a:r>
          </a:p>
          <a:p>
            <a:pPr marL="457200" lvl="0" indent="-457200">
              <a:buFont typeface="+mj-lt"/>
              <a:buAutoNum type="arabicPeriod"/>
            </a:pPr>
            <a:r>
              <a:rPr lang="fi-FI" sz="2000" dirty="0" smtClean="0"/>
              <a:t>Ihmiset </a:t>
            </a:r>
            <a:r>
              <a:rPr lang="fi-FI" sz="2000" dirty="0"/>
              <a:t>ja </a:t>
            </a:r>
            <a:r>
              <a:rPr lang="fi-FI" sz="2000" dirty="0" smtClean="0"/>
              <a:t>osallistaminen</a:t>
            </a:r>
          </a:p>
          <a:p>
            <a:pPr marL="457200" lvl="0" indent="-457200">
              <a:buFont typeface="+mj-lt"/>
              <a:buAutoNum type="arabicPeriod"/>
            </a:pPr>
            <a:r>
              <a:rPr lang="en-GB" sz="2000" dirty="0" err="1"/>
              <a:t>K</a:t>
            </a:r>
            <a:r>
              <a:rPr lang="en-GB" sz="2000" dirty="0" err="1" smtClean="0"/>
              <a:t>onseptit</a:t>
            </a:r>
            <a:endParaRPr lang="en-GB" sz="2000" dirty="0"/>
          </a:p>
          <a:p>
            <a:pPr marL="457200" lvl="0" indent="-457200">
              <a:buFont typeface="+mj-lt"/>
              <a:buAutoNum type="arabicPeriod"/>
            </a:pPr>
            <a:r>
              <a:rPr lang="en-US" sz="2000" dirty="0" err="1"/>
              <a:t>M</a:t>
            </a:r>
            <a:r>
              <a:rPr lang="en-US" sz="2000" dirty="0" err="1" smtClean="0"/>
              <a:t>arkkinatieto</a:t>
            </a:r>
            <a:endParaRPr lang="en-US" sz="2000" dirty="0"/>
          </a:p>
          <a:p>
            <a:pPr marL="457200" lvl="0" indent="-457200">
              <a:buFont typeface="+mj-lt"/>
              <a:buAutoNum type="arabicPeriod"/>
            </a:pPr>
            <a:r>
              <a:rPr lang="en-US" sz="2000" dirty="0" err="1" smtClean="0"/>
              <a:t>Nopeat</a:t>
            </a:r>
            <a:r>
              <a:rPr lang="en-US" sz="2000" dirty="0" smtClean="0"/>
              <a:t> </a:t>
            </a:r>
            <a:r>
              <a:rPr lang="en-US" sz="2000" dirty="0" err="1" smtClean="0"/>
              <a:t>kokeilut</a:t>
            </a:r>
            <a:endParaRPr lang="en-US" sz="2000" dirty="0"/>
          </a:p>
          <a:p>
            <a:pPr marL="457200" lvl="0" indent="-457200">
              <a:buFont typeface="+mj-lt"/>
              <a:buAutoNum type="arabicPeriod"/>
            </a:pPr>
            <a:r>
              <a:rPr lang="fi-FI" sz="2000" dirty="0"/>
              <a:t>Miellekartta ja prosessikuvaukset </a:t>
            </a:r>
            <a:endParaRPr lang="en-GB"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32</a:t>
            </a:fld>
            <a:endParaRPr lang="it-IT" dirty="0"/>
          </a:p>
        </p:txBody>
      </p:sp>
    </p:spTree>
    <p:extLst>
      <p:ext uri="{BB962C8B-B14F-4D97-AF65-F5344CB8AC3E}">
        <p14:creationId xmlns:p14="http://schemas.microsoft.com/office/powerpoint/2010/main" val="3696828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en-GB" sz="3600" b="1" dirty="0" err="1" smtClean="0"/>
              <a:t>Harjoitus</a:t>
            </a:r>
            <a:r>
              <a:rPr lang="en-GB" sz="3600" b="1" dirty="0" smtClean="0"/>
              <a:t> </a:t>
            </a:r>
            <a:r>
              <a:rPr lang="en-GB" sz="3600" b="1" dirty="0"/>
              <a:t>5: </a:t>
            </a:r>
            <a:r>
              <a:rPr lang="fi-FI" sz="3600" b="1" dirty="0" smtClean="0"/>
              <a:t>Ongelma-”</a:t>
            </a:r>
            <a:r>
              <a:rPr lang="fi-FI" sz="3600" b="1" dirty="0" err="1" smtClean="0"/>
              <a:t>pictionary</a:t>
            </a:r>
            <a:r>
              <a:rPr lang="fi-FI" sz="3600" b="1" dirty="0" smtClean="0"/>
              <a:t>”</a:t>
            </a:r>
            <a:endParaRPr lang="it-IT" sz="3600" b="1" dirty="0">
              <a:ea typeface="Gotham Pro" charset="0"/>
              <a:cs typeface="Gotham Pro" charset="0"/>
            </a:endParaRPr>
          </a:p>
        </p:txBody>
      </p:sp>
      <p:sp>
        <p:nvSpPr>
          <p:cNvPr id="4" name="CasellaDiTesto 3"/>
          <p:cNvSpPr txBox="1"/>
          <p:nvPr/>
        </p:nvSpPr>
        <p:spPr>
          <a:xfrm>
            <a:off x="913054" y="2432743"/>
            <a:ext cx="10872788" cy="2862322"/>
          </a:xfrm>
          <a:prstGeom prst="rect">
            <a:avLst/>
          </a:prstGeom>
          <a:noFill/>
        </p:spPr>
        <p:txBody>
          <a:bodyPr wrap="square" rtlCol="0">
            <a:spAutoFit/>
          </a:bodyPr>
          <a:lstStyle/>
          <a:p>
            <a:r>
              <a:rPr lang="fi-FI" sz="2000" b="1" u="sng" dirty="0"/>
              <a:t>Ohjeet</a:t>
            </a:r>
            <a:endParaRPr lang="fi-FI" sz="2000" dirty="0"/>
          </a:p>
          <a:p>
            <a:pPr marL="342900" lvl="0" indent="-342900">
              <a:buFont typeface="Arial" panose="020B0604020202020204" pitchFamily="34" charset="0"/>
              <a:buChar char="•"/>
            </a:pPr>
            <a:r>
              <a:rPr lang="fi-FI" sz="2000" dirty="0"/>
              <a:t>Muodosta 2 henkilön ryhmiä. R</a:t>
            </a:r>
            <a:r>
              <a:rPr lang="fi-FI" sz="2000" dirty="0" smtClean="0"/>
              <a:t>yhmässä </a:t>
            </a:r>
            <a:r>
              <a:rPr lang="fi-FI" sz="2000" dirty="0"/>
              <a:t>voi olla myös 3 </a:t>
            </a:r>
            <a:r>
              <a:rPr lang="fi-FI" sz="2000" dirty="0" smtClean="0"/>
              <a:t>henkilöä.</a:t>
            </a:r>
          </a:p>
          <a:p>
            <a:pPr marL="342900" lvl="0" indent="-342900">
              <a:buFont typeface="Arial" panose="020B0604020202020204" pitchFamily="34" charset="0"/>
              <a:buChar char="•"/>
            </a:pPr>
            <a:r>
              <a:rPr lang="fi-FI" sz="2000" dirty="0" smtClean="0"/>
              <a:t>Toinen </a:t>
            </a:r>
            <a:r>
              <a:rPr lang="fi-FI" sz="2000" dirty="0"/>
              <a:t>kuvaa työhön/yrittäjyyteen liittyvää ongelmaa ja siihen liittyviä seikkoja piirtämällä. Piirtäjä ei saa puhua eikä mainita muutoinkaan itse ongelmaa tai mitään sen sanan osaa. </a:t>
            </a:r>
            <a:endParaRPr lang="fi-FI" sz="2000" dirty="0" smtClean="0"/>
          </a:p>
          <a:p>
            <a:pPr marL="342900" lvl="0" indent="-342900">
              <a:buFont typeface="Arial" panose="020B0604020202020204" pitchFamily="34" charset="0"/>
              <a:buChar char="•"/>
            </a:pPr>
            <a:r>
              <a:rPr lang="fi-FI" sz="2000" dirty="0" smtClean="0"/>
              <a:t>Toinen </a:t>
            </a:r>
            <a:r>
              <a:rPr lang="fi-FI" sz="2000" dirty="0"/>
              <a:t>henkilö yrittää arvata, mikä ongelma ja sen osat </a:t>
            </a:r>
            <a:r>
              <a:rPr lang="fi-FI" sz="2000" dirty="0" smtClean="0"/>
              <a:t>ovat.</a:t>
            </a:r>
          </a:p>
          <a:p>
            <a:pPr marL="342900" lvl="0" indent="-342900">
              <a:buFont typeface="Arial" panose="020B0604020202020204" pitchFamily="34" charset="0"/>
              <a:buChar char="•"/>
            </a:pPr>
            <a:r>
              <a:rPr lang="fi-FI" sz="2000" dirty="0" smtClean="0"/>
              <a:t>Toisella </a:t>
            </a:r>
            <a:r>
              <a:rPr lang="fi-FI" sz="2000" dirty="0"/>
              <a:t>on 5 minuuttia aikaa arvata </a:t>
            </a:r>
            <a:r>
              <a:rPr lang="fi-FI" sz="2000" dirty="0" smtClean="0"/>
              <a:t>ongelma</a:t>
            </a:r>
          </a:p>
          <a:p>
            <a:pPr marL="342900" lvl="0" indent="-342900">
              <a:buFont typeface="Arial" panose="020B0604020202020204" pitchFamily="34" charset="0"/>
              <a:buChar char="•"/>
            </a:pPr>
            <a:r>
              <a:rPr lang="fi-FI" sz="2000" dirty="0" smtClean="0"/>
              <a:t>Kun </a:t>
            </a:r>
            <a:r>
              <a:rPr lang="fi-FI" sz="2000" dirty="0"/>
              <a:t>ongelma on arvattu, vuoro </a:t>
            </a:r>
            <a:r>
              <a:rPr lang="fi-FI" sz="2000" dirty="0" smtClean="0"/>
              <a:t>vaihtuu</a:t>
            </a:r>
          </a:p>
          <a:p>
            <a:pPr marL="342900" lvl="0" indent="-342900">
              <a:buFont typeface="Arial" panose="020B0604020202020204" pitchFamily="34" charset="0"/>
              <a:buChar char="•"/>
            </a:pPr>
            <a:r>
              <a:rPr lang="fi-FI" sz="2000" dirty="0" smtClean="0"/>
              <a:t>Lopuksi </a:t>
            </a:r>
            <a:r>
              <a:rPr lang="fi-FI" sz="2000" dirty="0"/>
              <a:t>ryhmät kuvaavat ongelmia ryhmälle</a:t>
            </a:r>
          </a:p>
          <a:p>
            <a:endParaRPr lang="pt-PT" sz="20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33</a:t>
            </a:fld>
            <a:endParaRPr lang="it-IT" dirty="0"/>
          </a:p>
        </p:txBody>
      </p:sp>
    </p:spTree>
    <p:extLst>
      <p:ext uri="{BB962C8B-B14F-4D97-AF65-F5344CB8AC3E}">
        <p14:creationId xmlns:p14="http://schemas.microsoft.com/office/powerpoint/2010/main" val="41386163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smtClean="0"/>
              <a:t>Kohti </a:t>
            </a:r>
            <a:r>
              <a:rPr lang="fi-FI" sz="3600" b="1" dirty="0"/>
              <a:t>kilpailukyvyn lisäämistä</a:t>
            </a:r>
            <a:endParaRPr lang="it-IT" sz="3600" b="1" dirty="0">
              <a:ea typeface="Gotham Pro" charset="0"/>
              <a:cs typeface="Gotham Pro" charset="0"/>
            </a:endParaRPr>
          </a:p>
        </p:txBody>
      </p:sp>
      <p:sp>
        <p:nvSpPr>
          <p:cNvPr id="4" name="CasellaDiTesto 3"/>
          <p:cNvSpPr txBox="1"/>
          <p:nvPr/>
        </p:nvSpPr>
        <p:spPr>
          <a:xfrm>
            <a:off x="913054" y="2432743"/>
            <a:ext cx="10872788" cy="4093428"/>
          </a:xfrm>
          <a:prstGeom prst="rect">
            <a:avLst/>
          </a:prstGeom>
          <a:noFill/>
        </p:spPr>
        <p:txBody>
          <a:bodyPr wrap="square" rtlCol="0">
            <a:spAutoFit/>
          </a:bodyPr>
          <a:lstStyle/>
          <a:p>
            <a:r>
              <a:rPr lang="fi-FI" sz="2000" dirty="0"/>
              <a:t>Elementit voivat nostaa ongelmanratkaisun uudelle </a:t>
            </a:r>
            <a:r>
              <a:rPr lang="fi-FI" sz="2000" dirty="0" smtClean="0"/>
              <a:t>tasolle ja kasvattaa kilpailukykyä</a:t>
            </a:r>
            <a:r>
              <a:rPr lang="en-GB" sz="2000" dirty="0" smtClean="0"/>
              <a:t>:</a:t>
            </a:r>
            <a:endParaRPr lang="en-GB" sz="2000" dirty="0"/>
          </a:p>
          <a:p>
            <a:endParaRPr lang="en-GB" sz="2000" dirty="0" smtClean="0"/>
          </a:p>
          <a:p>
            <a:pPr marL="457200" indent="-457200">
              <a:buFont typeface="+mj-lt"/>
              <a:buAutoNum type="arabicPeriod"/>
            </a:pPr>
            <a:r>
              <a:rPr lang="pt-PT" sz="2000" dirty="0" smtClean="0">
                <a:ea typeface="Gotham Pro" charset="0"/>
                <a:cs typeface="Gotham Pro" charset="0"/>
              </a:rPr>
              <a:t>Ennakointi</a:t>
            </a:r>
            <a:endParaRPr lang="pt-PT" sz="2000" dirty="0">
              <a:ea typeface="Gotham Pro" charset="0"/>
              <a:cs typeface="Gotham Pro" charset="0"/>
            </a:endParaRPr>
          </a:p>
          <a:p>
            <a:pPr marL="457200" indent="-457200">
              <a:buFont typeface="+mj-lt"/>
              <a:buAutoNum type="arabicPeriod"/>
            </a:pPr>
            <a:r>
              <a:rPr lang="fi-FI" sz="2000" dirty="0"/>
              <a:t>Ongelmien muuttaminen </a:t>
            </a:r>
            <a:r>
              <a:rPr lang="fi-FI" sz="2000" dirty="0" smtClean="0"/>
              <a:t>mahdollisuuksiksi</a:t>
            </a:r>
          </a:p>
          <a:p>
            <a:pPr marL="457200" indent="-457200">
              <a:buFont typeface="+mj-lt"/>
              <a:buAutoNum type="arabicPeriod"/>
            </a:pPr>
            <a:r>
              <a:rPr lang="fi-FI" sz="2000" dirty="0"/>
              <a:t>Ihmiset, intohimo ja </a:t>
            </a:r>
            <a:r>
              <a:rPr lang="fi-FI" sz="2000" dirty="0" smtClean="0"/>
              <a:t>kulttuuri ongelmanratkaisussa</a:t>
            </a:r>
          </a:p>
          <a:p>
            <a:pPr marL="457200" indent="-457200">
              <a:buFont typeface="+mj-lt"/>
              <a:buAutoNum type="arabicPeriod"/>
            </a:pPr>
            <a:r>
              <a:rPr lang="fi-FI" sz="2000" dirty="0"/>
              <a:t>Ihmisten osaaminen, kyvyt, ominaisuudet ja </a:t>
            </a:r>
            <a:r>
              <a:rPr lang="fi-FI" sz="2000" dirty="0" smtClean="0"/>
              <a:t>resurssit</a:t>
            </a:r>
            <a:r>
              <a:rPr lang="fi-FI" sz="2000" dirty="0"/>
              <a:t> </a:t>
            </a:r>
            <a:r>
              <a:rPr lang="fi-FI" sz="2000" dirty="0" smtClean="0"/>
              <a:t>ongelmanratkaisussa</a:t>
            </a:r>
            <a:r>
              <a:rPr lang="en-GB" sz="2000" dirty="0" smtClean="0"/>
              <a:t> </a:t>
            </a:r>
            <a:endParaRPr lang="en-GB" sz="2000" dirty="0"/>
          </a:p>
          <a:p>
            <a:pPr marL="800100" lvl="1" indent="-342900">
              <a:buFontTx/>
              <a:buChar char="-"/>
            </a:pPr>
            <a:r>
              <a:rPr lang="fi-FI" sz="2000" dirty="0" smtClean="0"/>
              <a:t>Ihmisten osaaminen, kyvyt ja </a:t>
            </a:r>
            <a:r>
              <a:rPr lang="fi-FI" sz="2000" dirty="0" err="1" smtClean="0"/>
              <a:t>resutssit</a:t>
            </a:r>
            <a:endParaRPr lang="fi-FI" sz="2000" dirty="0" smtClean="0"/>
          </a:p>
          <a:p>
            <a:pPr marL="800100" lvl="1" indent="-342900">
              <a:buFontTx/>
              <a:buChar char="-"/>
            </a:pPr>
            <a:r>
              <a:rPr lang="fi-FI" sz="2000" dirty="0" err="1" smtClean="0"/>
              <a:t>Ongelmantratkaisua</a:t>
            </a:r>
            <a:r>
              <a:rPr lang="fi-FI" sz="2000" dirty="0" smtClean="0"/>
              <a:t> ja luovuutta edistävän kulttuurin luominen. </a:t>
            </a:r>
            <a:r>
              <a:rPr lang="en-GB" sz="2000" dirty="0" err="1" smtClean="0"/>
              <a:t>Avoimen</a:t>
            </a:r>
            <a:r>
              <a:rPr lang="en-GB" sz="2000" dirty="0" smtClean="0"/>
              <a:t> </a:t>
            </a:r>
            <a:r>
              <a:rPr lang="en-GB" sz="2000" dirty="0" err="1" smtClean="0"/>
              <a:t>ja</a:t>
            </a:r>
            <a:r>
              <a:rPr lang="en-GB" sz="2000" dirty="0" smtClean="0"/>
              <a:t> </a:t>
            </a:r>
            <a:r>
              <a:rPr lang="en-GB" sz="2000" dirty="0" err="1" smtClean="0"/>
              <a:t>sallivan</a:t>
            </a:r>
            <a:r>
              <a:rPr lang="en-GB" sz="2000" dirty="0" smtClean="0"/>
              <a:t> </a:t>
            </a:r>
            <a:r>
              <a:rPr lang="en-GB" sz="2000" dirty="0" err="1" smtClean="0"/>
              <a:t>kulttuurin</a:t>
            </a:r>
            <a:r>
              <a:rPr lang="en-GB" sz="2000" dirty="0" smtClean="0"/>
              <a:t> </a:t>
            </a:r>
            <a:r>
              <a:rPr lang="en-GB" sz="2000" dirty="0" err="1" smtClean="0"/>
              <a:t>luominen</a:t>
            </a:r>
            <a:r>
              <a:rPr lang="en-GB" sz="2000" dirty="0" smtClean="0"/>
              <a:t> </a:t>
            </a:r>
            <a:r>
              <a:rPr lang="en-GB" sz="2000" dirty="0" err="1" smtClean="0"/>
              <a:t>ihmisten</a:t>
            </a:r>
            <a:r>
              <a:rPr lang="en-GB" sz="2000" dirty="0" smtClean="0"/>
              <a:t> </a:t>
            </a:r>
            <a:r>
              <a:rPr lang="en-GB" sz="2000" dirty="0" err="1" smtClean="0"/>
              <a:t>kykyjä</a:t>
            </a:r>
            <a:r>
              <a:rPr lang="en-GB" sz="2000" dirty="0" smtClean="0"/>
              <a:t> </a:t>
            </a:r>
            <a:r>
              <a:rPr lang="en-GB" sz="2000" dirty="0" err="1" smtClean="0"/>
              <a:t>hyödynnettäessä</a:t>
            </a:r>
            <a:r>
              <a:rPr lang="en-GB" sz="2000" dirty="0" smtClean="0"/>
              <a:t> on </a:t>
            </a:r>
            <a:r>
              <a:rPr lang="en-GB" sz="2000" dirty="0" err="1" smtClean="0"/>
              <a:t>välttämätöntä</a:t>
            </a:r>
            <a:endParaRPr lang="en-GB" sz="2000" dirty="0"/>
          </a:p>
          <a:p>
            <a:pPr marL="800100" lvl="1" indent="-342900">
              <a:buFontTx/>
              <a:buChar char="-"/>
            </a:pPr>
            <a:r>
              <a:rPr lang="en-GB" sz="2000" dirty="0" err="1" smtClean="0"/>
              <a:t>Osallisten</a:t>
            </a:r>
            <a:r>
              <a:rPr lang="en-GB" sz="2000" dirty="0" smtClean="0"/>
              <a:t> </a:t>
            </a:r>
            <a:r>
              <a:rPr lang="en-GB" sz="2000" dirty="0" err="1" smtClean="0"/>
              <a:t>intohimo</a:t>
            </a:r>
            <a:r>
              <a:rPr lang="en-GB" sz="2000" dirty="0" smtClean="0"/>
              <a:t> </a:t>
            </a:r>
            <a:r>
              <a:rPr lang="en-GB" sz="2000" dirty="0" err="1" smtClean="0"/>
              <a:t>ja</a:t>
            </a:r>
            <a:r>
              <a:rPr lang="en-GB" sz="2000" dirty="0" smtClean="0"/>
              <a:t> </a:t>
            </a:r>
            <a:r>
              <a:rPr lang="en-GB" sz="2000" dirty="0" err="1" smtClean="0"/>
              <a:t>asenne</a:t>
            </a:r>
            <a:r>
              <a:rPr lang="en-GB" sz="2000" dirty="0" smtClean="0"/>
              <a:t> </a:t>
            </a:r>
            <a:endParaRPr lang="en-GB" sz="2000" dirty="0"/>
          </a:p>
          <a:p>
            <a:pPr marL="457200" indent="-457200">
              <a:buFont typeface="+mj-lt"/>
              <a:buAutoNum type="arabicPeriod"/>
            </a:pPr>
            <a:r>
              <a:rPr lang="fi-FI" sz="2000" dirty="0"/>
              <a:t>Oppiminen ja </a:t>
            </a:r>
            <a:r>
              <a:rPr lang="fi-FI" sz="2000" dirty="0" smtClean="0"/>
              <a:t>arviointi</a:t>
            </a:r>
            <a:r>
              <a:rPr lang="fi-FI" sz="2000" b="1" dirty="0"/>
              <a:t> </a:t>
            </a:r>
            <a:endParaRPr lang="fi-FI" sz="2000" b="1" dirty="0" smtClean="0"/>
          </a:p>
          <a:p>
            <a:pPr marL="457200" indent="-457200">
              <a:buFont typeface="+mj-lt"/>
              <a:buAutoNum type="arabicPeriod"/>
            </a:pPr>
            <a:r>
              <a:rPr lang="fi-FI" sz="2000" dirty="0" smtClean="0"/>
              <a:t>Tarina </a:t>
            </a:r>
            <a:r>
              <a:rPr lang="fi-FI" sz="2000" dirty="0"/>
              <a:t>ja siitä kertominen</a:t>
            </a:r>
          </a:p>
          <a:p>
            <a:endParaRPr lang="pt-PT" sz="20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34</a:t>
            </a:fld>
            <a:endParaRPr lang="it-IT" dirty="0"/>
          </a:p>
        </p:txBody>
      </p:sp>
    </p:spTree>
    <p:extLst>
      <p:ext uri="{BB962C8B-B14F-4D97-AF65-F5344CB8AC3E}">
        <p14:creationId xmlns:p14="http://schemas.microsoft.com/office/powerpoint/2010/main" val="33437666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646331"/>
          </a:xfrm>
          <a:prstGeom prst="rect">
            <a:avLst/>
          </a:prstGeom>
          <a:noFill/>
        </p:spPr>
        <p:txBody>
          <a:bodyPr wrap="square" rtlCol="0">
            <a:spAutoFit/>
          </a:bodyPr>
          <a:lstStyle/>
          <a:p>
            <a:r>
              <a:rPr lang="en-GB" sz="3600" b="1" dirty="0" err="1" smtClean="0"/>
              <a:t>Harjoitus</a:t>
            </a:r>
            <a:r>
              <a:rPr lang="en-GB" sz="3600" b="1" dirty="0" smtClean="0"/>
              <a:t> </a:t>
            </a:r>
            <a:r>
              <a:rPr lang="en-GB" sz="3600" b="1" dirty="0"/>
              <a:t>6: </a:t>
            </a:r>
            <a:r>
              <a:rPr lang="en-GB" sz="3600" b="1" dirty="0" err="1" smtClean="0"/>
              <a:t>Ongelmalaatikko</a:t>
            </a:r>
            <a:endParaRPr lang="en-GB" sz="3600" b="1" dirty="0"/>
          </a:p>
        </p:txBody>
      </p:sp>
      <p:sp>
        <p:nvSpPr>
          <p:cNvPr id="4" name="CasellaDiTesto 3"/>
          <p:cNvSpPr txBox="1"/>
          <p:nvPr/>
        </p:nvSpPr>
        <p:spPr>
          <a:xfrm>
            <a:off x="913054" y="2093120"/>
            <a:ext cx="10872788" cy="3447098"/>
          </a:xfrm>
          <a:prstGeom prst="rect">
            <a:avLst/>
          </a:prstGeom>
          <a:noFill/>
        </p:spPr>
        <p:txBody>
          <a:bodyPr wrap="square" rtlCol="0">
            <a:spAutoFit/>
          </a:bodyPr>
          <a:lstStyle/>
          <a:p>
            <a:r>
              <a:rPr lang="fi-FI" sz="2000" b="1" u="sng" dirty="0"/>
              <a:t>Ohjeet</a:t>
            </a:r>
            <a:endParaRPr lang="fi-FI" sz="2000" dirty="0"/>
          </a:p>
          <a:p>
            <a:pPr marL="457200" lvl="0" indent="-457200">
              <a:buFont typeface="+mj-lt"/>
              <a:buAutoNum type="arabicPeriod"/>
            </a:pPr>
            <a:r>
              <a:rPr lang="fi-FI" sz="2000" dirty="0"/>
              <a:t>Ensin jokainen henkilö kirjoittaa jokapäiväisen työn/yrittäjyyden ongelman, esim. miten löytää aikaa olla lasten kanssa, taittaa sitten paperin ja pudottaa sen ensimmäiseen laatikkoon</a:t>
            </a:r>
          </a:p>
          <a:p>
            <a:pPr marL="457200" lvl="0" indent="-457200">
              <a:buFont typeface="+mj-lt"/>
              <a:buAutoNum type="arabicPeriod"/>
            </a:pPr>
            <a:r>
              <a:rPr lang="fi-FI" sz="2000" dirty="0"/>
              <a:t>Seuraavaksi kukin henkilö kirjoittaa siihen vaikuttavan olosuhteen, esim. myymälän aukioloajat ovat pitkiä, taittaa paperin ja pudottaa sen </a:t>
            </a:r>
            <a:r>
              <a:rPr lang="fi-FI" sz="2000" dirty="0" smtClean="0"/>
              <a:t>toiseen </a:t>
            </a:r>
            <a:r>
              <a:rPr lang="fi-FI" sz="2000" dirty="0"/>
              <a:t>laatikkoon</a:t>
            </a:r>
          </a:p>
          <a:p>
            <a:pPr marL="457200" lvl="0" indent="-457200">
              <a:buFont typeface="+mj-lt"/>
              <a:buAutoNum type="arabicPeriod"/>
            </a:pPr>
            <a:r>
              <a:rPr lang="fi-FI" sz="2000" dirty="0" err="1"/>
              <a:t>Fasilitaattori</a:t>
            </a:r>
            <a:r>
              <a:rPr lang="fi-FI" sz="2000" dirty="0"/>
              <a:t> sekoittaa taitetut paperit, ja kukin yrittäjä ottaa yhden taitetun paperin ensimmäisestä ja toisesta laatikosta.  </a:t>
            </a:r>
          </a:p>
          <a:p>
            <a:pPr marL="457200" lvl="0" indent="-457200">
              <a:buFont typeface="+mj-lt"/>
              <a:buAutoNum type="arabicPeriod"/>
            </a:pPr>
            <a:r>
              <a:rPr lang="fi-FI" sz="2000" dirty="0"/>
              <a:t>Osallistujilla on 5 minuuttia aikaa keksiä ratkaisu ongelmalle </a:t>
            </a:r>
            <a:r>
              <a:rPr lang="fi-FI" sz="2000" dirty="0" err="1"/>
              <a:t>tietyssä</a:t>
            </a:r>
            <a:r>
              <a:rPr lang="fi-FI" sz="2000" dirty="0"/>
              <a:t> tilanteessa ja miettiä, miten se esitetään 1 minuutissa</a:t>
            </a:r>
          </a:p>
          <a:p>
            <a:pPr marL="457200" lvl="0" indent="-457200">
              <a:buFont typeface="+mj-lt"/>
              <a:buAutoNum type="arabicPeriod"/>
            </a:pPr>
            <a:r>
              <a:rPr lang="fi-FI" sz="2000" dirty="0"/>
              <a:t>Lopuksi kukin esittelee ongelman ja ratkaisunsa toisille. Jokaisella on enintään 1 minuutti aikaa.</a:t>
            </a:r>
          </a:p>
          <a:p>
            <a:pPr lvl="0"/>
            <a:endParaRPr lang="en-US"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35</a:t>
            </a:fld>
            <a:endParaRPr lang="it-IT" dirty="0"/>
          </a:p>
        </p:txBody>
      </p:sp>
    </p:spTree>
    <p:extLst>
      <p:ext uri="{BB962C8B-B14F-4D97-AF65-F5344CB8AC3E}">
        <p14:creationId xmlns:p14="http://schemas.microsoft.com/office/powerpoint/2010/main" val="3330068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14438" y="648816"/>
            <a:ext cx="10870959" cy="584775"/>
          </a:xfrm>
          <a:prstGeom prst="rect">
            <a:avLst/>
          </a:prstGeom>
          <a:noFill/>
        </p:spPr>
        <p:txBody>
          <a:bodyPr wrap="square" rtlCol="0">
            <a:spAutoFit/>
          </a:bodyPr>
          <a:lstStyle/>
          <a:p>
            <a:r>
              <a:rPr lang="fi-FI" sz="3200" b="1" dirty="0"/>
              <a:t>Esimerkkejä yrityksistä, jotka ratkaisevat ongelmia </a:t>
            </a:r>
            <a:endParaRPr lang="fi-FI" sz="3200" dirty="0"/>
          </a:p>
        </p:txBody>
      </p:sp>
      <p:sp>
        <p:nvSpPr>
          <p:cNvPr id="4" name="CasellaDiTesto 3"/>
          <p:cNvSpPr txBox="1"/>
          <p:nvPr/>
        </p:nvSpPr>
        <p:spPr>
          <a:xfrm>
            <a:off x="824277" y="1233591"/>
            <a:ext cx="10872788" cy="4708981"/>
          </a:xfrm>
          <a:prstGeom prst="rect">
            <a:avLst/>
          </a:prstGeom>
          <a:noFill/>
        </p:spPr>
        <p:txBody>
          <a:bodyPr wrap="square" rtlCol="0">
            <a:spAutoFit/>
          </a:bodyPr>
          <a:lstStyle/>
          <a:p>
            <a:pPr lvl="0"/>
            <a:endParaRPr lang="fi-FI" sz="2000" b="1" dirty="0" smtClean="0"/>
          </a:p>
          <a:p>
            <a:pPr lvl="0"/>
            <a:r>
              <a:rPr lang="fi-FI" sz="2000" b="1" dirty="0" smtClean="0"/>
              <a:t>Kuinka </a:t>
            </a:r>
            <a:r>
              <a:rPr lang="fi-FI" sz="2000" b="1" dirty="0"/>
              <a:t>kauppa tai toimisto sisustetaan tyylikkäästi? </a:t>
            </a:r>
            <a:endParaRPr lang="fi-FI" sz="2000" b="1" dirty="0" smtClean="0"/>
          </a:p>
          <a:p>
            <a:pPr lvl="0"/>
            <a:r>
              <a:rPr lang="fi-FI" sz="2000" dirty="0"/>
              <a:t>Käytä käytettyjä huonekaluja, personoi tilaa. </a:t>
            </a:r>
            <a:r>
              <a:rPr lang="fi-FI" sz="2000" dirty="0" smtClean="0"/>
              <a:t>Maalaa vaikka seinät liitutauluksi ja piirrä niihin liidulla. Tai </a:t>
            </a:r>
            <a:r>
              <a:rPr lang="fi-FI" sz="2000" dirty="0"/>
              <a:t>miksi et peittäisi seiniä vanhoilla sanomalehdillä? Lisää kirja tai kaksi, käytä lasten </a:t>
            </a:r>
            <a:r>
              <a:rPr lang="fi-FI" sz="2000" dirty="0" smtClean="0"/>
              <a:t>piirustuksia.</a:t>
            </a:r>
          </a:p>
          <a:p>
            <a:pPr lvl="0"/>
            <a:endParaRPr lang="fi-FI" sz="2000" dirty="0"/>
          </a:p>
          <a:p>
            <a:pPr lvl="0"/>
            <a:r>
              <a:rPr lang="fi-FI" sz="2000" b="1" dirty="0"/>
              <a:t>Säästä käyntikorteissa: </a:t>
            </a:r>
            <a:endParaRPr lang="fi-FI" sz="2000" b="1" dirty="0" smtClean="0"/>
          </a:p>
          <a:p>
            <a:pPr lvl="0"/>
            <a:r>
              <a:rPr lang="fi-FI" sz="2000" dirty="0"/>
              <a:t>M</a:t>
            </a:r>
            <a:r>
              <a:rPr lang="fi-FI" sz="2000" dirty="0" smtClean="0"/>
              <a:t>iksi </a:t>
            </a:r>
            <a:r>
              <a:rPr lang="fi-FI" sz="2000" dirty="0"/>
              <a:t>emme voisi käyttää leimaa vesivärillä maalatussa </a:t>
            </a:r>
            <a:r>
              <a:rPr lang="fi-FI" sz="2000" dirty="0" smtClean="0"/>
              <a:t>paperissa</a:t>
            </a:r>
            <a:r>
              <a:rPr lang="fi-FI" sz="2000" dirty="0"/>
              <a:t> </a:t>
            </a:r>
            <a:r>
              <a:rPr lang="fi-FI" sz="2000" dirty="0" smtClean="0"/>
              <a:t>tai omia piirroksiamme?</a:t>
            </a:r>
            <a:endParaRPr lang="fi-FI" sz="2000" dirty="0"/>
          </a:p>
          <a:p>
            <a:r>
              <a:rPr lang="en-US" sz="2000" dirty="0"/>
              <a:t> </a:t>
            </a:r>
            <a:endParaRPr lang="fi-FI" sz="2000" b="1" dirty="0"/>
          </a:p>
          <a:p>
            <a:pPr lvl="0"/>
            <a:r>
              <a:rPr lang="fi-FI" sz="2000" b="1" dirty="0"/>
              <a:t>Miten saada ensimmäiset mielipiteet tuotteista? </a:t>
            </a:r>
            <a:endParaRPr lang="fi-FI" sz="2000" b="1" dirty="0" smtClean="0"/>
          </a:p>
          <a:p>
            <a:pPr lvl="0"/>
            <a:r>
              <a:rPr lang="fi-FI" sz="2000" dirty="0" smtClean="0"/>
              <a:t>Kysy </a:t>
            </a:r>
            <a:r>
              <a:rPr lang="fi-FI" sz="2000" dirty="0"/>
              <a:t>perheeltä ja ystäviltä, pyydä </a:t>
            </a:r>
            <a:r>
              <a:rPr lang="fi-FI" sz="2000" dirty="0" smtClean="0"/>
              <a:t>opiskelijoita </a:t>
            </a:r>
            <a:r>
              <a:rPr lang="fi-FI" sz="2000" dirty="0"/>
              <a:t>kommentoimaan tuotteitasi, käytä sosiaalista mediaa tai mene jonain päivänä </a:t>
            </a:r>
            <a:r>
              <a:rPr lang="fi-FI" sz="2000" dirty="0" smtClean="0"/>
              <a:t>torille</a:t>
            </a:r>
            <a:r>
              <a:rPr lang="fi-FI" sz="2000" dirty="0"/>
              <a:t> </a:t>
            </a:r>
            <a:r>
              <a:rPr lang="fi-FI" sz="2000" dirty="0" smtClean="0"/>
              <a:t>esittelemään tuotteitasi.</a:t>
            </a:r>
          </a:p>
          <a:p>
            <a:pPr lvl="0"/>
            <a:endParaRPr lang="fi-FI" sz="2000" dirty="0"/>
          </a:p>
          <a:p>
            <a:pPr lvl="0"/>
            <a:r>
              <a:rPr lang="fi-FI" sz="2000" b="1" dirty="0" smtClean="0"/>
              <a:t>Markkinatutkimuksia? </a:t>
            </a:r>
            <a:r>
              <a:rPr lang="fi-FI" sz="2000" dirty="0" smtClean="0"/>
              <a:t>Kysy vaikka oppilaitoksilta</a:t>
            </a:r>
            <a:r>
              <a:rPr lang="fi-FI" sz="2000" b="1" dirty="0" smtClean="0"/>
              <a:t>. </a:t>
            </a:r>
            <a:r>
              <a:rPr lang="fi-FI" sz="2000" dirty="0"/>
              <a:t>Opiskelijat tarvitsevat kurssitehtäviä. </a:t>
            </a:r>
            <a:endParaRPr lang="fi-FI" sz="2000" dirty="0" smtClean="0"/>
          </a:p>
          <a:p>
            <a:pPr lvl="0"/>
            <a:endParaRPr lang="en-US" sz="2000" dirty="0"/>
          </a:p>
          <a:p>
            <a:pPr lvl="0"/>
            <a:r>
              <a:rPr lang="en-US" sz="2000" b="1" dirty="0" err="1" smtClean="0"/>
              <a:t>Pakkaus</a:t>
            </a:r>
            <a:r>
              <a:rPr lang="en-US" sz="2000" b="1" dirty="0" smtClean="0"/>
              <a:t>:</a:t>
            </a:r>
            <a:r>
              <a:rPr lang="en-US" sz="2000" dirty="0" smtClean="0"/>
              <a:t> </a:t>
            </a:r>
            <a:r>
              <a:rPr lang="en-US" sz="2000" dirty="0" err="1" smtClean="0"/>
              <a:t>Edulliset</a:t>
            </a:r>
            <a:r>
              <a:rPr lang="en-US" sz="2000" dirty="0" smtClean="0"/>
              <a:t> </a:t>
            </a:r>
            <a:r>
              <a:rPr lang="en-US" sz="2000" dirty="0" err="1" smtClean="0"/>
              <a:t>materiaalit</a:t>
            </a:r>
            <a:r>
              <a:rPr lang="en-US" sz="2000" dirty="0" smtClean="0"/>
              <a:t> </a:t>
            </a:r>
            <a:r>
              <a:rPr lang="en-US" sz="2000" dirty="0" err="1" smtClean="0"/>
              <a:t>kuten</a:t>
            </a:r>
            <a:r>
              <a:rPr lang="en-US" sz="2000" dirty="0" smtClean="0"/>
              <a:t> </a:t>
            </a:r>
            <a:r>
              <a:rPr lang="en-US" sz="2000" dirty="0" err="1" smtClean="0"/>
              <a:t>sanomalehdet</a:t>
            </a:r>
            <a:r>
              <a:rPr lang="en-US" sz="2000" dirty="0" smtClean="0"/>
              <a:t> ja </a:t>
            </a:r>
            <a:r>
              <a:rPr lang="en-US" sz="2000" dirty="0" err="1" smtClean="0"/>
              <a:t>nauha</a:t>
            </a:r>
            <a:r>
              <a:rPr lang="en-US" sz="2000" dirty="0" smtClean="0"/>
              <a:t> </a:t>
            </a:r>
            <a:r>
              <a:rPr lang="en-US" sz="2000" dirty="0" err="1" smtClean="0"/>
              <a:t>voivat</a:t>
            </a:r>
            <a:r>
              <a:rPr lang="en-US" sz="2000" dirty="0" smtClean="0"/>
              <a:t> olla </a:t>
            </a:r>
            <a:r>
              <a:rPr lang="en-US" sz="2000" dirty="0" err="1" smtClean="0"/>
              <a:t>mielenkiintoisia</a:t>
            </a:r>
            <a:r>
              <a:rPr lang="en-US" sz="2000" dirty="0" smtClean="0"/>
              <a:t> ja </a:t>
            </a:r>
            <a:r>
              <a:rPr lang="en-US" sz="2000" dirty="0" err="1" smtClean="0"/>
              <a:t>ekologisia</a:t>
            </a:r>
            <a:endParaRPr lang="en-US"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36</a:t>
            </a:fld>
            <a:endParaRPr lang="it-IT" dirty="0"/>
          </a:p>
        </p:txBody>
      </p:sp>
    </p:spTree>
    <p:extLst>
      <p:ext uri="{BB962C8B-B14F-4D97-AF65-F5344CB8AC3E}">
        <p14:creationId xmlns:p14="http://schemas.microsoft.com/office/powerpoint/2010/main" val="590756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43874" y="1117957"/>
            <a:ext cx="10870959" cy="954107"/>
          </a:xfrm>
          <a:prstGeom prst="rect">
            <a:avLst/>
          </a:prstGeom>
          <a:noFill/>
        </p:spPr>
        <p:txBody>
          <a:bodyPr wrap="square" rtlCol="0">
            <a:spAutoFit/>
          </a:bodyPr>
          <a:lstStyle/>
          <a:p>
            <a:r>
              <a:rPr lang="fi-FI" sz="2800" b="1" dirty="0"/>
              <a:t>Esimerkkejä </a:t>
            </a:r>
            <a:r>
              <a:rPr lang="fi-FI" sz="2800" b="1" dirty="0" smtClean="0"/>
              <a:t>yrityksistä jotka ratkaisevat ongelmia luoden niistä liiketoimintamahdollisuuksia: Rags2Riches (R2R)</a:t>
            </a:r>
            <a:endParaRPr lang="it-IT" sz="3600" b="1" dirty="0">
              <a:ea typeface="Gotham Pro" charset="0"/>
              <a:cs typeface="Gotham Pro" charset="0"/>
            </a:endParaRPr>
          </a:p>
        </p:txBody>
      </p:sp>
      <p:sp>
        <p:nvSpPr>
          <p:cNvPr id="4" name="CasellaDiTesto 3"/>
          <p:cNvSpPr txBox="1"/>
          <p:nvPr/>
        </p:nvSpPr>
        <p:spPr>
          <a:xfrm>
            <a:off x="831326" y="2102666"/>
            <a:ext cx="10872788" cy="3724096"/>
          </a:xfrm>
          <a:prstGeom prst="rect">
            <a:avLst/>
          </a:prstGeom>
          <a:noFill/>
        </p:spPr>
        <p:txBody>
          <a:bodyPr wrap="square" rtlCol="0">
            <a:spAutoFit/>
          </a:bodyPr>
          <a:lstStyle/>
          <a:p>
            <a:pPr marL="342900" indent="-342900">
              <a:buFont typeface="Arial" panose="020B0604020202020204" pitchFamily="34" charset="0"/>
              <a:buChar char="•"/>
            </a:pPr>
            <a:r>
              <a:rPr lang="fi-FI" sz="2000" dirty="0" smtClean="0"/>
              <a:t>Yhteiskunnallinen </a:t>
            </a:r>
            <a:r>
              <a:rPr lang="fi-FI" sz="2000" dirty="0"/>
              <a:t>yritys Filippiineiltä, joka myy muodikkaita, eettisiä, kestäviä ja ekologisia kasseja ja asusteita käsityönä paikallisten käsityöläisten </a:t>
            </a:r>
            <a:r>
              <a:rPr lang="fi-FI" sz="2000" dirty="0" smtClean="0"/>
              <a:t>tekeminä</a:t>
            </a:r>
          </a:p>
          <a:p>
            <a:pPr marL="342900" indent="-342900">
              <a:buFont typeface="Arial" panose="020B0604020202020204" pitchFamily="34" charset="0"/>
              <a:buChar char="•"/>
            </a:pPr>
            <a:r>
              <a:rPr lang="fi-FI" sz="2000" dirty="0"/>
              <a:t>Työskennellessään opettajana </a:t>
            </a:r>
            <a:r>
              <a:rPr lang="fi-FI" sz="2000" dirty="0" err="1"/>
              <a:t>opettajana</a:t>
            </a:r>
            <a:r>
              <a:rPr lang="fi-FI" sz="2000" dirty="0"/>
              <a:t> Filippiinien suurimmalla slummi/jätealueella, yrityksen perustaja </a:t>
            </a:r>
            <a:r>
              <a:rPr lang="fi-FI" sz="2000" dirty="0" err="1"/>
              <a:t>Reese</a:t>
            </a:r>
            <a:r>
              <a:rPr lang="fi-FI" sz="2000" dirty="0"/>
              <a:t> Fernandez-Ruiz todisti köyhyyden sosiaalisia seurauksia ja miten naiset yrittivät ansaita elantonsa tekemällä mattoja kangasjätteestä. </a:t>
            </a:r>
            <a:endParaRPr lang="fi-FI" sz="2000" dirty="0" smtClean="0"/>
          </a:p>
          <a:p>
            <a:pPr marL="342900" indent="-342900">
              <a:buFont typeface="Arial" panose="020B0604020202020204" pitchFamily="34" charset="0"/>
              <a:buChar char="•"/>
            </a:pPr>
            <a:r>
              <a:rPr lang="fi-FI" sz="2000" dirty="0" smtClean="0"/>
              <a:t>Liiketoimintaidea: yhdistää käsityöläisten taidot ja muotoilu markkinointiin </a:t>
            </a:r>
            <a:r>
              <a:rPr lang="fi-FI" sz="2000" dirty="0"/>
              <a:t>ja logistiseen </a:t>
            </a:r>
            <a:r>
              <a:rPr lang="fi-FI" sz="2000" dirty="0" smtClean="0"/>
              <a:t>ketjuun</a:t>
            </a:r>
            <a:r>
              <a:rPr lang="en-US" sz="2000" dirty="0" smtClean="0"/>
              <a:t>. </a:t>
            </a:r>
            <a:endParaRPr lang="en-US" sz="2000" dirty="0"/>
          </a:p>
          <a:p>
            <a:pPr marL="342900" indent="-342900">
              <a:buFont typeface="Arial" panose="020B0604020202020204" pitchFamily="34" charset="0"/>
              <a:buChar char="•"/>
            </a:pPr>
            <a:r>
              <a:rPr lang="fi-FI" sz="2000" dirty="0" smtClean="0"/>
              <a:t>Toiminnallaan R2R on nostanut </a:t>
            </a:r>
            <a:r>
              <a:rPr lang="fi-FI" sz="2000" dirty="0"/>
              <a:t>käsityöläisten ja heidän perheidensä elämänlaatua esimerkiksi taloudellisella ja terveyskoulutuksella, sosiaaliturvalla, koulutuksella ja </a:t>
            </a:r>
            <a:r>
              <a:rPr lang="fi-FI" sz="2000" dirty="0" smtClean="0"/>
              <a:t>kasvaneella tulotasolla</a:t>
            </a:r>
          </a:p>
          <a:p>
            <a:pPr marL="342900" indent="-342900">
              <a:buFont typeface="Arial" panose="020B0604020202020204" pitchFamily="34" charset="0"/>
              <a:buChar char="•"/>
            </a:pPr>
            <a:r>
              <a:rPr lang="fi-FI" sz="2000" dirty="0" smtClean="0"/>
              <a:t>Yhteiskunnallinen </a:t>
            </a:r>
            <a:r>
              <a:rPr lang="fi-FI" sz="2000" dirty="0"/>
              <a:t>vastuu ja eko-eettinen näkökulma ovat vaikuttaneet myönteisesti yhtiön brändiin</a:t>
            </a:r>
            <a:r>
              <a:rPr lang="fi-FI" sz="2000" dirty="0" smtClean="0"/>
              <a:t>.</a:t>
            </a:r>
          </a:p>
          <a:p>
            <a:pPr marL="342900" indent="-342900">
              <a:buFont typeface="Arial" panose="020B0604020202020204" pitchFamily="34" charset="0"/>
              <a:buChar char="•"/>
            </a:pPr>
            <a:endParaRPr lang="fi-FI" sz="2000" dirty="0" smtClean="0"/>
          </a:p>
          <a:p>
            <a:r>
              <a:rPr lang="fi-FI" dirty="0" smtClean="0"/>
              <a:t>R2R </a:t>
            </a:r>
            <a:r>
              <a:rPr lang="fi-FI" dirty="0"/>
              <a:t>vastaa yhteiskunnallisiin ja ympäristöön liittyviin haasteisiin alhaisista taloudellisista investoinneista </a:t>
            </a:r>
            <a:r>
              <a:rPr lang="fi-FI" dirty="0" smtClean="0"/>
              <a:t>huolimatta. Lisätietoja </a:t>
            </a:r>
            <a:r>
              <a:rPr lang="fi-FI" dirty="0"/>
              <a:t>tarinasta on osoitteessa</a:t>
            </a:r>
            <a:r>
              <a:rPr lang="en-US" dirty="0" smtClean="0"/>
              <a:t>: </a:t>
            </a:r>
            <a:r>
              <a:rPr lang="en-GB" u="sng" dirty="0">
                <a:hlinkClick r:id="rId3"/>
              </a:rPr>
              <a:t>The Filipino Women Turning Rags into High Fashion</a:t>
            </a:r>
            <a:r>
              <a:rPr lang="en-GB" dirty="0"/>
              <a:t> </a:t>
            </a:r>
            <a:endParaRPr lang="fi-FI"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37</a:t>
            </a:fld>
            <a:endParaRPr lang="it-IT" dirty="0"/>
          </a:p>
        </p:txBody>
      </p:sp>
    </p:spTree>
    <p:extLst>
      <p:ext uri="{BB962C8B-B14F-4D97-AF65-F5344CB8AC3E}">
        <p14:creationId xmlns:p14="http://schemas.microsoft.com/office/powerpoint/2010/main" val="1728404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1200329"/>
          </a:xfrm>
          <a:prstGeom prst="rect">
            <a:avLst/>
          </a:prstGeom>
          <a:noFill/>
        </p:spPr>
        <p:txBody>
          <a:bodyPr wrap="square" rtlCol="0">
            <a:spAutoFit/>
          </a:bodyPr>
          <a:lstStyle/>
          <a:p>
            <a:r>
              <a:rPr lang="fi-FI" sz="3600" b="1" dirty="0"/>
              <a:t>Esimerkkejä yrityksistä jotka ratkaisevat ongelmia luoden niistä </a:t>
            </a:r>
            <a:r>
              <a:rPr lang="fi-FI" sz="3600" b="1" dirty="0" smtClean="0"/>
              <a:t>liiketoimintamahdollisuuksia: </a:t>
            </a:r>
            <a:r>
              <a:rPr lang="fi-FI" sz="3600" b="1" dirty="0" err="1" smtClean="0"/>
              <a:t>Pulp</a:t>
            </a:r>
            <a:r>
              <a:rPr lang="fi-FI" sz="3600" b="1" dirty="0" smtClean="0"/>
              <a:t> </a:t>
            </a:r>
            <a:r>
              <a:rPr lang="fi-FI" sz="3600" b="1" dirty="0" err="1" smtClean="0"/>
              <a:t>Pantry</a:t>
            </a:r>
            <a:endParaRPr lang="it-IT" sz="2800" dirty="0">
              <a:ea typeface="Gotham Pro" charset="0"/>
              <a:cs typeface="Gotham Pro" charset="0"/>
            </a:endParaRPr>
          </a:p>
        </p:txBody>
      </p:sp>
      <p:sp>
        <p:nvSpPr>
          <p:cNvPr id="4" name="CasellaDiTesto 3"/>
          <p:cNvSpPr txBox="1"/>
          <p:nvPr/>
        </p:nvSpPr>
        <p:spPr>
          <a:xfrm>
            <a:off x="913054" y="2643857"/>
            <a:ext cx="10872788" cy="2862322"/>
          </a:xfrm>
          <a:prstGeom prst="rect">
            <a:avLst/>
          </a:prstGeom>
          <a:noFill/>
        </p:spPr>
        <p:txBody>
          <a:bodyPr wrap="square" rtlCol="0">
            <a:spAutoFit/>
          </a:bodyPr>
          <a:lstStyle/>
          <a:p>
            <a:r>
              <a:rPr lang="fi-FI" sz="2000" dirty="0" smtClean="0"/>
              <a:t>"</a:t>
            </a:r>
            <a:r>
              <a:rPr lang="fi-FI" sz="2000" dirty="0"/>
              <a:t>Mitä tehdä mehubaarien jätteille?" oli kysymys, joka johti </a:t>
            </a:r>
            <a:r>
              <a:rPr lang="fi-FI" sz="2000" dirty="0" err="1"/>
              <a:t>Kaitlin</a:t>
            </a:r>
            <a:r>
              <a:rPr lang="fi-FI" sz="2000" dirty="0"/>
              <a:t> </a:t>
            </a:r>
            <a:r>
              <a:rPr lang="fi-FI" sz="2000" dirty="0" err="1"/>
              <a:t>Mogentalen</a:t>
            </a:r>
            <a:r>
              <a:rPr lang="fi-FI" sz="2000" dirty="0"/>
              <a:t> ja Ashley </a:t>
            </a:r>
            <a:r>
              <a:rPr lang="fi-FI" sz="2000" dirty="0" err="1"/>
              <a:t>Miyasakin</a:t>
            </a:r>
            <a:r>
              <a:rPr lang="fi-FI" sz="2000" dirty="0"/>
              <a:t> yrityksen perustamiseen. Kalifornialainen yritys tuottaa rakeetonta </a:t>
            </a:r>
            <a:r>
              <a:rPr lang="fi-FI" sz="2000" dirty="0" err="1"/>
              <a:t>granolaa</a:t>
            </a:r>
            <a:r>
              <a:rPr lang="fi-FI" sz="2000" dirty="0"/>
              <a:t>, pikkupurtavaa ja leivonnaisia mehubaarien jätteistä. Kierrätyksen ja jätteiden vähentämisen lisäksi </a:t>
            </a:r>
            <a:r>
              <a:rPr lang="fi-FI" sz="2000" dirty="0" err="1"/>
              <a:t>Pulp</a:t>
            </a:r>
            <a:r>
              <a:rPr lang="fi-FI" sz="2000" dirty="0"/>
              <a:t> </a:t>
            </a:r>
            <a:r>
              <a:rPr lang="fi-FI" sz="2000" dirty="0" err="1"/>
              <a:t>Pantry</a:t>
            </a:r>
            <a:r>
              <a:rPr lang="fi-FI" sz="2000" dirty="0"/>
              <a:t> edistää terveellisempiä ruokailutottumuksia ja ekologista lähestymistapaa</a:t>
            </a:r>
            <a:r>
              <a:rPr lang="fi-FI" sz="2000" dirty="0" smtClean="0"/>
              <a:t>.</a:t>
            </a:r>
          </a:p>
          <a:p>
            <a:endParaRPr lang="fi-FI" sz="2000" dirty="0"/>
          </a:p>
          <a:p>
            <a:r>
              <a:rPr lang="fi-FI" sz="2000" dirty="0" err="1"/>
              <a:t>Pulp</a:t>
            </a:r>
            <a:r>
              <a:rPr lang="fi-FI" sz="2000" dirty="0"/>
              <a:t> </a:t>
            </a:r>
            <a:r>
              <a:rPr lang="fi-FI" sz="2000" dirty="0" err="1"/>
              <a:t>Pantry</a:t>
            </a:r>
            <a:r>
              <a:rPr lang="fi-FI" sz="2000" dirty="0"/>
              <a:t> pureutuu elintarvikejätteen, kierrätykseen ja elintarvikkeiden huonon ravintosisällön haasteisiin pienellä taloudellisella investoinnilla. </a:t>
            </a:r>
            <a:r>
              <a:rPr lang="fi-FI" sz="2000" dirty="0" err="1"/>
              <a:t>Pulp</a:t>
            </a:r>
            <a:r>
              <a:rPr lang="fi-FI" sz="2000" dirty="0"/>
              <a:t> </a:t>
            </a:r>
            <a:r>
              <a:rPr lang="fi-FI" sz="2000" dirty="0" err="1"/>
              <a:t>Pantry</a:t>
            </a:r>
            <a:r>
              <a:rPr lang="fi-FI" sz="2000" dirty="0"/>
              <a:t> hyödyntää viestintää, tarinankerrontaa, </a:t>
            </a:r>
            <a:r>
              <a:rPr lang="fi-FI" sz="2000" dirty="0" err="1"/>
              <a:t>brändäystä</a:t>
            </a:r>
            <a:r>
              <a:rPr lang="fi-FI" sz="2000" dirty="0"/>
              <a:t> ja elämäntapaa</a:t>
            </a:r>
            <a:r>
              <a:rPr lang="en-US" sz="2000" dirty="0" smtClean="0"/>
              <a:t>.</a:t>
            </a:r>
            <a:endParaRPr lang="fi-FI" sz="2000" dirty="0"/>
          </a:p>
          <a:p>
            <a:r>
              <a:rPr lang="en-US" sz="2000" dirty="0"/>
              <a:t> </a:t>
            </a:r>
            <a:endParaRPr lang="pt-PT" sz="20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38</a:t>
            </a:fld>
            <a:endParaRPr lang="it-IT" dirty="0"/>
          </a:p>
        </p:txBody>
      </p:sp>
    </p:spTree>
    <p:extLst>
      <p:ext uri="{BB962C8B-B14F-4D97-AF65-F5344CB8AC3E}">
        <p14:creationId xmlns:p14="http://schemas.microsoft.com/office/powerpoint/2010/main" val="4241016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278538"/>
            <a:ext cx="10870959" cy="1200329"/>
          </a:xfrm>
          <a:prstGeom prst="rect">
            <a:avLst/>
          </a:prstGeom>
          <a:noFill/>
        </p:spPr>
        <p:txBody>
          <a:bodyPr wrap="square" rtlCol="0">
            <a:spAutoFit/>
          </a:bodyPr>
          <a:lstStyle/>
          <a:p>
            <a:r>
              <a:rPr lang="fi-FI" sz="3600" b="1" dirty="0"/>
              <a:t>Esimerkkejä yrityksistä jotka ratkaisevat ongelmia luoden niistä </a:t>
            </a:r>
            <a:r>
              <a:rPr lang="fi-FI" sz="3600" b="1" dirty="0" err="1" smtClean="0"/>
              <a:t>liiketoimintamahdollisuuksia:FoodCloud</a:t>
            </a:r>
            <a:endParaRPr lang="it-IT" sz="2400" dirty="0">
              <a:ea typeface="Gotham Pro" charset="0"/>
              <a:cs typeface="Gotham Pro" charset="0"/>
            </a:endParaRPr>
          </a:p>
        </p:txBody>
      </p:sp>
      <p:sp>
        <p:nvSpPr>
          <p:cNvPr id="4" name="CasellaDiTesto 3"/>
          <p:cNvSpPr txBox="1"/>
          <p:nvPr/>
        </p:nvSpPr>
        <p:spPr>
          <a:xfrm>
            <a:off x="913054" y="2625928"/>
            <a:ext cx="10872788" cy="2246769"/>
          </a:xfrm>
          <a:prstGeom prst="rect">
            <a:avLst/>
          </a:prstGeom>
          <a:noFill/>
        </p:spPr>
        <p:txBody>
          <a:bodyPr wrap="square" rtlCol="0">
            <a:spAutoFit/>
          </a:bodyPr>
          <a:lstStyle/>
          <a:p>
            <a:r>
              <a:rPr lang="fi-FI" sz="2000" dirty="0" err="1" smtClean="0"/>
              <a:t>FoodCloud</a:t>
            </a:r>
            <a:r>
              <a:rPr lang="fi-FI" sz="2000" dirty="0" smtClean="0"/>
              <a:t> </a:t>
            </a:r>
            <a:r>
              <a:rPr lang="fi-FI" sz="2000" dirty="0"/>
              <a:t>on irlantilainen yhteiskunnallinen yritys, joka taistelee elintarvikejätteitä ja köyhyyttä vastaan. </a:t>
            </a:r>
            <a:r>
              <a:rPr lang="fi-FI" sz="2000" dirty="0" err="1"/>
              <a:t>FoodCloud</a:t>
            </a:r>
            <a:r>
              <a:rPr lang="fi-FI" sz="2000" dirty="0"/>
              <a:t>-sovellus saattaa yhteen ylijäämäruokaa hallussaan pitävät yritykset ja hyväntekeväisyysjärjestöjen kanssa, jotka tarvitsevat ruokaa jaettavaksi tarvitseville. Yritykset ilmoittavat, kun ruokaa on haettavissa. </a:t>
            </a:r>
            <a:r>
              <a:rPr lang="fi-FI" sz="2000" dirty="0" err="1"/>
              <a:t>FoodCloud</a:t>
            </a:r>
            <a:r>
              <a:rPr lang="fi-FI" sz="2000" dirty="0"/>
              <a:t> on sittemmin laajentunut Iso-Britanniaan. </a:t>
            </a:r>
            <a:endParaRPr lang="fi-FI" sz="2000" dirty="0" smtClean="0"/>
          </a:p>
          <a:p>
            <a:endParaRPr lang="fi-FI" sz="2000" dirty="0"/>
          </a:p>
          <a:p>
            <a:r>
              <a:rPr lang="fi-FI" sz="2000" dirty="0" smtClean="0"/>
              <a:t>Toiminnallaan </a:t>
            </a:r>
            <a:r>
              <a:rPr lang="fi-FI" sz="2000" dirty="0" err="1"/>
              <a:t>FoodCloud</a:t>
            </a:r>
            <a:r>
              <a:rPr lang="fi-FI" sz="2000" dirty="0"/>
              <a:t> edistää ruokajätteen kierrätystä ja vastustaa köyhyyttä. Se käyttää apuna uusinta teknologiaa ja mahdollistaa viestinnän ja verkottumisen sovelluksen käyttäjien </a:t>
            </a:r>
            <a:r>
              <a:rPr lang="fi-FI" sz="2000" dirty="0" smtClean="0"/>
              <a:t>välillä.</a:t>
            </a:r>
            <a:endParaRPr lang="pt-PT" sz="20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39</a:t>
            </a:fld>
            <a:endParaRPr lang="it-IT" dirty="0"/>
          </a:p>
        </p:txBody>
      </p:sp>
    </p:spTree>
    <p:extLst>
      <p:ext uri="{BB962C8B-B14F-4D97-AF65-F5344CB8AC3E}">
        <p14:creationId xmlns:p14="http://schemas.microsoft.com/office/powerpoint/2010/main" val="3267703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t>Harjoitus 1</a:t>
            </a:r>
            <a:r>
              <a:rPr lang="it-IT" sz="3600" b="1" dirty="0"/>
              <a:t>: </a:t>
            </a:r>
            <a:r>
              <a:rPr lang="it-IT" sz="3600" b="1" dirty="0" smtClean="0"/>
              <a:t>Mieti ongelma – keksi sille ratkaisu!</a:t>
            </a:r>
            <a:endParaRPr lang="it-IT" sz="3600" b="1" dirty="0"/>
          </a:p>
        </p:txBody>
      </p:sp>
      <p:sp>
        <p:nvSpPr>
          <p:cNvPr id="4" name="CasellaDiTesto 3"/>
          <p:cNvSpPr txBox="1"/>
          <p:nvPr/>
        </p:nvSpPr>
        <p:spPr>
          <a:xfrm>
            <a:off x="719090" y="2583553"/>
            <a:ext cx="6499128" cy="2739211"/>
          </a:xfrm>
          <a:prstGeom prst="rect">
            <a:avLst/>
          </a:prstGeom>
          <a:noFill/>
        </p:spPr>
        <p:txBody>
          <a:bodyPr wrap="square" rtlCol="0">
            <a:spAutoFit/>
          </a:bodyPr>
          <a:lstStyle/>
          <a:p>
            <a:pPr marL="342900" indent="-342900">
              <a:buFont typeface="Arial" panose="020B0604020202020204" pitchFamily="34" charset="0"/>
              <a:buChar char="•"/>
            </a:pPr>
            <a:r>
              <a:rPr lang="en-US" sz="2400" dirty="0" err="1" smtClean="0"/>
              <a:t>Mieti</a:t>
            </a:r>
            <a:r>
              <a:rPr lang="en-US" sz="2400" dirty="0" smtClean="0"/>
              <a:t> </a:t>
            </a:r>
            <a:r>
              <a:rPr lang="en-US" sz="2400" dirty="0" err="1" smtClean="0"/>
              <a:t>jotain</a:t>
            </a:r>
            <a:r>
              <a:rPr lang="en-US" sz="2400" dirty="0" smtClean="0"/>
              <a:t> </a:t>
            </a:r>
            <a:r>
              <a:rPr lang="en-US" sz="2400" dirty="0" err="1" smtClean="0"/>
              <a:t>ongelmaa</a:t>
            </a:r>
            <a:r>
              <a:rPr lang="en-US" sz="2400" dirty="0" smtClean="0"/>
              <a:t> </a:t>
            </a:r>
            <a:r>
              <a:rPr lang="en-US" sz="2400" dirty="0" err="1" smtClean="0"/>
              <a:t>arjesta</a:t>
            </a:r>
            <a:r>
              <a:rPr lang="en-US" sz="2400" dirty="0" smtClean="0"/>
              <a:t> tai </a:t>
            </a:r>
            <a:r>
              <a:rPr lang="en-US" sz="2400" dirty="0" err="1" smtClean="0"/>
              <a:t>työelämästä</a:t>
            </a:r>
            <a:r>
              <a:rPr lang="en-US" sz="2400" dirty="0" smtClean="0"/>
              <a:t>. </a:t>
            </a:r>
            <a:r>
              <a:rPr lang="en-US" sz="2400" dirty="0" err="1" smtClean="0"/>
              <a:t>Keksi</a:t>
            </a:r>
            <a:r>
              <a:rPr lang="en-US" sz="2400" dirty="0" smtClean="0"/>
              <a:t> </a:t>
            </a:r>
            <a:r>
              <a:rPr lang="en-US" sz="2400" dirty="0" err="1" smtClean="0"/>
              <a:t>sille</a:t>
            </a:r>
            <a:r>
              <a:rPr lang="en-US" sz="2400" dirty="0" smtClean="0"/>
              <a:t> </a:t>
            </a:r>
            <a:r>
              <a:rPr lang="en-US" sz="2400" dirty="0" err="1" smtClean="0"/>
              <a:t>ratkaisu</a:t>
            </a:r>
            <a:r>
              <a:rPr lang="en-US" sz="2400" dirty="0" smtClean="0"/>
              <a:t>! </a:t>
            </a:r>
            <a:endParaRPr lang="en-US" sz="2400" dirty="0"/>
          </a:p>
          <a:p>
            <a:pPr marL="342900" indent="-342900">
              <a:buFont typeface="Arial" panose="020B0604020202020204" pitchFamily="34" charset="0"/>
              <a:buChar char="•"/>
            </a:pPr>
            <a:r>
              <a:rPr lang="en-US" sz="2400" dirty="0" err="1" smtClean="0"/>
              <a:t>Esimerkiksi</a:t>
            </a:r>
            <a:endParaRPr lang="en-US" sz="2400" dirty="0"/>
          </a:p>
          <a:p>
            <a:pPr marL="800100" lvl="1" indent="-342900">
              <a:buFont typeface="Arial" panose="020B0604020202020204" pitchFamily="34" charset="0"/>
              <a:buChar char="•"/>
            </a:pPr>
            <a:r>
              <a:rPr lang="en-US" sz="2400" b="1" dirty="0" err="1" smtClean="0"/>
              <a:t>Ongelma</a:t>
            </a:r>
            <a:r>
              <a:rPr lang="en-US" sz="2400" dirty="0" smtClean="0"/>
              <a:t>: on </a:t>
            </a:r>
            <a:r>
              <a:rPr lang="en-US" sz="2400" dirty="0" err="1" smtClean="0"/>
              <a:t>haastavaa</a:t>
            </a:r>
            <a:r>
              <a:rPr lang="en-US" sz="2400" dirty="0" smtClean="0"/>
              <a:t> </a:t>
            </a:r>
            <a:r>
              <a:rPr lang="en-US" sz="2400" dirty="0" err="1" smtClean="0"/>
              <a:t>löytää</a:t>
            </a:r>
            <a:r>
              <a:rPr lang="en-US" sz="2400" dirty="0" smtClean="0"/>
              <a:t> </a:t>
            </a:r>
            <a:r>
              <a:rPr lang="en-US" sz="2400" dirty="0" err="1" smtClean="0"/>
              <a:t>usealle</a:t>
            </a:r>
            <a:r>
              <a:rPr lang="en-US" sz="2400" dirty="0" smtClean="0"/>
              <a:t> </a:t>
            </a:r>
            <a:r>
              <a:rPr lang="en-US" sz="2400" dirty="0" err="1" smtClean="0"/>
              <a:t>ihmiselle</a:t>
            </a:r>
            <a:r>
              <a:rPr lang="en-US" sz="2400" dirty="0" smtClean="0"/>
              <a:t> </a:t>
            </a:r>
            <a:r>
              <a:rPr lang="en-US" sz="2400" dirty="0" err="1" smtClean="0"/>
              <a:t>sopiva</a:t>
            </a:r>
            <a:r>
              <a:rPr lang="en-US" sz="2400" dirty="0" smtClean="0"/>
              <a:t> </a:t>
            </a:r>
            <a:r>
              <a:rPr lang="en-US" sz="2400" dirty="0" err="1" smtClean="0"/>
              <a:t>kokouksen</a:t>
            </a:r>
            <a:r>
              <a:rPr lang="en-US" sz="2400" dirty="0" smtClean="0"/>
              <a:t> </a:t>
            </a:r>
            <a:r>
              <a:rPr lang="en-US" sz="2400" dirty="0" err="1" smtClean="0"/>
              <a:t>ajankohta</a:t>
            </a:r>
            <a:endParaRPr lang="en-US" sz="2400" dirty="0"/>
          </a:p>
          <a:p>
            <a:pPr marL="800100" lvl="1" indent="-342900">
              <a:buFont typeface="Arial" panose="020B0604020202020204" pitchFamily="34" charset="0"/>
              <a:buChar char="•"/>
            </a:pPr>
            <a:r>
              <a:rPr lang="en-US" sz="2400" b="1" dirty="0" err="1" smtClean="0"/>
              <a:t>Ratkaisu</a:t>
            </a:r>
            <a:r>
              <a:rPr lang="en-US" sz="2400" dirty="0" smtClean="0"/>
              <a:t>: </a:t>
            </a:r>
            <a:r>
              <a:rPr lang="en-US" sz="2400" dirty="0"/>
              <a:t>Doodle-poll</a:t>
            </a:r>
          </a:p>
          <a:p>
            <a:r>
              <a:rPr lang="it-IT" sz="2800" dirty="0"/>
              <a:t> </a:t>
            </a:r>
          </a:p>
        </p:txBody>
      </p:sp>
      <p:sp>
        <p:nvSpPr>
          <p:cNvPr id="6" name="Slide Number Placeholder 5"/>
          <p:cNvSpPr>
            <a:spLocks noGrp="1"/>
          </p:cNvSpPr>
          <p:nvPr>
            <p:ph type="sldNum" sz="quarter" idx="12"/>
          </p:nvPr>
        </p:nvSpPr>
        <p:spPr/>
        <p:txBody>
          <a:bodyPr/>
          <a:lstStyle/>
          <a:p>
            <a:fld id="{164FE841-7605-7A44-96E0-2201010B0786}" type="slidenum">
              <a:rPr lang="it-IT" smtClean="0"/>
              <a:pPr/>
              <a:t>4</a:t>
            </a:fld>
            <a:endParaRPr lang="it-IT"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142" y="2153404"/>
            <a:ext cx="3972422" cy="3968840"/>
          </a:xfrm>
          <a:prstGeom prst="rect">
            <a:avLst/>
          </a:prstGeom>
        </p:spPr>
      </p:pic>
      <p:sp>
        <p:nvSpPr>
          <p:cNvPr id="7" name="Rectangle 6"/>
          <p:cNvSpPr/>
          <p:nvPr/>
        </p:nvSpPr>
        <p:spPr>
          <a:xfrm>
            <a:off x="7444951" y="5875994"/>
            <a:ext cx="5220303" cy="230832"/>
          </a:xfrm>
          <a:prstGeom prst="rect">
            <a:avLst/>
          </a:prstGeom>
        </p:spPr>
        <p:txBody>
          <a:bodyPr wrap="square">
            <a:spAutoFit/>
          </a:bodyPr>
          <a:lstStyle/>
          <a:p>
            <a:r>
              <a:rPr lang="en-US" sz="900" dirty="0" err="1" smtClean="0">
                <a:solidFill>
                  <a:schemeClr val="bg1">
                    <a:lumMod val="65000"/>
                  </a:schemeClr>
                </a:solidFill>
              </a:rPr>
              <a:t>Kuva</a:t>
            </a:r>
            <a:r>
              <a:rPr lang="en-US" sz="900" dirty="0" smtClean="0">
                <a:solidFill>
                  <a:schemeClr val="bg1">
                    <a:lumMod val="65000"/>
                  </a:schemeClr>
                </a:solidFill>
              </a:rPr>
              <a:t>: https</a:t>
            </a:r>
            <a:r>
              <a:rPr lang="en-US" sz="900" dirty="0">
                <a:solidFill>
                  <a:schemeClr val="bg1">
                    <a:lumMod val="65000"/>
                  </a:schemeClr>
                </a:solidFill>
              </a:rPr>
              <a:t>://www.gograph.com/illustration/question-mark-gg57608067.html</a:t>
            </a:r>
          </a:p>
        </p:txBody>
      </p:sp>
    </p:spTree>
    <p:extLst>
      <p:ext uri="{BB962C8B-B14F-4D97-AF65-F5344CB8AC3E}">
        <p14:creationId xmlns:p14="http://schemas.microsoft.com/office/powerpoint/2010/main" val="10834174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096370"/>
            <a:ext cx="10870959" cy="584775"/>
          </a:xfrm>
          <a:prstGeom prst="rect">
            <a:avLst/>
          </a:prstGeom>
          <a:noFill/>
        </p:spPr>
        <p:txBody>
          <a:bodyPr wrap="square" rtlCol="0">
            <a:spAutoFit/>
          </a:bodyPr>
          <a:lstStyle/>
          <a:p>
            <a:r>
              <a:rPr lang="it-IT" sz="3200" b="1" dirty="0" smtClean="0">
                <a:ea typeface="Gotham Pro" charset="0"/>
                <a:cs typeface="Gotham Pro" charset="0"/>
              </a:rPr>
              <a:t>Seuraava lähitapaaminen: Luovuus yrittäjyydessä</a:t>
            </a:r>
          </a:p>
        </p:txBody>
      </p:sp>
      <p:sp>
        <p:nvSpPr>
          <p:cNvPr id="4" name="CasellaDiTesto 3"/>
          <p:cNvSpPr txBox="1"/>
          <p:nvPr/>
        </p:nvSpPr>
        <p:spPr>
          <a:xfrm>
            <a:off x="931301" y="2030057"/>
            <a:ext cx="10872788" cy="3016210"/>
          </a:xfrm>
          <a:prstGeom prst="rect">
            <a:avLst/>
          </a:prstGeom>
          <a:noFill/>
        </p:spPr>
        <p:txBody>
          <a:bodyPr wrap="square" rtlCol="0">
            <a:spAutoFit/>
          </a:bodyPr>
          <a:lstStyle/>
          <a:p>
            <a:pPr marL="342900" indent="-342900">
              <a:buFont typeface="Arial" panose="020B0604020202020204" pitchFamily="34" charset="0"/>
              <a:buChar char="•"/>
              <a:defRPr/>
            </a:pPr>
            <a:r>
              <a:rPr lang="en-GB" sz="1600" dirty="0" smtClean="0">
                <a:solidFill>
                  <a:srgbClr val="FF0000"/>
                </a:solidFill>
              </a:rPr>
              <a:t>[PVM </a:t>
            </a:r>
            <a:r>
              <a:rPr lang="en-GB" sz="1600" dirty="0">
                <a:solidFill>
                  <a:srgbClr val="FF0000"/>
                </a:solidFill>
              </a:rPr>
              <a:t>+ </a:t>
            </a:r>
            <a:r>
              <a:rPr lang="en-GB" sz="1600" dirty="0" err="1" smtClean="0">
                <a:solidFill>
                  <a:srgbClr val="FF0000"/>
                </a:solidFill>
              </a:rPr>
              <a:t>Aika</a:t>
            </a:r>
            <a:r>
              <a:rPr lang="en-GB" sz="1600" dirty="0" smtClean="0">
                <a:solidFill>
                  <a:srgbClr val="FF0000"/>
                </a:solidFill>
              </a:rPr>
              <a:t>]</a:t>
            </a:r>
          </a:p>
          <a:p>
            <a:pPr marL="342900" indent="-342900">
              <a:buFont typeface="Arial" panose="020B0604020202020204" pitchFamily="34" charset="0"/>
              <a:buChar char="•"/>
              <a:defRPr/>
            </a:pPr>
            <a:endParaRPr lang="en-GB" sz="1400" dirty="0">
              <a:solidFill>
                <a:srgbClr val="FF0000"/>
              </a:solidFill>
            </a:endParaRPr>
          </a:p>
          <a:p>
            <a:pPr marL="342900" indent="-342900">
              <a:buFont typeface="Arial" panose="020B0604020202020204" pitchFamily="34" charset="0"/>
              <a:buChar char="•"/>
              <a:defRPr/>
            </a:pPr>
            <a:r>
              <a:rPr lang="en-GB" sz="2000" dirty="0" err="1" smtClean="0"/>
              <a:t>Moduulin</a:t>
            </a:r>
            <a:r>
              <a:rPr lang="en-GB" sz="2000" dirty="0" smtClean="0"/>
              <a:t> </a:t>
            </a:r>
            <a:r>
              <a:rPr lang="en-GB" sz="2000" dirty="0" err="1" smtClean="0"/>
              <a:t>tavoitteet</a:t>
            </a:r>
            <a:r>
              <a:rPr lang="en-GB" sz="2000" dirty="0" smtClean="0"/>
              <a:t> – </a:t>
            </a:r>
            <a:r>
              <a:rPr lang="en-GB" sz="2000" dirty="0" err="1" smtClean="0"/>
              <a:t>moduuli</a:t>
            </a:r>
            <a:r>
              <a:rPr lang="en-GB" sz="2000" dirty="0" smtClean="0"/>
              <a:t> </a:t>
            </a:r>
            <a:r>
              <a:rPr lang="en-GB" sz="2000" dirty="0" err="1" smtClean="0"/>
              <a:t>auttaa</a:t>
            </a:r>
            <a:r>
              <a:rPr lang="en-GB" sz="2000" dirty="0" smtClean="0"/>
              <a:t> </a:t>
            </a:r>
            <a:r>
              <a:rPr lang="en-GB" sz="2000" dirty="0" err="1" smtClean="0"/>
              <a:t>osallistujaa</a:t>
            </a:r>
            <a:endParaRPr lang="en-GB" sz="2000" dirty="0"/>
          </a:p>
          <a:p>
            <a:pPr marL="800100" lvl="1" indent="-342900">
              <a:buFont typeface="Arial" panose="020B0604020202020204" pitchFamily="34" charset="0"/>
              <a:buChar char="•"/>
              <a:defRPr/>
            </a:pPr>
            <a:r>
              <a:rPr lang="fi-FI" sz="2000" dirty="0" smtClean="0"/>
              <a:t>ymmärtämään </a:t>
            </a:r>
            <a:r>
              <a:rPr lang="fi-FI" sz="2000" dirty="0"/>
              <a:t>luovuuden </a:t>
            </a:r>
            <a:r>
              <a:rPr lang="fi-FI" sz="2000" dirty="0" smtClean="0"/>
              <a:t>tärkeyden </a:t>
            </a:r>
            <a:r>
              <a:rPr lang="fi-FI" sz="2000" dirty="0"/>
              <a:t>osana yrittäjyyttä ja </a:t>
            </a:r>
            <a:r>
              <a:rPr lang="fi-FI" sz="2000" dirty="0" smtClean="0"/>
              <a:t>yrittäjyystaitoja</a:t>
            </a:r>
          </a:p>
          <a:p>
            <a:pPr marL="800100" lvl="1" indent="-342900">
              <a:buFont typeface="Arial" panose="020B0604020202020204" pitchFamily="34" charset="0"/>
              <a:buChar char="•"/>
              <a:defRPr/>
            </a:pPr>
            <a:r>
              <a:rPr lang="fi-FI" sz="2000" dirty="0" smtClean="0"/>
              <a:t>ymmärtämään </a:t>
            </a:r>
            <a:r>
              <a:rPr lang="fi-FI" sz="2000" dirty="0"/>
              <a:t>ja käyttämään luovuutta ja luovaa ajattelua osana yrittäjyyden </a:t>
            </a:r>
            <a:r>
              <a:rPr lang="fi-FI" sz="2000" dirty="0" smtClean="0"/>
              <a:t>toimintamallina</a:t>
            </a:r>
          </a:p>
          <a:p>
            <a:pPr marL="800100" lvl="1" indent="-342900">
              <a:buFont typeface="Arial" panose="020B0604020202020204" pitchFamily="34" charset="0"/>
              <a:buChar char="•"/>
              <a:defRPr/>
            </a:pPr>
            <a:r>
              <a:rPr lang="fi-FI" sz="2000" dirty="0" smtClean="0"/>
              <a:t>lisäämään </a:t>
            </a:r>
            <a:r>
              <a:rPr lang="fi-FI" sz="2000" dirty="0"/>
              <a:t>omia luovan ajattelun ja päätöksenteon </a:t>
            </a:r>
            <a:r>
              <a:rPr lang="fi-FI" sz="2000" dirty="0" smtClean="0"/>
              <a:t>taitoja</a:t>
            </a:r>
          </a:p>
          <a:p>
            <a:pPr marL="800100" lvl="1" indent="-342900">
              <a:buFont typeface="Arial" panose="020B0604020202020204" pitchFamily="34" charset="0"/>
              <a:buChar char="•"/>
              <a:defRPr/>
            </a:pPr>
            <a:r>
              <a:rPr lang="fi-FI" sz="2000" dirty="0" smtClean="0"/>
              <a:t>ymmärtämään</a:t>
            </a:r>
            <a:r>
              <a:rPr lang="fi-FI" sz="2000" dirty="0"/>
              <a:t>, kehittämään/parantamaan ja käyttämään suunnitteluun ja johtamiseen liittyvää osaamista sekä asettamaan asioita tärkeysjärjestykseen tavoitteiden saavuttamiseksi </a:t>
            </a:r>
            <a:endParaRPr lang="fi-FI" sz="2000" dirty="0" smtClean="0"/>
          </a:p>
          <a:p>
            <a:pPr marL="800100" lvl="1" indent="-342900">
              <a:buFont typeface="Arial" panose="020B0604020202020204" pitchFamily="34" charset="0"/>
              <a:buChar char="•"/>
              <a:defRPr/>
            </a:pPr>
            <a:r>
              <a:rPr lang="fi-FI" sz="2000" dirty="0" smtClean="0"/>
              <a:t>hallitsemaan </a:t>
            </a:r>
            <a:r>
              <a:rPr lang="fi-FI" sz="2000" dirty="0"/>
              <a:t>henkilökohtaisia projekteja ja toimintasuunnitelmia, joiden avulla ideat voidaan tehokkaasti muuntaa toiminnaksi</a:t>
            </a:r>
          </a:p>
        </p:txBody>
      </p:sp>
      <p:sp>
        <p:nvSpPr>
          <p:cNvPr id="6" name="Slide Number Placeholder 5"/>
          <p:cNvSpPr>
            <a:spLocks noGrp="1"/>
          </p:cNvSpPr>
          <p:nvPr>
            <p:ph type="sldNum" sz="quarter" idx="12"/>
          </p:nvPr>
        </p:nvSpPr>
        <p:spPr/>
        <p:txBody>
          <a:bodyPr/>
          <a:lstStyle/>
          <a:p>
            <a:fld id="{164FE841-7605-7A44-96E0-2201010B0786}" type="slidenum">
              <a:rPr lang="it-IT" smtClean="0"/>
              <a:pPr/>
              <a:t>40</a:t>
            </a:fld>
            <a:endParaRPr lang="it-IT" dirty="0"/>
          </a:p>
        </p:txBody>
      </p:sp>
    </p:spTree>
    <p:extLst>
      <p:ext uri="{BB962C8B-B14F-4D97-AF65-F5344CB8AC3E}">
        <p14:creationId xmlns:p14="http://schemas.microsoft.com/office/powerpoint/2010/main" val="2856864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Yhteystiedot</a:t>
            </a:r>
            <a:endParaRPr lang="it-IT" sz="3600" b="1" dirty="0">
              <a:ea typeface="Gotham Pro" charset="0"/>
              <a:cs typeface="Gotham Pro" charset="0"/>
            </a:endParaRPr>
          </a:p>
        </p:txBody>
      </p:sp>
      <p:sp>
        <p:nvSpPr>
          <p:cNvPr id="4" name="CasellaDiTesto 3"/>
          <p:cNvSpPr txBox="1"/>
          <p:nvPr/>
        </p:nvSpPr>
        <p:spPr>
          <a:xfrm>
            <a:off x="1089025" y="2615496"/>
            <a:ext cx="10872788" cy="1261884"/>
          </a:xfrm>
          <a:prstGeom prst="rect">
            <a:avLst/>
          </a:prstGeom>
          <a:noFill/>
        </p:spPr>
        <p:txBody>
          <a:bodyPr wrap="square" rtlCol="0">
            <a:spAutoFit/>
          </a:bodyPr>
          <a:lstStyle/>
          <a:p>
            <a:pPr marL="342900" indent="-342900">
              <a:buFont typeface="Arial" panose="020B0604020202020204" pitchFamily="34" charset="0"/>
              <a:buChar char="•"/>
            </a:pPr>
            <a:r>
              <a:rPr lang="en-GB" altLang="en-US" sz="2000" dirty="0" err="1" smtClean="0">
                <a:solidFill>
                  <a:srgbClr val="FF0000"/>
                </a:solidFill>
              </a:rPr>
              <a:t>Fasilitaattori</a:t>
            </a:r>
            <a:endParaRPr lang="en-GB" altLang="en-US" sz="2000" dirty="0">
              <a:solidFill>
                <a:srgbClr val="FF0000"/>
              </a:solidFill>
            </a:endParaRPr>
          </a:p>
          <a:p>
            <a:pPr marL="800100" lvl="1" indent="-342900">
              <a:buFont typeface="Arial" panose="020B0604020202020204" pitchFamily="34" charset="0"/>
              <a:buChar char="•"/>
            </a:pPr>
            <a:r>
              <a:rPr lang="en-GB" altLang="en-US" sz="2000" dirty="0" err="1" smtClean="0">
                <a:solidFill>
                  <a:srgbClr val="FF0000"/>
                </a:solidFill>
              </a:rPr>
              <a:t>Sposti</a:t>
            </a:r>
            <a:endParaRPr lang="en-GB" altLang="en-US" sz="2000" u="sng" dirty="0">
              <a:solidFill>
                <a:srgbClr val="FF0000"/>
              </a:solidFill>
            </a:endParaRPr>
          </a:p>
          <a:p>
            <a:endParaRPr lang="en-GB" altLang="en-US" dirty="0">
              <a:solidFill>
                <a:srgbClr val="FF0000"/>
              </a:solidFill>
            </a:endParaRPr>
          </a:p>
          <a:p>
            <a:endParaRPr lang="en-GB" altLang="en-US"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41</a:t>
            </a:fld>
            <a:endParaRPr lang="it-IT" dirty="0"/>
          </a:p>
        </p:txBody>
      </p:sp>
    </p:spTree>
    <p:extLst>
      <p:ext uri="{BB962C8B-B14F-4D97-AF65-F5344CB8AC3E}">
        <p14:creationId xmlns:p14="http://schemas.microsoft.com/office/powerpoint/2010/main" val="2767291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3E4BB82E-5C2C-46DE-8524-7C2F4C0CD1DA}" type="slidenum">
              <a:rPr lang="it-IT" smtClean="0"/>
              <a:t>42</a:t>
            </a:fld>
            <a:endParaRPr lang="it-IT" dirty="0"/>
          </a:p>
        </p:txBody>
      </p:sp>
      <p:sp>
        <p:nvSpPr>
          <p:cNvPr id="20" name="Rectangle 19"/>
          <p:cNvSpPr/>
          <p:nvPr/>
        </p:nvSpPr>
        <p:spPr>
          <a:xfrm>
            <a:off x="600076" y="5645772"/>
            <a:ext cx="9227414" cy="461665"/>
          </a:xfrm>
          <a:prstGeom prst="rect">
            <a:avLst/>
          </a:prstGeom>
        </p:spPr>
        <p:txBody>
          <a:bodyPr wrap="square">
            <a:spAutoFit/>
          </a:bodyPr>
          <a:lstStyle/>
          <a:p>
            <a:r>
              <a:rPr lang="en-US" sz="1200" dirty="0">
                <a:solidFill>
                  <a:schemeClr val="tx2"/>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r>
              <a:rPr lang="en-US" sz="1150" dirty="0">
                <a:solidFill>
                  <a:schemeClr val="tx2"/>
                </a:solidFill>
              </a:rPr>
              <a:t>.</a:t>
            </a:r>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a:r>
              <a:rPr lang="it-IT" sz="2200" b="1" dirty="0">
                <a:solidFill>
                  <a:schemeClr val="tx2"/>
                </a:solidFill>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err="1">
                <a:solidFill>
                  <a:schemeClr val="bg1"/>
                </a:solidFill>
                <a:latin typeface="+mn-lt"/>
                <a:ea typeface="Gotham Pro Light" charset="0"/>
                <a:cs typeface="Gotham Pro Light" charset="0"/>
              </a:rPr>
              <a:t>Supporting</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female</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migrant</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entrepreneurs</a:t>
            </a:r>
            <a:endParaRPr lang="it-IT" sz="2200" b="0" i="0" dirty="0">
              <a:solidFill>
                <a:schemeClr val="bg1"/>
              </a:solidFill>
              <a:latin typeface="+mn-lt"/>
              <a:ea typeface="Gotham Pro Light" charset="0"/>
              <a:cs typeface="Gotham Pro Light" charset="0"/>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a:r>
              <a:rPr lang="it-IT" sz="1600" dirty="0" err="1"/>
              <a:t>facebook.com</a:t>
            </a:r>
            <a:r>
              <a:rPr lang="it-IT" sz="1600" dirty="0"/>
              <a:t>/</a:t>
            </a:r>
            <a:r>
              <a:rPr lang="it-IT" sz="1600" dirty="0" err="1"/>
              <a:t>KaleidoscopeEU</a:t>
            </a:r>
            <a:r>
              <a:rPr lang="it-IT" sz="1600" dirty="0"/>
              <a:t>/</a:t>
            </a:r>
          </a:p>
        </p:txBody>
      </p:sp>
    </p:spTree>
    <p:extLst>
      <p:ext uri="{BB962C8B-B14F-4D97-AF65-F5344CB8AC3E}">
        <p14:creationId xmlns:p14="http://schemas.microsoft.com/office/powerpoint/2010/main" val="2660861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164FE841-7605-7A44-96E0-2201010B0786}" type="slidenum">
              <a:rPr lang="it-IT" smtClean="0"/>
              <a:pPr/>
              <a:t>5</a:t>
            </a:fld>
            <a:endParaRPr lang="it-IT" dirty="0"/>
          </a:p>
        </p:txBody>
      </p:sp>
      <p:sp>
        <p:nvSpPr>
          <p:cNvPr id="12" name="CasellaDiTesto 1"/>
          <p:cNvSpPr txBox="1"/>
          <p:nvPr/>
        </p:nvSpPr>
        <p:spPr>
          <a:xfrm>
            <a:off x="911225" y="1571719"/>
            <a:ext cx="5176804" cy="646331"/>
          </a:xfrm>
          <a:prstGeom prst="rect">
            <a:avLst/>
          </a:prstGeom>
          <a:noFill/>
        </p:spPr>
        <p:txBody>
          <a:bodyPr wrap="square" rtlCol="0">
            <a:spAutoFit/>
          </a:bodyPr>
          <a:lstStyle/>
          <a:p>
            <a:r>
              <a:rPr lang="it-IT" sz="3600" b="1" dirty="0" smtClean="0">
                <a:ea typeface="Gotham Pro" charset="0"/>
                <a:cs typeface="Gotham Pro" charset="0"/>
              </a:rPr>
              <a:t>Osa 1 </a:t>
            </a:r>
            <a:r>
              <a:rPr lang="it-IT" sz="3600" b="1" dirty="0">
                <a:ea typeface="Gotham Pro" charset="0"/>
                <a:cs typeface="Gotham Pro" charset="0"/>
              </a:rPr>
              <a:t>- </a:t>
            </a:r>
            <a:r>
              <a:rPr lang="it-IT" sz="3600" b="1" dirty="0" smtClean="0">
                <a:ea typeface="Gotham Pro" charset="0"/>
                <a:cs typeface="Gotham Pro" charset="0"/>
              </a:rPr>
              <a:t>Viestintä</a:t>
            </a:r>
            <a:endParaRPr lang="it-IT" sz="3600" b="1" dirty="0">
              <a:ea typeface="Gotham Pro" charset="0"/>
              <a:cs typeface="Gotham Pro" charset="0"/>
            </a:endParaRPr>
          </a:p>
        </p:txBody>
      </p:sp>
      <p:sp>
        <p:nvSpPr>
          <p:cNvPr id="13" name="CasellaDiTesto 2"/>
          <p:cNvSpPr txBox="1"/>
          <p:nvPr/>
        </p:nvSpPr>
        <p:spPr>
          <a:xfrm>
            <a:off x="911225" y="2060575"/>
            <a:ext cx="5184776" cy="461665"/>
          </a:xfrm>
          <a:prstGeom prst="rect">
            <a:avLst/>
          </a:prstGeom>
          <a:noFill/>
        </p:spPr>
        <p:txBody>
          <a:bodyPr wrap="square" rtlCol="0">
            <a:spAutoFit/>
          </a:bodyPr>
          <a:lstStyle/>
          <a:p>
            <a:r>
              <a:rPr lang="it-IT" sz="2400" dirty="0" smtClean="0">
                <a:ea typeface="Gotham Pro" charset="0"/>
                <a:cs typeface="Gotham Pro" charset="0"/>
              </a:rPr>
              <a:t>Moduuli </a:t>
            </a:r>
            <a:r>
              <a:rPr lang="it-IT" sz="2400" dirty="0">
                <a:ea typeface="Gotham Pro" charset="0"/>
                <a:cs typeface="Gotham Pro" charset="0"/>
              </a:rPr>
              <a:t>2</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8293" y="1769701"/>
            <a:ext cx="6017996" cy="3773785"/>
          </a:xfrm>
          <a:prstGeom prst="rect">
            <a:avLst/>
          </a:prstGeom>
        </p:spPr>
      </p:pic>
      <p:sp>
        <p:nvSpPr>
          <p:cNvPr id="6" name="CasellaDiTesto 2"/>
          <p:cNvSpPr txBox="1"/>
          <p:nvPr/>
        </p:nvSpPr>
        <p:spPr>
          <a:xfrm>
            <a:off x="7049756" y="5545034"/>
            <a:ext cx="5184776" cy="276999"/>
          </a:xfrm>
          <a:prstGeom prst="rect">
            <a:avLst/>
          </a:prstGeom>
          <a:noFill/>
        </p:spPr>
        <p:txBody>
          <a:bodyPr wrap="square" rtlCol="0">
            <a:spAutoFit/>
          </a:bodyPr>
          <a:lstStyle/>
          <a:p>
            <a:r>
              <a:rPr lang="it-IT" sz="1200" dirty="0" smtClean="0">
                <a:solidFill>
                  <a:schemeClr val="bg1">
                    <a:lumMod val="65000"/>
                  </a:schemeClr>
                </a:solidFill>
                <a:ea typeface="Gotham Pro" charset="0"/>
                <a:cs typeface="Gotham Pro" charset="0"/>
              </a:rPr>
              <a:t>Kuva </a:t>
            </a:r>
            <a:r>
              <a:rPr lang="fi-FI" sz="1200" dirty="0" smtClean="0">
                <a:solidFill>
                  <a:schemeClr val="bg1">
                    <a:lumMod val="65000"/>
                  </a:schemeClr>
                </a:solidFill>
              </a:rPr>
              <a:t>michelangelo-71282_1280, </a:t>
            </a:r>
            <a:r>
              <a:rPr lang="fi-FI" sz="1200" dirty="0" err="1" smtClean="0">
                <a:solidFill>
                  <a:schemeClr val="bg1">
                    <a:lumMod val="65000"/>
                  </a:schemeClr>
                </a:solidFill>
              </a:rPr>
              <a:t>Camilo</a:t>
            </a:r>
            <a:r>
              <a:rPr lang="fi-FI" sz="1200" dirty="0" smtClean="0">
                <a:solidFill>
                  <a:schemeClr val="bg1">
                    <a:lumMod val="65000"/>
                  </a:schemeClr>
                </a:solidFill>
              </a:rPr>
              <a:t> </a:t>
            </a:r>
            <a:r>
              <a:rPr lang="fi-FI" sz="1200" dirty="0" err="1" smtClean="0">
                <a:solidFill>
                  <a:schemeClr val="bg1">
                    <a:lumMod val="65000"/>
                  </a:schemeClr>
                </a:solidFill>
              </a:rPr>
              <a:t>Garqavito</a:t>
            </a:r>
            <a:r>
              <a:rPr lang="fi-FI" sz="1200" dirty="0">
                <a:solidFill>
                  <a:schemeClr val="bg1">
                    <a:lumMod val="65000"/>
                  </a:schemeClr>
                </a:solidFill>
              </a:rPr>
              <a:t>.</a:t>
            </a:r>
            <a:r>
              <a:rPr lang="fi-FI" sz="1200" dirty="0" smtClean="0">
                <a:solidFill>
                  <a:schemeClr val="bg1">
                    <a:lumMod val="65000"/>
                  </a:schemeClr>
                </a:solidFill>
              </a:rPr>
              <a:t> www.flickr.com</a:t>
            </a:r>
            <a:endParaRPr lang="it-IT" sz="1200" dirty="0">
              <a:solidFill>
                <a:schemeClr val="bg1">
                  <a:lumMod val="65000"/>
                </a:schemeClr>
              </a:solidFill>
              <a:ea typeface="Gotham Pro" charset="0"/>
              <a:cs typeface="Gotham Pro" charset="0"/>
            </a:endParaRPr>
          </a:p>
        </p:txBody>
      </p:sp>
    </p:spTree>
    <p:extLst>
      <p:ext uri="{BB962C8B-B14F-4D97-AF65-F5344CB8AC3E}">
        <p14:creationId xmlns:p14="http://schemas.microsoft.com/office/powerpoint/2010/main" val="17565415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Johdatus viestintään</a:t>
            </a:r>
            <a:endParaRPr lang="it-IT" sz="3600" b="1" dirty="0">
              <a:ea typeface="Gotham Pro" charset="0"/>
              <a:cs typeface="Gotham Pro" charset="0"/>
            </a:endParaRPr>
          </a:p>
        </p:txBody>
      </p:sp>
      <p:sp>
        <p:nvSpPr>
          <p:cNvPr id="4" name="CasellaDiTesto 3"/>
          <p:cNvSpPr txBox="1"/>
          <p:nvPr/>
        </p:nvSpPr>
        <p:spPr>
          <a:xfrm>
            <a:off x="913054" y="2208207"/>
            <a:ext cx="6614150" cy="4062651"/>
          </a:xfrm>
          <a:prstGeom prst="rect">
            <a:avLst/>
          </a:prstGeom>
          <a:noFill/>
        </p:spPr>
        <p:txBody>
          <a:bodyPr wrap="square" rtlCol="0">
            <a:spAutoFit/>
          </a:bodyPr>
          <a:lstStyle/>
          <a:p>
            <a:r>
              <a:rPr lang="fi-FI" sz="2000" dirty="0"/>
              <a:t>Kuvittele maailma ilman viestintää. Sinulla on maailman paras idea, mutta sinulla ei ole tapaa viestiä siitä. Sinulla on voimakas tahto, mutta et voi ilmaista </a:t>
            </a:r>
            <a:r>
              <a:rPr lang="fi-FI" sz="2000" dirty="0" smtClean="0"/>
              <a:t>sitä….</a:t>
            </a:r>
          </a:p>
          <a:p>
            <a:endParaRPr lang="en-GB" sz="2000" dirty="0"/>
          </a:p>
          <a:p>
            <a:pPr marL="342900" indent="-342900">
              <a:buFont typeface="Arial" panose="020B0604020202020204" pitchFamily="34" charset="0"/>
              <a:buChar char="•"/>
            </a:pPr>
            <a:r>
              <a:rPr lang="fi-FI" sz="2000" dirty="0"/>
              <a:t>Viestintä on olennainen osa elämää. Se on välttämättömyys. Ihmisten pitää saada kommunikoida ja ilmaista itseään ja tunteitaan, siirtää tietoa muille ja jakaa ajatuksiaan. </a:t>
            </a:r>
            <a:endParaRPr lang="en-GB" sz="2000" dirty="0" smtClean="0"/>
          </a:p>
          <a:p>
            <a:pPr marL="342900" indent="-342900">
              <a:buFont typeface="Arial" panose="020B0604020202020204" pitchFamily="34" charset="0"/>
              <a:buChar char="•"/>
            </a:pPr>
            <a:r>
              <a:rPr lang="fi-FI" sz="2000" dirty="0" smtClean="0"/>
              <a:t>Viestintä </a:t>
            </a:r>
            <a:r>
              <a:rPr lang="fi-FI" sz="2000" dirty="0"/>
              <a:t>voi olla tarkoituksellista tai tahatonta, se voi sisältää perinteisiä tai </a:t>
            </a:r>
            <a:r>
              <a:rPr lang="fi-FI" sz="2000" dirty="0" err="1"/>
              <a:t>epätavanomaisia</a:t>
            </a:r>
            <a:r>
              <a:rPr lang="fi-FI" sz="2000" dirty="0"/>
              <a:t> signaaleja, se voi olla sanallista tai sanatonta ja se voi tapahtua puhutusti tai muiden toimintatapojen kautta</a:t>
            </a:r>
            <a:endParaRPr lang="en-GB" sz="2000" dirty="0" smtClean="0"/>
          </a:p>
          <a:p>
            <a:pPr marL="342900" indent="-342900">
              <a:buFont typeface="Arial" panose="020B0604020202020204" pitchFamily="34" charset="0"/>
              <a:buChar char="•"/>
            </a:pPr>
            <a:r>
              <a:rPr lang="fi-FI" sz="2000" i="1" dirty="0" smtClean="0"/>
              <a:t>Viestintä </a:t>
            </a:r>
            <a:r>
              <a:rPr lang="fi-FI" sz="2000" i="1" dirty="0"/>
              <a:t>on vuoropuhelua, ei yksinpuhelua</a:t>
            </a:r>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6</a:t>
            </a:fld>
            <a:endParaRPr lang="it-IT" dirty="0"/>
          </a:p>
        </p:txBody>
      </p:sp>
      <p:sp>
        <p:nvSpPr>
          <p:cNvPr id="7" name="Rectangle 6"/>
          <p:cNvSpPr/>
          <p:nvPr/>
        </p:nvSpPr>
        <p:spPr>
          <a:xfrm>
            <a:off x="8599893" y="5242559"/>
            <a:ext cx="3599401" cy="276999"/>
          </a:xfrm>
          <a:prstGeom prst="rect">
            <a:avLst/>
          </a:prstGeom>
        </p:spPr>
        <p:txBody>
          <a:bodyPr wrap="square">
            <a:spAutoFit/>
          </a:bodyPr>
          <a:lstStyle/>
          <a:p>
            <a:r>
              <a:rPr lang="en-US" sz="1200" dirty="0" err="1" smtClean="0">
                <a:solidFill>
                  <a:schemeClr val="bg1">
                    <a:lumMod val="65000"/>
                  </a:schemeClr>
                </a:solidFill>
              </a:rPr>
              <a:t>Kuva</a:t>
            </a:r>
            <a:r>
              <a:rPr lang="en-US" sz="1200" dirty="0" smtClean="0">
                <a:solidFill>
                  <a:schemeClr val="bg1">
                    <a:lumMod val="65000"/>
                  </a:schemeClr>
                </a:solidFill>
              </a:rPr>
              <a:t>: sheep-2372148_1920 </a:t>
            </a:r>
            <a:r>
              <a:rPr lang="en-US" sz="1200" dirty="0">
                <a:solidFill>
                  <a:schemeClr val="bg1">
                    <a:lumMod val="65000"/>
                  </a:schemeClr>
                </a:solidFill>
              </a:rPr>
              <a:t>,</a:t>
            </a:r>
            <a:r>
              <a:rPr lang="en-US" sz="1200" dirty="0" smtClean="0">
                <a:solidFill>
                  <a:schemeClr val="bg1">
                    <a:lumMod val="65000"/>
                  </a:schemeClr>
                </a:solidFill>
              </a:rPr>
              <a:t> </a:t>
            </a:r>
            <a:r>
              <a:rPr lang="en-US" sz="1200" dirty="0" err="1" smtClean="0">
                <a:solidFill>
                  <a:schemeClr val="bg1">
                    <a:lumMod val="65000"/>
                  </a:schemeClr>
                </a:solidFill>
              </a:rPr>
              <a:t>Suju</a:t>
            </a:r>
            <a:r>
              <a:rPr lang="en-US" sz="1200" dirty="0">
                <a:solidFill>
                  <a:schemeClr val="bg1">
                    <a:lumMod val="65000"/>
                  </a:schemeClr>
                </a:solidFill>
              </a:rPr>
              <a:t>,</a:t>
            </a:r>
            <a:r>
              <a:rPr lang="en-US" sz="1200" dirty="0" smtClean="0">
                <a:solidFill>
                  <a:schemeClr val="bg1">
                    <a:lumMod val="65000"/>
                  </a:schemeClr>
                </a:solidFill>
              </a:rPr>
              <a:t> Pixabay.com</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3458" y="2699453"/>
            <a:ext cx="4231165" cy="2543106"/>
          </a:xfrm>
          <a:prstGeom prst="rect">
            <a:avLst/>
          </a:prstGeom>
        </p:spPr>
      </p:pic>
    </p:spTree>
    <p:extLst>
      <p:ext uri="{BB962C8B-B14F-4D97-AF65-F5344CB8AC3E}">
        <p14:creationId xmlns:p14="http://schemas.microsoft.com/office/powerpoint/2010/main" val="2265493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Viestintä liiketoiminnassa</a:t>
            </a:r>
            <a:endParaRPr lang="it-IT" sz="3600" b="1" dirty="0">
              <a:ea typeface="Gotham Pro" charset="0"/>
              <a:cs typeface="Gotham Pro" charset="0"/>
            </a:endParaRPr>
          </a:p>
        </p:txBody>
      </p:sp>
      <p:sp>
        <p:nvSpPr>
          <p:cNvPr id="4" name="CasellaDiTesto 3"/>
          <p:cNvSpPr txBox="1"/>
          <p:nvPr/>
        </p:nvSpPr>
        <p:spPr>
          <a:xfrm>
            <a:off x="891283" y="2301542"/>
            <a:ext cx="10872788" cy="461665"/>
          </a:xfrm>
          <a:prstGeom prst="rect">
            <a:avLst/>
          </a:prstGeom>
          <a:noFill/>
        </p:spPr>
        <p:txBody>
          <a:bodyPr wrap="square" rtlCol="0">
            <a:spAutoFit/>
          </a:bodyPr>
          <a:lstStyle/>
          <a:p>
            <a:r>
              <a:rPr lang="en-GB" sz="2400" dirty="0" err="1"/>
              <a:t>Y</a:t>
            </a:r>
            <a:r>
              <a:rPr lang="en-GB" sz="2400" dirty="0" err="1" smtClean="0"/>
              <a:t>ritysviestintä</a:t>
            </a:r>
            <a:r>
              <a:rPr lang="en-GB" sz="2400" dirty="0" smtClean="0"/>
              <a:t> on </a:t>
            </a:r>
            <a:r>
              <a:rPr lang="en-GB" sz="2400" dirty="0" err="1" smtClean="0"/>
              <a:t>joko</a:t>
            </a:r>
            <a:r>
              <a:rPr lang="en-GB" sz="2400" dirty="0" smtClean="0"/>
              <a:t> </a:t>
            </a:r>
            <a:r>
              <a:rPr lang="en-GB" sz="2400" dirty="0" err="1" smtClean="0"/>
              <a:t>sisäistä</a:t>
            </a:r>
            <a:r>
              <a:rPr lang="en-GB" sz="2400" dirty="0" smtClean="0"/>
              <a:t> tai </a:t>
            </a:r>
            <a:r>
              <a:rPr lang="en-GB" sz="2400" dirty="0" err="1" smtClean="0"/>
              <a:t>ulkoista</a:t>
            </a:r>
            <a:r>
              <a:rPr lang="en-GB" sz="2400" dirty="0" smtClean="0"/>
              <a:t>. </a:t>
            </a:r>
            <a:endParaRPr lang="en-GB" sz="24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7</a:t>
            </a:fld>
            <a:endParaRPr lang="it-IT" dirty="0"/>
          </a:p>
        </p:txBody>
      </p:sp>
      <p:sp>
        <p:nvSpPr>
          <p:cNvPr id="3" name="Rectangle 2">
            <a:extLst>
              <a:ext uri="{FF2B5EF4-FFF2-40B4-BE49-F238E27FC236}">
                <a16:creationId xmlns="" xmlns:a16="http://schemas.microsoft.com/office/drawing/2014/main" id="{1D96E364-522F-4A2B-BCF3-C27B4E051DC8}"/>
              </a:ext>
            </a:extLst>
          </p:cNvPr>
          <p:cNvSpPr/>
          <p:nvPr/>
        </p:nvSpPr>
        <p:spPr>
          <a:xfrm>
            <a:off x="913054" y="3003532"/>
            <a:ext cx="6096000" cy="1938992"/>
          </a:xfrm>
          <a:prstGeom prst="rect">
            <a:avLst/>
          </a:prstGeom>
        </p:spPr>
        <p:txBody>
          <a:bodyPr>
            <a:spAutoFit/>
          </a:bodyPr>
          <a:lstStyle/>
          <a:p>
            <a:r>
              <a:rPr lang="fi-FI" sz="2400" dirty="0"/>
              <a:t>Yritysviestintää tarvitaan esimerkiksi: </a:t>
            </a:r>
            <a:r>
              <a:rPr lang="en-GB" sz="2400" dirty="0" smtClean="0"/>
              <a:t> </a:t>
            </a:r>
            <a:r>
              <a:rPr lang="en-GB" sz="2400" dirty="0"/>
              <a:t> </a:t>
            </a:r>
            <a:endParaRPr lang="en-US" sz="2400" dirty="0"/>
          </a:p>
          <a:p>
            <a:pPr marL="285750" lvl="0" indent="-285750">
              <a:buFont typeface="Arial" panose="020B0604020202020204" pitchFamily="34" charset="0"/>
              <a:buChar char="•"/>
            </a:pPr>
            <a:r>
              <a:rPr lang="fi-FI" sz="2400" dirty="0"/>
              <a:t>t</a:t>
            </a:r>
            <a:r>
              <a:rPr lang="fi-FI" sz="2400" dirty="0" smtClean="0"/>
              <a:t>ietojenvaihtoon</a:t>
            </a:r>
          </a:p>
          <a:p>
            <a:pPr marL="285750" lvl="0" indent="-285750">
              <a:buFont typeface="Arial" panose="020B0604020202020204" pitchFamily="34" charset="0"/>
              <a:buChar char="•"/>
            </a:pPr>
            <a:r>
              <a:rPr lang="fi-FI" sz="2400" dirty="0" smtClean="0"/>
              <a:t>mielipiteiden vaihtoon</a:t>
            </a:r>
          </a:p>
          <a:p>
            <a:pPr marL="285750" lvl="0" indent="-285750">
              <a:buFont typeface="Arial" panose="020B0604020202020204" pitchFamily="34" charset="0"/>
              <a:buChar char="•"/>
            </a:pPr>
            <a:r>
              <a:rPr lang="fi-FI" sz="2400" dirty="0" smtClean="0"/>
              <a:t>suunnitelmien </a:t>
            </a:r>
            <a:r>
              <a:rPr lang="fi-FI" sz="2400" dirty="0"/>
              <a:t>ja ehdotusten </a:t>
            </a:r>
            <a:r>
              <a:rPr lang="fi-FI" sz="2400" dirty="0" smtClean="0"/>
              <a:t>tekemiseen</a:t>
            </a:r>
          </a:p>
          <a:p>
            <a:pPr marL="342900" lvl="0" indent="-342900">
              <a:buFont typeface="Arial" panose="020B0604020202020204" pitchFamily="34" charset="0"/>
              <a:buChar char="•"/>
            </a:pPr>
            <a:r>
              <a:rPr lang="fi-FI" sz="2400" dirty="0" smtClean="0"/>
              <a:t>sopimukseen pääsyyn</a:t>
            </a:r>
            <a:endParaRPr lang="fi-FI" sz="2400" dirty="0"/>
          </a:p>
        </p:txBody>
      </p:sp>
      <p:sp>
        <p:nvSpPr>
          <p:cNvPr id="5" name="Rectangle 4">
            <a:extLst>
              <a:ext uri="{FF2B5EF4-FFF2-40B4-BE49-F238E27FC236}">
                <a16:creationId xmlns="" xmlns:a16="http://schemas.microsoft.com/office/drawing/2014/main" id="{3EE3E50C-B1C2-4FC9-AF14-1B47C217F5F9}"/>
              </a:ext>
            </a:extLst>
          </p:cNvPr>
          <p:cNvSpPr/>
          <p:nvPr/>
        </p:nvSpPr>
        <p:spPr>
          <a:xfrm>
            <a:off x="6750941" y="3363105"/>
            <a:ext cx="6096000" cy="1569660"/>
          </a:xfrm>
          <a:prstGeom prst="rect">
            <a:avLst/>
          </a:prstGeom>
        </p:spPr>
        <p:txBody>
          <a:bodyPr>
            <a:spAutoFit/>
          </a:bodyPr>
          <a:lstStyle/>
          <a:p>
            <a:pPr marL="342900" lvl="0" indent="-342900">
              <a:buFont typeface="Arial" panose="020B0604020202020204" pitchFamily="34" charset="0"/>
              <a:buChar char="•"/>
            </a:pPr>
            <a:r>
              <a:rPr lang="fi-FI" sz="2400" dirty="0" smtClean="0"/>
              <a:t>sopimukseen </a:t>
            </a:r>
            <a:r>
              <a:rPr lang="fi-FI" sz="2400" dirty="0"/>
              <a:t>pääsyyn</a:t>
            </a:r>
          </a:p>
          <a:p>
            <a:pPr marL="342900" lvl="0" indent="-342900">
              <a:buFont typeface="Arial" panose="020B0604020202020204" pitchFamily="34" charset="0"/>
              <a:buChar char="•"/>
            </a:pPr>
            <a:r>
              <a:rPr lang="fi-FI" sz="2400" dirty="0"/>
              <a:t>päätöksentekoon</a:t>
            </a:r>
          </a:p>
          <a:p>
            <a:pPr marL="342900" lvl="0" indent="-342900">
              <a:buFont typeface="Arial" panose="020B0604020202020204" pitchFamily="34" charset="0"/>
              <a:buChar char="•"/>
            </a:pPr>
            <a:r>
              <a:rPr lang="fi-FI" sz="2400" dirty="0"/>
              <a:t>tilausten täyttämiseen</a:t>
            </a:r>
          </a:p>
          <a:p>
            <a:pPr marL="342900" indent="-342900">
              <a:buFont typeface="Arial" panose="020B0604020202020204" pitchFamily="34" charset="0"/>
              <a:buChar char="•"/>
            </a:pPr>
            <a:r>
              <a:rPr lang="fi-FI" sz="2400" dirty="0" smtClean="0"/>
              <a:t>myyntiin</a:t>
            </a:r>
            <a:endParaRPr lang="en-GB" sz="2400" dirty="0"/>
          </a:p>
        </p:txBody>
      </p:sp>
    </p:spTree>
    <p:extLst>
      <p:ext uri="{BB962C8B-B14F-4D97-AF65-F5344CB8AC3E}">
        <p14:creationId xmlns:p14="http://schemas.microsoft.com/office/powerpoint/2010/main" val="3306939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Yritysviestinnän kanavat</a:t>
            </a:r>
            <a:endParaRPr lang="it-IT" sz="3600" b="1" dirty="0">
              <a:ea typeface="Gotham Pro" charset="0"/>
              <a:cs typeface="Gotham Pro" charset="0"/>
            </a:endParaRPr>
          </a:p>
        </p:txBody>
      </p:sp>
      <p:sp>
        <p:nvSpPr>
          <p:cNvPr id="4" name="CasellaDiTesto 3"/>
          <p:cNvSpPr txBox="1"/>
          <p:nvPr/>
        </p:nvSpPr>
        <p:spPr>
          <a:xfrm>
            <a:off x="891283" y="2301542"/>
            <a:ext cx="10872788" cy="3354765"/>
          </a:xfrm>
          <a:prstGeom prst="rect">
            <a:avLst/>
          </a:prstGeom>
          <a:noFill/>
        </p:spPr>
        <p:txBody>
          <a:bodyPr wrap="square" rtlCol="0">
            <a:spAutoFit/>
          </a:bodyPr>
          <a:lstStyle/>
          <a:p>
            <a:pPr marL="571500" indent="-571500">
              <a:buFont typeface="Arial" panose="020B0604020202020204" pitchFamily="34" charset="0"/>
              <a:buChar char="•"/>
            </a:pPr>
            <a:r>
              <a:rPr lang="it-IT" sz="3200" dirty="0" smtClean="0"/>
              <a:t>Sanallinen (suullinen tai puhuttu)</a:t>
            </a:r>
            <a:endParaRPr lang="it-IT" sz="3200" dirty="0"/>
          </a:p>
          <a:p>
            <a:pPr marL="571500" indent="-571500">
              <a:buFont typeface="Arial" panose="020B0604020202020204" pitchFamily="34" charset="0"/>
              <a:buChar char="•"/>
            </a:pPr>
            <a:r>
              <a:rPr lang="it-IT" sz="3200" dirty="0" smtClean="0"/>
              <a:t>Sanaton </a:t>
            </a:r>
            <a:endParaRPr lang="it-IT" sz="3200" dirty="0"/>
          </a:p>
          <a:p>
            <a:pPr marL="1485900" lvl="2" indent="-571500">
              <a:buFont typeface="Arial" panose="020B0604020202020204" pitchFamily="34" charset="0"/>
              <a:buChar char="•"/>
            </a:pPr>
            <a:r>
              <a:rPr lang="it-IT" sz="2800" dirty="0" smtClean="0"/>
              <a:t>Ulkomuoto</a:t>
            </a:r>
            <a:endParaRPr lang="it-IT" sz="2800" dirty="0"/>
          </a:p>
          <a:p>
            <a:pPr marL="1485900" lvl="2" indent="-571500">
              <a:buFont typeface="Arial" panose="020B0604020202020204" pitchFamily="34" charset="0"/>
              <a:buChar char="•"/>
            </a:pPr>
            <a:r>
              <a:rPr lang="it-IT" sz="2800" dirty="0" smtClean="0"/>
              <a:t>Kehonkieli</a:t>
            </a:r>
            <a:endParaRPr lang="it-IT" sz="2800" dirty="0"/>
          </a:p>
          <a:p>
            <a:pPr marL="1485900" lvl="2" indent="-571500">
              <a:buFont typeface="Arial" panose="020B0604020202020204" pitchFamily="34" charset="0"/>
              <a:buChar char="•"/>
            </a:pPr>
            <a:r>
              <a:rPr lang="it-IT" sz="2800" dirty="0" smtClean="0"/>
              <a:t>Äänet</a:t>
            </a:r>
            <a:endParaRPr lang="it-IT" sz="2800" dirty="0"/>
          </a:p>
          <a:p>
            <a:pPr marL="571500" indent="-571500">
              <a:buFont typeface="Arial" panose="020B0604020202020204" pitchFamily="34" charset="0"/>
              <a:buChar char="•"/>
            </a:pPr>
            <a:r>
              <a:rPr lang="it-IT" sz="3200" dirty="0" smtClean="0"/>
              <a:t>Kirjallinen</a:t>
            </a:r>
            <a:endParaRPr lang="it-IT" sz="3200" dirty="0"/>
          </a:p>
          <a:p>
            <a:pPr marL="457200" lvl="0" indent="-457200">
              <a:buFont typeface="Arial" panose="020B0604020202020204" pitchFamily="34" charset="0"/>
              <a:buChar char="•"/>
            </a:pPr>
            <a:r>
              <a:rPr lang="fi-FI" sz="3200" dirty="0"/>
              <a:t>Sähköinen ja </a:t>
            </a:r>
            <a:r>
              <a:rPr lang="fi-FI" sz="3200" dirty="0" err="1"/>
              <a:t>multimedia</a:t>
            </a:r>
            <a:endParaRPr lang="fi-FI" sz="32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8</a:t>
            </a:fld>
            <a:endParaRPr lang="it-IT" dirty="0"/>
          </a:p>
        </p:txBody>
      </p:sp>
    </p:spTree>
    <p:extLst>
      <p:ext uri="{BB962C8B-B14F-4D97-AF65-F5344CB8AC3E}">
        <p14:creationId xmlns:p14="http://schemas.microsoft.com/office/powerpoint/2010/main" val="1042879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919217"/>
            <a:ext cx="10870959" cy="646331"/>
          </a:xfrm>
          <a:prstGeom prst="rect">
            <a:avLst/>
          </a:prstGeom>
          <a:noFill/>
        </p:spPr>
        <p:txBody>
          <a:bodyPr wrap="square" rtlCol="0">
            <a:spAutoFit/>
          </a:bodyPr>
          <a:lstStyle/>
          <a:p>
            <a:pPr algn="ctr"/>
            <a:r>
              <a:rPr lang="it-IT" sz="3600" b="1" dirty="0" smtClean="0">
                <a:ea typeface="Gotham Pro" charset="0"/>
                <a:cs typeface="Gotham Pro" charset="0"/>
              </a:rPr>
              <a:t>Erilaisten viestintäkanavien edut ja haitat</a:t>
            </a:r>
            <a:endParaRPr lang="it-IT" sz="36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9</a:t>
            </a:fld>
            <a:endParaRPr lang="it-IT" dirty="0"/>
          </a:p>
        </p:txBody>
      </p:sp>
      <p:graphicFrame>
        <p:nvGraphicFramePr>
          <p:cNvPr id="3" name="Table 2"/>
          <p:cNvGraphicFramePr>
            <a:graphicFrameLocks noGrp="1"/>
          </p:cNvGraphicFramePr>
          <p:nvPr>
            <p:extLst>
              <p:ext uri="{D42A27DB-BD31-4B8C-83A1-F6EECF244321}">
                <p14:modId xmlns:p14="http://schemas.microsoft.com/office/powerpoint/2010/main" val="3855023826"/>
              </p:ext>
            </p:extLst>
          </p:nvPr>
        </p:nvGraphicFramePr>
        <p:xfrm>
          <a:off x="653144" y="2178842"/>
          <a:ext cx="10798627" cy="4130811"/>
        </p:xfrm>
        <a:graphic>
          <a:graphicData uri="http://schemas.openxmlformats.org/drawingml/2006/table">
            <a:tbl>
              <a:tblPr firstRow="1" firstCol="1" bandRow="1">
                <a:tableStyleId>{912C8C85-51F0-491E-9774-3900AFEF0FD7}</a:tableStyleId>
              </a:tblPr>
              <a:tblGrid>
                <a:gridCol w="2450768">
                  <a:extLst>
                    <a:ext uri="{9D8B030D-6E8A-4147-A177-3AD203B41FA5}">
                      <a16:colId xmlns="" xmlns:a16="http://schemas.microsoft.com/office/drawing/2014/main" val="4194029974"/>
                    </a:ext>
                  </a:extLst>
                </a:gridCol>
                <a:gridCol w="4255930">
                  <a:extLst>
                    <a:ext uri="{9D8B030D-6E8A-4147-A177-3AD203B41FA5}">
                      <a16:colId xmlns="" xmlns:a16="http://schemas.microsoft.com/office/drawing/2014/main" val="4155988826"/>
                    </a:ext>
                  </a:extLst>
                </a:gridCol>
                <a:gridCol w="4091929">
                  <a:extLst>
                    <a:ext uri="{9D8B030D-6E8A-4147-A177-3AD203B41FA5}">
                      <a16:colId xmlns="" xmlns:a16="http://schemas.microsoft.com/office/drawing/2014/main" val="1886545864"/>
                    </a:ext>
                  </a:extLst>
                </a:gridCol>
              </a:tblGrid>
              <a:tr h="275238">
                <a:tc>
                  <a:txBody>
                    <a:bodyPr/>
                    <a:lstStyle/>
                    <a:p>
                      <a:pPr algn="just">
                        <a:lnSpc>
                          <a:spcPct val="115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just">
                        <a:lnSpc>
                          <a:spcPct val="115000"/>
                        </a:lnSpc>
                        <a:spcAft>
                          <a:spcPts val="0"/>
                        </a:spcAft>
                      </a:pPr>
                      <a:r>
                        <a:rPr lang="en-GB" sz="1800" dirty="0" err="1" smtClean="0">
                          <a:effectLst/>
                        </a:rPr>
                        <a:t>Edut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en-GB" sz="1800" dirty="0" err="1" smtClean="0">
                          <a:effectLst/>
                        </a:rPr>
                        <a:t>Haitat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C00000"/>
                    </a:solidFill>
                  </a:tcPr>
                </a:tc>
                <a:extLst>
                  <a:ext uri="{0D108BD9-81ED-4DB2-BD59-A6C34878D82A}">
                    <a16:rowId xmlns="" xmlns:a16="http://schemas.microsoft.com/office/drawing/2014/main" val="1622707595"/>
                  </a:ext>
                </a:extLst>
              </a:tr>
              <a:tr h="1223803">
                <a:tc>
                  <a:txBody>
                    <a:bodyPr/>
                    <a:lstStyle/>
                    <a:p>
                      <a:pPr algn="just">
                        <a:lnSpc>
                          <a:spcPct val="115000"/>
                        </a:lnSpc>
                        <a:spcAft>
                          <a:spcPts val="0"/>
                        </a:spcAft>
                      </a:pPr>
                      <a:r>
                        <a:rPr lang="en-GB" sz="1800" dirty="0" err="1" smtClean="0">
                          <a:effectLst/>
                        </a:rPr>
                        <a:t>Suullinen</a:t>
                      </a:r>
                      <a:r>
                        <a:rPr lang="en-GB" sz="1800" dirty="0" smtClean="0">
                          <a:effectLst/>
                        </a:rPr>
                        <a:t> </a:t>
                      </a:r>
                      <a:r>
                        <a:rPr lang="en-GB" sz="1800" dirty="0" err="1" smtClean="0">
                          <a:effectLst/>
                        </a:rPr>
                        <a:t>viestintä</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i-FI" sz="1800" dirty="0">
                          <a:effectLst/>
                          <a:latin typeface="Calibri" panose="020F0502020204030204" pitchFamily="34" charset="0"/>
                          <a:ea typeface="Calibri" panose="020F0502020204030204" pitchFamily="34" charset="0"/>
                          <a:cs typeface="Times New Roman" panose="02020603050405020304" pitchFamily="18" charset="0"/>
                        </a:rPr>
                        <a:t>Rakentaa suhteita ja luottamusta sekä nopeuttaa päätöksentekoa välittömän palautteen </a:t>
                      </a:r>
                      <a:r>
                        <a:rPr lang="fi-FI" sz="1800" dirty="0" smtClean="0">
                          <a:effectLst/>
                          <a:latin typeface="Calibri" panose="020F0502020204030204" pitchFamily="34" charset="0"/>
                          <a:ea typeface="Calibri" panose="020F0502020204030204" pitchFamily="34" charset="0"/>
                          <a:cs typeface="Times New Roman" panose="02020603050405020304" pitchFamily="18" charset="0"/>
                        </a:rPr>
                        <a:t>ansiosta.</a:t>
                      </a:r>
                      <a:endParaRPr lang="fi-FI"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fi-FI" sz="1800" dirty="0">
                          <a:effectLst/>
                          <a:latin typeface="Calibri" panose="020F0502020204030204" pitchFamily="34" charset="0"/>
                          <a:ea typeface="Calibri" panose="020F0502020204030204" pitchFamily="34" charset="0"/>
                          <a:cs typeface="Times New Roman" panose="02020603050405020304" pitchFamily="18" charset="0"/>
                        </a:rPr>
                        <a:t>Spontaani luonne voi johtaa lausuntoihin, joita katuu myöhemmin. Ihmiset eivät voi myöskään viitata sanottuun, ellei nauhoitusta ole tehty. </a:t>
                      </a:r>
                      <a:endParaRPr lang="fi-FI"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969631560"/>
                  </a:ext>
                </a:extLst>
              </a:tr>
              <a:tr h="1223803">
                <a:tc>
                  <a:txBody>
                    <a:bodyPr/>
                    <a:lstStyle/>
                    <a:p>
                      <a:pPr algn="just">
                        <a:lnSpc>
                          <a:spcPct val="115000"/>
                        </a:lnSpc>
                        <a:spcAft>
                          <a:spcPts val="0"/>
                        </a:spcAft>
                      </a:pPr>
                      <a:r>
                        <a:rPr lang="en-GB" sz="1800" dirty="0" err="1" smtClean="0">
                          <a:effectLst/>
                          <a:latin typeface="+mn-lt"/>
                          <a:ea typeface="+mn-ea"/>
                          <a:cs typeface="+mn-cs"/>
                        </a:rPr>
                        <a:t>Kirjallinen</a:t>
                      </a:r>
                      <a:r>
                        <a:rPr lang="en-GB" sz="1800" baseline="0" dirty="0" smtClean="0">
                          <a:effectLst/>
                          <a:latin typeface="+mn-lt"/>
                          <a:ea typeface="+mn-ea"/>
                          <a:cs typeface="+mn-cs"/>
                        </a:rPr>
                        <a:t> </a:t>
                      </a:r>
                      <a:r>
                        <a:rPr lang="en-GB" sz="1800" baseline="0" dirty="0" err="1" smtClean="0">
                          <a:effectLst/>
                          <a:latin typeface="+mn-lt"/>
                          <a:ea typeface="+mn-ea"/>
                          <a:cs typeface="+mn-cs"/>
                        </a:rPr>
                        <a:t>viestintä</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i-FI" sz="1800" kern="1200" dirty="0" smtClean="0">
                          <a:solidFill>
                            <a:schemeClr val="tx1"/>
                          </a:solidFill>
                          <a:effectLst/>
                          <a:latin typeface="+mn-lt"/>
                          <a:ea typeface="+mn-ea"/>
                          <a:cs typeface="+mn-cs"/>
                        </a:rPr>
                        <a:t>Viestin tarkkuus voidaan tarkistaa, se voidaan arkistoida myöhempää tarvetta varten ja sitä voidaan tutkia. Sopii oikeudelliseen ja muodolliseen yritysviestintään.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15000"/>
                        </a:lnSpc>
                        <a:spcAft>
                          <a:spcPts val="0"/>
                        </a:spcAft>
                      </a:pPr>
                      <a:r>
                        <a:rPr lang="fi-FI" sz="1800" kern="1200" dirty="0" smtClean="0">
                          <a:solidFill>
                            <a:schemeClr val="tx1"/>
                          </a:solidFill>
                          <a:effectLst/>
                          <a:latin typeface="+mn-lt"/>
                          <a:ea typeface="+mn-ea"/>
                          <a:cs typeface="+mn-cs"/>
                        </a:rPr>
                        <a:t>Viesti on staattinen, lähettäjä ei saa välitöntä palautetta. Lähettäjän on hankala mitata, onko vastaanottaja ymmärtänyt sanoman</a:t>
                      </a:r>
                      <a:r>
                        <a:rPr lang="en-GB" sz="1800" dirty="0" smtClean="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976003968"/>
                  </a:ext>
                </a:extLst>
              </a:tr>
              <a:tr h="976131">
                <a:tc>
                  <a:txBody>
                    <a:bodyPr/>
                    <a:lstStyle/>
                    <a:p>
                      <a:pPr algn="just">
                        <a:lnSpc>
                          <a:spcPct val="115000"/>
                        </a:lnSpc>
                        <a:spcAft>
                          <a:spcPts val="0"/>
                        </a:spcAft>
                      </a:pPr>
                      <a:r>
                        <a:rPr lang="en-GB" sz="1800" dirty="0">
                          <a:effectLst/>
                        </a:rPr>
                        <a:t>Multimedia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fi-FI" sz="1800" kern="1200" dirty="0" smtClean="0">
                          <a:solidFill>
                            <a:schemeClr val="tx1"/>
                          </a:solidFill>
                          <a:effectLst/>
                          <a:latin typeface="+mn-lt"/>
                          <a:ea typeface="+mn-ea"/>
                          <a:cs typeface="+mn-cs"/>
                        </a:rPr>
                        <a:t>Välitön, maailmanlaajuinen ja mukautettava useisiin kohteisiin.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fi-FI" sz="1800" kern="1200" dirty="0" smtClean="0">
                          <a:solidFill>
                            <a:schemeClr val="tx1"/>
                          </a:solidFill>
                          <a:effectLst/>
                          <a:latin typeface="+mn-lt"/>
                          <a:ea typeface="+mn-ea"/>
                          <a:cs typeface="+mn-cs"/>
                        </a:rPr>
                        <a:t>Tekniset ongelmat ja </a:t>
                      </a:r>
                      <a:r>
                        <a:rPr lang="fi-FI" sz="1800" kern="1200" dirty="0" err="1" smtClean="0">
                          <a:solidFill>
                            <a:schemeClr val="tx1"/>
                          </a:solidFill>
                          <a:effectLst/>
                          <a:latin typeface="+mn-lt"/>
                          <a:ea typeface="+mn-ea"/>
                          <a:cs typeface="+mn-cs"/>
                        </a:rPr>
                        <a:t>hakkerointiyritykset</a:t>
                      </a:r>
                      <a:r>
                        <a:rPr lang="fi-FI" sz="1800" kern="1200" dirty="0" smtClean="0">
                          <a:solidFill>
                            <a:schemeClr val="tx1"/>
                          </a:solidFill>
                          <a:effectLst/>
                          <a:latin typeface="+mn-lt"/>
                          <a:ea typeface="+mn-ea"/>
                          <a:cs typeface="+mn-cs"/>
                        </a:rPr>
                        <a:t> uhkaavat yritysten ja heidän asiakkaidensa turvallisuutta.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071502354"/>
                  </a:ext>
                </a:extLst>
              </a:tr>
            </a:tbl>
          </a:graphicData>
        </a:graphic>
      </p:graphicFrame>
    </p:spTree>
    <p:extLst>
      <p:ext uri="{BB962C8B-B14F-4D97-AF65-F5344CB8AC3E}">
        <p14:creationId xmlns:p14="http://schemas.microsoft.com/office/powerpoint/2010/main" val="4070247900"/>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TotalTime>
  <Words>3310</Words>
  <Application>Microsoft Office PowerPoint</Application>
  <PresentationFormat>Widescreen</PresentationFormat>
  <Paragraphs>521</Paragraphs>
  <Slides>42</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Calibri</vt:lpstr>
      <vt:lpstr>Calibri Light</vt:lpstr>
      <vt:lpstr>Gotham Pro</vt:lpstr>
      <vt:lpstr>Gotham Pro Light</vt:lpstr>
      <vt:lpstr>Times New Roman</vt:lpstr>
      <vt:lpstr>Wingdings</vt: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Emerson</dc:creator>
  <cp:lastModifiedBy>Oraviita, Tanja</cp:lastModifiedBy>
  <cp:revision>54</cp:revision>
  <dcterms:created xsi:type="dcterms:W3CDTF">2018-07-26T14:16:22Z</dcterms:created>
  <dcterms:modified xsi:type="dcterms:W3CDTF">2019-08-29T16:13:59Z</dcterms:modified>
</cp:coreProperties>
</file>