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29"/>
  </p:notesMasterIdLst>
  <p:sldIdLst>
    <p:sldId id="270" r:id="rId3"/>
    <p:sldId id="257" r:id="rId4"/>
    <p:sldId id="297" r:id="rId5"/>
    <p:sldId id="298" r:id="rId6"/>
    <p:sldId id="318" r:id="rId7"/>
    <p:sldId id="319" r:id="rId8"/>
    <p:sldId id="300" r:id="rId9"/>
    <p:sldId id="271" r:id="rId10"/>
    <p:sldId id="279" r:id="rId11"/>
    <p:sldId id="280" r:id="rId12"/>
    <p:sldId id="281" r:id="rId13"/>
    <p:sldId id="283" r:id="rId14"/>
    <p:sldId id="284" r:id="rId15"/>
    <p:sldId id="286" r:id="rId16"/>
    <p:sldId id="287" r:id="rId17"/>
    <p:sldId id="288" r:id="rId18"/>
    <p:sldId id="294" r:id="rId19"/>
    <p:sldId id="289" r:id="rId20"/>
    <p:sldId id="295" r:id="rId21"/>
    <p:sldId id="290" r:id="rId22"/>
    <p:sldId id="291" r:id="rId23"/>
    <p:sldId id="292" r:id="rId24"/>
    <p:sldId id="296" r:id="rId25"/>
    <p:sldId id="307" r:id="rId26"/>
    <p:sldId id="306" r:id="rId27"/>
    <p:sldId id="303" r:id="rId2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40" userDrawn="1">
          <p15:clr>
            <a:srgbClr val="A4A3A4"/>
          </p15:clr>
        </p15:guide>
        <p15:guide id="4" orient="horz" pos="572"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42"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04" autoAdjust="0"/>
    <p:restoredTop sz="86651" autoAdjust="0"/>
  </p:normalViewPr>
  <p:slideViewPr>
    <p:cSldViewPr snapToGrid="0" snapToObjects="1">
      <p:cViewPr varScale="1">
        <p:scale>
          <a:sx n="57" d="100"/>
          <a:sy n="57" d="100"/>
        </p:scale>
        <p:origin x="108" y="90"/>
      </p:cViewPr>
      <p:guideLst>
        <p:guide pos="7423"/>
        <p:guide orient="horz" pos="4269"/>
        <p:guide pos="3840"/>
        <p:guide orient="horz" pos="572"/>
        <p:guide orient="horz" pos="1548"/>
        <p:guide pos="574"/>
        <p:guide orient="horz" pos="1298"/>
        <p:guide orient="horz" pos="1842"/>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469124-1799-4771-84EE-DD8E4525A17E}" type="doc">
      <dgm:prSet loTypeId="urn:microsoft.com/office/officeart/2005/8/layout/pyramid2" loCatId="list" qsTypeId="urn:microsoft.com/office/officeart/2005/8/quickstyle/simple1" qsCatId="simple" csTypeId="urn:microsoft.com/office/officeart/2005/8/colors/accent5_4" csCatId="accent5" phldr="1"/>
      <dgm:spPr/>
    </dgm:pt>
    <dgm:pt modelId="{8682ECCE-228F-497A-B027-89CDCE7DC363}">
      <dgm:prSet phldrT="[Text]"/>
      <dgm:spPr/>
      <dgm:t>
        <a:bodyPr/>
        <a:lstStyle/>
        <a:p>
          <a:r>
            <a:t>Tietoisuus</a:t>
          </a:r>
        </a:p>
      </dgm:t>
    </dgm:pt>
    <dgm:pt modelId="{222C22B6-39EE-4851-B8F8-6C9B2B3C513E}" type="parTrans" cxnId="{3326EFF1-EA39-41A9-BD9D-5B9C326684DD}">
      <dgm:prSet/>
      <dgm:spPr/>
      <dgm:t>
        <a:bodyPr/>
        <a:lstStyle/>
        <a:p>
          <a:endParaRPr lang="en-GB"/>
        </a:p>
      </dgm:t>
    </dgm:pt>
    <dgm:pt modelId="{46494831-9629-429A-914C-FF67356E422A}" type="sibTrans" cxnId="{3326EFF1-EA39-41A9-BD9D-5B9C326684DD}">
      <dgm:prSet/>
      <dgm:spPr/>
      <dgm:t>
        <a:bodyPr/>
        <a:lstStyle/>
        <a:p>
          <a:endParaRPr lang="en-GB"/>
        </a:p>
      </dgm:t>
    </dgm:pt>
    <dgm:pt modelId="{5748876B-321F-4081-89D1-49754F71D29A}">
      <dgm:prSet phldrT="[Text]"/>
      <dgm:spPr/>
      <dgm:t>
        <a:bodyPr/>
        <a:lstStyle/>
        <a:p>
          <a:r>
            <a:t>Ajattelu</a:t>
          </a:r>
        </a:p>
      </dgm:t>
    </dgm:pt>
    <dgm:pt modelId="{9196639B-A158-4994-B4A4-8F6FBCCEC039}" type="parTrans" cxnId="{2FE999BB-7BF1-412F-A375-463A05DA8DD4}">
      <dgm:prSet/>
      <dgm:spPr/>
      <dgm:t>
        <a:bodyPr/>
        <a:lstStyle/>
        <a:p>
          <a:endParaRPr lang="en-GB"/>
        </a:p>
      </dgm:t>
    </dgm:pt>
    <dgm:pt modelId="{272130C3-53D5-4F69-A262-5431E228FC05}" type="sibTrans" cxnId="{2FE999BB-7BF1-412F-A375-463A05DA8DD4}">
      <dgm:prSet/>
      <dgm:spPr/>
      <dgm:t>
        <a:bodyPr/>
        <a:lstStyle/>
        <a:p>
          <a:endParaRPr lang="en-GB"/>
        </a:p>
      </dgm:t>
    </dgm:pt>
    <dgm:pt modelId="{0FDBBE8D-430E-487F-B108-CDC75A742E85}">
      <dgm:prSet phldrT="[Text]"/>
      <dgm:spPr/>
      <dgm:t>
        <a:bodyPr/>
        <a:lstStyle/>
        <a:p>
          <a:r>
            <a:t>Ulottuvuus</a:t>
          </a:r>
        </a:p>
      </dgm:t>
    </dgm:pt>
    <dgm:pt modelId="{F4ED9AE5-CC4C-499C-8E7E-91111D405F86}" type="parTrans" cxnId="{4B457986-9714-4966-956F-4A801DF6B738}">
      <dgm:prSet/>
      <dgm:spPr/>
      <dgm:t>
        <a:bodyPr/>
        <a:lstStyle/>
        <a:p>
          <a:endParaRPr lang="en-GB"/>
        </a:p>
      </dgm:t>
    </dgm:pt>
    <dgm:pt modelId="{64C5DC09-880C-4978-ABEF-BBEA704B6E8E}" type="sibTrans" cxnId="{4B457986-9714-4966-956F-4A801DF6B738}">
      <dgm:prSet/>
      <dgm:spPr/>
      <dgm:t>
        <a:bodyPr/>
        <a:lstStyle/>
        <a:p>
          <a:endParaRPr lang="en-GB"/>
        </a:p>
      </dgm:t>
    </dgm:pt>
    <dgm:pt modelId="{B15036DA-CAA0-460C-8D8F-FD70CB32CD89}">
      <dgm:prSet phldrT="[Text]"/>
      <dgm:spPr/>
      <dgm:t>
        <a:bodyPr/>
        <a:lstStyle/>
        <a:p>
          <a:r>
            <a:t>Sopivuus</a:t>
          </a:r>
        </a:p>
      </dgm:t>
    </dgm:pt>
    <dgm:pt modelId="{0DFE5A0E-EAD0-4476-9F35-B42DC6D4B927}" type="parTrans" cxnId="{F87AAAFA-5970-4045-8935-1EED05715AC3}">
      <dgm:prSet/>
      <dgm:spPr/>
      <dgm:t>
        <a:bodyPr/>
        <a:lstStyle/>
        <a:p>
          <a:endParaRPr lang="en-GB"/>
        </a:p>
      </dgm:t>
    </dgm:pt>
    <dgm:pt modelId="{F002D895-6331-4FE0-86D6-B601A67A4F30}" type="sibTrans" cxnId="{F87AAAFA-5970-4045-8935-1EED05715AC3}">
      <dgm:prSet/>
      <dgm:spPr/>
      <dgm:t>
        <a:bodyPr/>
        <a:lstStyle/>
        <a:p>
          <a:endParaRPr lang="en-GB"/>
        </a:p>
      </dgm:t>
    </dgm:pt>
    <dgm:pt modelId="{8A757F3C-78AF-4E9C-BA09-BFEC4C0CCF59}" type="pres">
      <dgm:prSet presAssocID="{BD469124-1799-4771-84EE-DD8E4525A17E}" presName="compositeShape" presStyleCnt="0">
        <dgm:presLayoutVars>
          <dgm:dir/>
          <dgm:resizeHandles/>
        </dgm:presLayoutVars>
      </dgm:prSet>
      <dgm:spPr/>
    </dgm:pt>
    <dgm:pt modelId="{CA67441D-DB94-45C6-B5F1-D16216CB8FED}" type="pres">
      <dgm:prSet presAssocID="{BD469124-1799-4771-84EE-DD8E4525A17E}" presName="pyramid" presStyleLbl="node1" presStyleIdx="0" presStyleCnt="1"/>
      <dgm:spPr/>
    </dgm:pt>
    <dgm:pt modelId="{7ECA8D01-9F23-4A18-8951-9A242B3E9948}" type="pres">
      <dgm:prSet presAssocID="{BD469124-1799-4771-84EE-DD8E4525A17E}" presName="theList" presStyleCnt="0"/>
      <dgm:spPr/>
    </dgm:pt>
    <dgm:pt modelId="{80979CF9-5691-4FEE-8BBB-56BABE79FE62}" type="pres">
      <dgm:prSet presAssocID="{8682ECCE-228F-497A-B027-89CDCE7DC363}" presName="aNode" presStyleLbl="fgAcc1" presStyleIdx="0" presStyleCnt="4">
        <dgm:presLayoutVars>
          <dgm:bulletEnabled val="1"/>
        </dgm:presLayoutVars>
      </dgm:prSet>
      <dgm:spPr/>
      <dgm:t>
        <a:bodyPr/>
        <a:lstStyle/>
        <a:p>
          <a:endParaRPr lang="en-US"/>
        </a:p>
      </dgm:t>
    </dgm:pt>
    <dgm:pt modelId="{AF8AB332-E6A8-4491-A946-C298B57E0431}" type="pres">
      <dgm:prSet presAssocID="{8682ECCE-228F-497A-B027-89CDCE7DC363}" presName="aSpace" presStyleCnt="0"/>
      <dgm:spPr/>
    </dgm:pt>
    <dgm:pt modelId="{DE64AD55-2ECC-4ED9-9911-85F7AC26E44B}" type="pres">
      <dgm:prSet presAssocID="{5748876B-321F-4081-89D1-49754F71D29A}" presName="aNode" presStyleLbl="fgAcc1" presStyleIdx="1" presStyleCnt="4">
        <dgm:presLayoutVars>
          <dgm:bulletEnabled val="1"/>
        </dgm:presLayoutVars>
      </dgm:prSet>
      <dgm:spPr/>
      <dgm:t>
        <a:bodyPr/>
        <a:lstStyle/>
        <a:p>
          <a:endParaRPr lang="en-US"/>
        </a:p>
      </dgm:t>
    </dgm:pt>
    <dgm:pt modelId="{9A8EF952-BA6F-4D82-8534-687755C056F1}" type="pres">
      <dgm:prSet presAssocID="{5748876B-321F-4081-89D1-49754F71D29A}" presName="aSpace" presStyleCnt="0"/>
      <dgm:spPr/>
    </dgm:pt>
    <dgm:pt modelId="{506BBE69-5C81-454D-BFAB-79F2F6F41D59}" type="pres">
      <dgm:prSet presAssocID="{0FDBBE8D-430E-487F-B108-CDC75A742E85}" presName="aNode" presStyleLbl="fgAcc1" presStyleIdx="2" presStyleCnt="4">
        <dgm:presLayoutVars>
          <dgm:bulletEnabled val="1"/>
        </dgm:presLayoutVars>
      </dgm:prSet>
      <dgm:spPr/>
      <dgm:t>
        <a:bodyPr/>
        <a:lstStyle/>
        <a:p>
          <a:endParaRPr lang="en-US"/>
        </a:p>
      </dgm:t>
    </dgm:pt>
    <dgm:pt modelId="{371B8113-1D36-49FA-909C-10F7D623B501}" type="pres">
      <dgm:prSet presAssocID="{0FDBBE8D-430E-487F-B108-CDC75A742E85}" presName="aSpace" presStyleCnt="0"/>
      <dgm:spPr/>
    </dgm:pt>
    <dgm:pt modelId="{2AABA01E-D9AF-4261-A8E8-5ABFB9E05321}" type="pres">
      <dgm:prSet presAssocID="{B15036DA-CAA0-460C-8D8F-FD70CB32CD89}" presName="aNode" presStyleLbl="fgAcc1" presStyleIdx="3" presStyleCnt="4">
        <dgm:presLayoutVars>
          <dgm:bulletEnabled val="1"/>
        </dgm:presLayoutVars>
      </dgm:prSet>
      <dgm:spPr/>
      <dgm:t>
        <a:bodyPr/>
        <a:lstStyle/>
        <a:p>
          <a:endParaRPr lang="en-US"/>
        </a:p>
      </dgm:t>
    </dgm:pt>
    <dgm:pt modelId="{11F19F4B-3AE8-4B82-833A-0B4DCFF31271}" type="pres">
      <dgm:prSet presAssocID="{B15036DA-CAA0-460C-8D8F-FD70CB32CD89}" presName="aSpace" presStyleCnt="0"/>
      <dgm:spPr/>
    </dgm:pt>
  </dgm:ptLst>
  <dgm:cxnLst>
    <dgm:cxn modelId="{BFB4F1D7-4316-40C9-B8D6-BB388C9404B1}" type="presOf" srcId="{BD469124-1799-4771-84EE-DD8E4525A17E}" destId="{8A757F3C-78AF-4E9C-BA09-BFEC4C0CCF59}" srcOrd="0" destOrd="0" presId="urn:microsoft.com/office/officeart/2005/8/layout/pyramid2"/>
    <dgm:cxn modelId="{F87AAAFA-5970-4045-8935-1EED05715AC3}" srcId="{BD469124-1799-4771-84EE-DD8E4525A17E}" destId="{B15036DA-CAA0-460C-8D8F-FD70CB32CD89}" srcOrd="3" destOrd="0" parTransId="{0DFE5A0E-EAD0-4476-9F35-B42DC6D4B927}" sibTransId="{F002D895-6331-4FE0-86D6-B601A67A4F30}"/>
    <dgm:cxn modelId="{545B466E-521F-4CB1-8DAF-58C403936943}" type="presOf" srcId="{B15036DA-CAA0-460C-8D8F-FD70CB32CD89}" destId="{2AABA01E-D9AF-4261-A8E8-5ABFB9E05321}" srcOrd="0" destOrd="0" presId="urn:microsoft.com/office/officeart/2005/8/layout/pyramid2"/>
    <dgm:cxn modelId="{2FE999BB-7BF1-412F-A375-463A05DA8DD4}" srcId="{BD469124-1799-4771-84EE-DD8E4525A17E}" destId="{5748876B-321F-4081-89D1-49754F71D29A}" srcOrd="1" destOrd="0" parTransId="{9196639B-A158-4994-B4A4-8F6FBCCEC039}" sibTransId="{272130C3-53D5-4F69-A262-5431E228FC05}"/>
    <dgm:cxn modelId="{FA93A09B-C2FF-4F2F-95A9-856CBDF9225E}" type="presOf" srcId="{0FDBBE8D-430E-487F-B108-CDC75A742E85}" destId="{506BBE69-5C81-454D-BFAB-79F2F6F41D59}" srcOrd="0" destOrd="0" presId="urn:microsoft.com/office/officeart/2005/8/layout/pyramid2"/>
    <dgm:cxn modelId="{B1E6D0F6-C675-4842-9FD5-8D0066B8A642}" type="presOf" srcId="{5748876B-321F-4081-89D1-49754F71D29A}" destId="{DE64AD55-2ECC-4ED9-9911-85F7AC26E44B}" srcOrd="0" destOrd="0" presId="urn:microsoft.com/office/officeart/2005/8/layout/pyramid2"/>
    <dgm:cxn modelId="{3326EFF1-EA39-41A9-BD9D-5B9C326684DD}" srcId="{BD469124-1799-4771-84EE-DD8E4525A17E}" destId="{8682ECCE-228F-497A-B027-89CDCE7DC363}" srcOrd="0" destOrd="0" parTransId="{222C22B6-39EE-4851-B8F8-6C9B2B3C513E}" sibTransId="{46494831-9629-429A-914C-FF67356E422A}"/>
    <dgm:cxn modelId="{7C8921CD-A011-464E-AC79-4CB4C5DBF63F}" type="presOf" srcId="{8682ECCE-228F-497A-B027-89CDCE7DC363}" destId="{80979CF9-5691-4FEE-8BBB-56BABE79FE62}" srcOrd="0" destOrd="0" presId="urn:microsoft.com/office/officeart/2005/8/layout/pyramid2"/>
    <dgm:cxn modelId="{4B457986-9714-4966-956F-4A801DF6B738}" srcId="{BD469124-1799-4771-84EE-DD8E4525A17E}" destId="{0FDBBE8D-430E-487F-B108-CDC75A742E85}" srcOrd="2" destOrd="0" parTransId="{F4ED9AE5-CC4C-499C-8E7E-91111D405F86}" sibTransId="{64C5DC09-880C-4978-ABEF-BBEA704B6E8E}"/>
    <dgm:cxn modelId="{F1BE1D28-85CC-4545-ADB4-5434A82F7B1F}" type="presParOf" srcId="{8A757F3C-78AF-4E9C-BA09-BFEC4C0CCF59}" destId="{CA67441D-DB94-45C6-B5F1-D16216CB8FED}" srcOrd="0" destOrd="0" presId="urn:microsoft.com/office/officeart/2005/8/layout/pyramid2"/>
    <dgm:cxn modelId="{4ECF2136-0ABD-4653-A7AC-F5672010C974}" type="presParOf" srcId="{8A757F3C-78AF-4E9C-BA09-BFEC4C0CCF59}" destId="{7ECA8D01-9F23-4A18-8951-9A242B3E9948}" srcOrd="1" destOrd="0" presId="urn:microsoft.com/office/officeart/2005/8/layout/pyramid2"/>
    <dgm:cxn modelId="{8F96D4D6-93C3-4EC7-AA23-BC3CE200BF47}" type="presParOf" srcId="{7ECA8D01-9F23-4A18-8951-9A242B3E9948}" destId="{80979CF9-5691-4FEE-8BBB-56BABE79FE62}" srcOrd="0" destOrd="0" presId="urn:microsoft.com/office/officeart/2005/8/layout/pyramid2"/>
    <dgm:cxn modelId="{30992B6A-07DA-4987-BB37-D53E7EB4F29B}" type="presParOf" srcId="{7ECA8D01-9F23-4A18-8951-9A242B3E9948}" destId="{AF8AB332-E6A8-4491-A946-C298B57E0431}" srcOrd="1" destOrd="0" presId="urn:microsoft.com/office/officeart/2005/8/layout/pyramid2"/>
    <dgm:cxn modelId="{1B823A57-B5B3-43BC-A949-6BAB58D09D75}" type="presParOf" srcId="{7ECA8D01-9F23-4A18-8951-9A242B3E9948}" destId="{DE64AD55-2ECC-4ED9-9911-85F7AC26E44B}" srcOrd="2" destOrd="0" presId="urn:microsoft.com/office/officeart/2005/8/layout/pyramid2"/>
    <dgm:cxn modelId="{CFAD2FC4-07C0-487D-AD9B-F13D1B47A3E8}" type="presParOf" srcId="{7ECA8D01-9F23-4A18-8951-9A242B3E9948}" destId="{9A8EF952-BA6F-4D82-8534-687755C056F1}" srcOrd="3" destOrd="0" presId="urn:microsoft.com/office/officeart/2005/8/layout/pyramid2"/>
    <dgm:cxn modelId="{291BDC02-C5E5-4BD7-90E3-76A749202961}" type="presParOf" srcId="{7ECA8D01-9F23-4A18-8951-9A242B3E9948}" destId="{506BBE69-5C81-454D-BFAB-79F2F6F41D59}" srcOrd="4" destOrd="0" presId="urn:microsoft.com/office/officeart/2005/8/layout/pyramid2"/>
    <dgm:cxn modelId="{D059F272-DB59-41A4-8F32-DE8B0C5F7048}" type="presParOf" srcId="{7ECA8D01-9F23-4A18-8951-9A242B3E9948}" destId="{371B8113-1D36-49FA-909C-10F7D623B501}" srcOrd="5" destOrd="0" presId="urn:microsoft.com/office/officeart/2005/8/layout/pyramid2"/>
    <dgm:cxn modelId="{350D190E-E9DB-49D3-A7C2-4019416C5667}" type="presParOf" srcId="{7ECA8D01-9F23-4A18-8951-9A242B3E9948}" destId="{2AABA01E-D9AF-4261-A8E8-5ABFB9E05321}" srcOrd="6" destOrd="0" presId="urn:microsoft.com/office/officeart/2005/8/layout/pyramid2"/>
    <dgm:cxn modelId="{B39C3B8C-B72F-4133-9F20-FB0EC0DD0308}" type="presParOf" srcId="{7ECA8D01-9F23-4A18-8951-9A242B3E9948}" destId="{11F19F4B-3AE8-4B82-833A-0B4DCFF31271}"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808A958-973C-47FA-8E6C-9CB711253AE9}"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D070E63D-F71F-407C-B0A4-086A2A96E791}">
      <dgm:prSet phldrT="[Text]"/>
      <dgm:spPr>
        <a:solidFill>
          <a:srgbClr val="002060"/>
        </a:solidFill>
      </dgm:spPr>
      <dgm:t>
        <a:bodyPr/>
        <a:lstStyle/>
        <a:p>
          <a:r>
            <a:t>Kieltäminen</a:t>
          </a:r>
        </a:p>
      </dgm:t>
    </dgm:pt>
    <dgm:pt modelId="{66E48C9E-AC45-4D64-90F4-59A2B46536C1}" type="parTrans" cxnId="{87331515-AF75-432C-9CE9-365573D4964B}">
      <dgm:prSet/>
      <dgm:spPr/>
      <dgm:t>
        <a:bodyPr/>
        <a:lstStyle/>
        <a:p>
          <a:endParaRPr lang="en-GB"/>
        </a:p>
      </dgm:t>
    </dgm:pt>
    <dgm:pt modelId="{5E7BAE4A-2C60-4E59-B5FC-19404F6FF27C}" type="sibTrans" cxnId="{87331515-AF75-432C-9CE9-365573D4964B}">
      <dgm:prSet/>
      <dgm:spPr/>
      <dgm:t>
        <a:bodyPr/>
        <a:lstStyle/>
        <a:p>
          <a:endParaRPr lang="en-GB"/>
        </a:p>
      </dgm:t>
    </dgm:pt>
    <dgm:pt modelId="{73BC6D9E-4E10-4995-B925-F7377447373A}">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Shokki</a:t>
          </a:r>
        </a:p>
      </dgm:t>
    </dgm:pt>
    <dgm:pt modelId="{8537325E-DF18-47FA-ACDA-BB648BBBC94B}" type="parTrans" cxnId="{C1865208-C814-43A3-834F-C10BC3C16B8C}">
      <dgm:prSet/>
      <dgm:spPr/>
      <dgm:t>
        <a:bodyPr/>
        <a:lstStyle/>
        <a:p>
          <a:endParaRPr lang="en-GB"/>
        </a:p>
      </dgm:t>
    </dgm:pt>
    <dgm:pt modelId="{BA90E879-3F98-4713-A843-8342F61BE73A}" type="sibTrans" cxnId="{C1865208-C814-43A3-834F-C10BC3C16B8C}">
      <dgm:prSet/>
      <dgm:spPr/>
      <dgm:t>
        <a:bodyPr/>
        <a:lstStyle/>
        <a:p>
          <a:endParaRPr lang="en-GB"/>
        </a:p>
      </dgm:t>
    </dgm:pt>
    <dgm:pt modelId="{F84FB189-A779-4CA5-B907-3CC3223E7F84}">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Kieltäydyt tunnistamasta tietoja tai merkkejä</a:t>
          </a:r>
        </a:p>
      </dgm:t>
    </dgm:pt>
    <dgm:pt modelId="{83424EA9-F805-4436-A73B-B04C38FDAFD1}" type="parTrans" cxnId="{9793EF5D-79CA-4974-82DF-3FC831276DF6}">
      <dgm:prSet/>
      <dgm:spPr/>
      <dgm:t>
        <a:bodyPr/>
        <a:lstStyle/>
        <a:p>
          <a:endParaRPr lang="en-GB"/>
        </a:p>
      </dgm:t>
    </dgm:pt>
    <dgm:pt modelId="{CF266808-1D4B-4389-B0F8-F74A68A8EF6E}" type="sibTrans" cxnId="{9793EF5D-79CA-4974-82DF-3FC831276DF6}">
      <dgm:prSet/>
      <dgm:spPr/>
      <dgm:t>
        <a:bodyPr/>
        <a:lstStyle/>
        <a:p>
          <a:endParaRPr lang="en-GB"/>
        </a:p>
      </dgm:t>
    </dgm:pt>
    <dgm:pt modelId="{B62AFA4C-E428-4DFA-88EF-5B36A8691588}">
      <dgm:prSet phldrT="[Text]"/>
      <dgm:spPr>
        <a:solidFill>
          <a:srgbClr val="002060"/>
        </a:solidFill>
      </dgm:spPr>
      <dgm:t>
        <a:bodyPr/>
        <a:lstStyle/>
        <a:p>
          <a:r>
            <a:t>Vastustus</a:t>
          </a:r>
        </a:p>
      </dgm:t>
    </dgm:pt>
    <dgm:pt modelId="{71489012-7C5D-42FD-A786-A2FE174DDCAD}" type="parTrans" cxnId="{0BA6B169-0C13-408A-933C-99857F1B13A5}">
      <dgm:prSet/>
      <dgm:spPr/>
      <dgm:t>
        <a:bodyPr/>
        <a:lstStyle/>
        <a:p>
          <a:endParaRPr lang="en-GB"/>
        </a:p>
      </dgm:t>
    </dgm:pt>
    <dgm:pt modelId="{CB4939F0-E99F-4004-8674-1AE7E6FCBF5F}" type="sibTrans" cxnId="{0BA6B169-0C13-408A-933C-99857F1B13A5}">
      <dgm:prSet/>
      <dgm:spPr/>
      <dgm:t>
        <a:bodyPr/>
        <a:lstStyle/>
        <a:p>
          <a:endParaRPr lang="en-GB"/>
        </a:p>
      </dgm:t>
    </dgm:pt>
    <dgm:pt modelId="{26576547-5DEB-4029-A18D-7E41E58BEF9D}">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Menneen sureminen</a:t>
          </a:r>
        </a:p>
      </dgm:t>
    </dgm:pt>
    <dgm:pt modelId="{C0C9724A-AC01-4B01-9A43-FAAE572C6EC4}" type="parTrans" cxnId="{B6D33943-566E-40F2-BF18-2223D072D02A}">
      <dgm:prSet/>
      <dgm:spPr/>
      <dgm:t>
        <a:bodyPr/>
        <a:lstStyle/>
        <a:p>
          <a:endParaRPr lang="en-GB"/>
        </a:p>
      </dgm:t>
    </dgm:pt>
    <dgm:pt modelId="{5FCA988E-F0B0-4C75-9137-790C54C424DD}" type="sibTrans" cxnId="{B6D33943-566E-40F2-BF18-2223D072D02A}">
      <dgm:prSet/>
      <dgm:spPr/>
      <dgm:t>
        <a:bodyPr/>
        <a:lstStyle/>
        <a:p>
          <a:endParaRPr lang="en-GB"/>
        </a:p>
      </dgm:t>
    </dgm:pt>
    <dgm:pt modelId="{2959241B-AEED-4618-8E8C-78D1281FBB6A}">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Stressin ja ahdistuksen määrä kasvaa</a:t>
          </a:r>
        </a:p>
      </dgm:t>
    </dgm:pt>
    <dgm:pt modelId="{2F465736-1F1C-433B-A030-4034143E9648}" type="parTrans" cxnId="{5DAE27CA-2B6A-41C8-AEE5-F35F56D33619}">
      <dgm:prSet/>
      <dgm:spPr/>
      <dgm:t>
        <a:bodyPr/>
        <a:lstStyle/>
        <a:p>
          <a:endParaRPr lang="en-GB"/>
        </a:p>
      </dgm:t>
    </dgm:pt>
    <dgm:pt modelId="{AF42919A-50EA-432E-9EFF-1982BA2BA6CE}" type="sibTrans" cxnId="{5DAE27CA-2B6A-41C8-AEE5-F35F56D33619}">
      <dgm:prSet/>
      <dgm:spPr/>
      <dgm:t>
        <a:bodyPr/>
        <a:lstStyle/>
        <a:p>
          <a:endParaRPr lang="en-GB"/>
        </a:p>
      </dgm:t>
    </dgm:pt>
    <dgm:pt modelId="{90D98CCD-181A-42C8-A00E-0858C52DF272}">
      <dgm:prSet phldrT="[Text]"/>
      <dgm:spPr>
        <a:solidFill>
          <a:srgbClr val="002060"/>
        </a:solidFill>
      </dgm:spPr>
      <dgm:t>
        <a:bodyPr/>
        <a:lstStyle/>
        <a:p>
          <a:r>
            <a:t>Tutkiminen</a:t>
          </a:r>
        </a:p>
      </dgm:t>
    </dgm:pt>
    <dgm:pt modelId="{E54D238C-F8FD-4F4C-B82A-30E876A3ADB7}" type="parTrans" cxnId="{4E37E507-75B1-4803-8D35-C0C1B58B9197}">
      <dgm:prSet/>
      <dgm:spPr/>
      <dgm:t>
        <a:bodyPr/>
        <a:lstStyle/>
        <a:p>
          <a:endParaRPr lang="en-GB"/>
        </a:p>
      </dgm:t>
    </dgm:pt>
    <dgm:pt modelId="{FF31E52A-AB21-4272-A2E9-E83F1584268D}" type="sibTrans" cxnId="{4E37E507-75B1-4803-8D35-C0C1B58B9197}">
      <dgm:prSet/>
      <dgm:spPr/>
      <dgm:t>
        <a:bodyPr/>
        <a:lstStyle/>
        <a:p>
          <a:endParaRPr lang="en-GB"/>
        </a:p>
      </dgm:t>
    </dgm:pt>
    <dgm:pt modelId="{DB0B19B5-8A53-462D-8511-97FEC53CC34E}">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Tulevaisuuteen keskittynyt</a:t>
          </a:r>
        </a:p>
      </dgm:t>
    </dgm:pt>
    <dgm:pt modelId="{3F5FB78C-63DE-492B-BC13-37471227C7DE}" type="parTrans" cxnId="{AA9C351A-845F-4DF5-A77A-6ADFD9072C48}">
      <dgm:prSet/>
      <dgm:spPr/>
      <dgm:t>
        <a:bodyPr/>
        <a:lstStyle/>
        <a:p>
          <a:endParaRPr lang="en-GB"/>
        </a:p>
      </dgm:t>
    </dgm:pt>
    <dgm:pt modelId="{62C4458F-C07A-4CF1-97BC-3334087BF9DC}" type="sibTrans" cxnId="{AA9C351A-845F-4DF5-A77A-6ADFD9072C48}">
      <dgm:prSet/>
      <dgm:spPr/>
      <dgm:t>
        <a:bodyPr/>
        <a:lstStyle/>
        <a:p>
          <a:endParaRPr lang="en-GB"/>
        </a:p>
      </dgm:t>
    </dgm:pt>
    <dgm:pt modelId="{0C13EEEC-FF26-4330-8FAF-B0EF693E77AC}">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Ymmärrät, että onnistut</a:t>
          </a:r>
        </a:p>
      </dgm:t>
    </dgm:pt>
    <dgm:pt modelId="{02FC3D06-7025-4777-8C9A-69D5321C6915}" type="parTrans" cxnId="{82F81781-5792-403B-A4FA-F389EBE3D48E}">
      <dgm:prSet/>
      <dgm:spPr/>
      <dgm:t>
        <a:bodyPr/>
        <a:lstStyle/>
        <a:p>
          <a:endParaRPr lang="en-GB"/>
        </a:p>
      </dgm:t>
    </dgm:pt>
    <dgm:pt modelId="{1857BD67-3314-42EC-B027-B11F2A9760F6}" type="sibTrans" cxnId="{82F81781-5792-403B-A4FA-F389EBE3D48E}">
      <dgm:prSet/>
      <dgm:spPr/>
      <dgm:t>
        <a:bodyPr/>
        <a:lstStyle/>
        <a:p>
          <a:endParaRPr lang="en-GB"/>
        </a:p>
      </dgm:t>
    </dgm:pt>
    <dgm:pt modelId="{4EB09488-B413-43E5-B560-0198FAEA34D2}">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Tilanteen huomiotta jättäminen</a:t>
          </a:r>
        </a:p>
      </dgm:t>
    </dgm:pt>
    <dgm:pt modelId="{B3C49C9C-CD40-4F45-935E-29D49CC86756}" type="parTrans" cxnId="{395A7F8F-3328-4A94-BBC2-FBE2ABC2A03A}">
      <dgm:prSet/>
      <dgm:spPr/>
      <dgm:t>
        <a:bodyPr/>
        <a:lstStyle/>
        <a:p>
          <a:endParaRPr lang="en-GB"/>
        </a:p>
      </dgm:t>
    </dgm:pt>
    <dgm:pt modelId="{269D35D5-DE46-40F8-8114-8396B7BDB60C}" type="sibTrans" cxnId="{395A7F8F-3328-4A94-BBC2-FBE2ABC2A03A}">
      <dgm:prSet/>
      <dgm:spPr/>
      <dgm:t>
        <a:bodyPr/>
        <a:lstStyle/>
        <a:p>
          <a:endParaRPr lang="en-GB"/>
        </a:p>
      </dgm:t>
    </dgm:pt>
    <dgm:pt modelId="{3A70AAD6-B822-464B-BC25-3124DD86A02F}">
      <dgm:prSet/>
      <dgm:spPr>
        <a:solidFill>
          <a:srgbClr val="002060"/>
        </a:solidFill>
      </dgm:spPr>
      <dgm:t>
        <a:bodyPr/>
        <a:lstStyle/>
        <a:p>
          <a:r>
            <a:t>Sitoutuminen</a:t>
          </a:r>
        </a:p>
      </dgm:t>
    </dgm:pt>
    <dgm:pt modelId="{BD4B4971-37B2-4F17-BD3F-631580A8AB61}" type="parTrans" cxnId="{AFB18BA9-3B3A-4900-8F4B-621C077531DF}">
      <dgm:prSet/>
      <dgm:spPr/>
      <dgm:t>
        <a:bodyPr/>
        <a:lstStyle/>
        <a:p>
          <a:endParaRPr lang="en-GB"/>
        </a:p>
      </dgm:t>
    </dgm:pt>
    <dgm:pt modelId="{7507EC4C-F4D3-4E24-9AE2-8B66774A63FC}" type="sibTrans" cxnId="{AFB18BA9-3B3A-4900-8F4B-621C077531DF}">
      <dgm:prSet/>
      <dgm:spPr/>
      <dgm:t>
        <a:bodyPr/>
        <a:lstStyle/>
        <a:p>
          <a:endParaRPr lang="en-GB"/>
        </a:p>
      </dgm:t>
    </dgm:pt>
    <dgm:pt modelId="{2ED483C0-2F9E-4BD2-8178-B380146C654D}">
      <dgm:prSe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Mukautuminen ja kasvu</a:t>
          </a:r>
        </a:p>
      </dgm:t>
    </dgm:pt>
    <dgm:pt modelId="{B1E4DD5B-4936-45A2-9B61-F2FAF4B9D6F2}" type="parTrans" cxnId="{D8F322C6-FC24-4ECD-893A-59ACE0810019}">
      <dgm:prSet/>
      <dgm:spPr/>
      <dgm:t>
        <a:bodyPr/>
        <a:lstStyle/>
        <a:p>
          <a:endParaRPr lang="en-GB"/>
        </a:p>
      </dgm:t>
    </dgm:pt>
    <dgm:pt modelId="{7C22C8DE-CF54-4461-B2A6-926706D0E869}" type="sibTrans" cxnId="{D8F322C6-FC24-4ECD-893A-59ACE0810019}">
      <dgm:prSet/>
      <dgm:spPr/>
      <dgm:t>
        <a:bodyPr/>
        <a:lstStyle/>
        <a:p>
          <a:endParaRPr lang="en-GB"/>
        </a:p>
      </dgm:t>
    </dgm:pt>
    <dgm:pt modelId="{074B38E5-1F12-4696-92C1-5B1302A4064D}">
      <dgm:prSe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Luot vision tulevaisuudestasi</a:t>
          </a:r>
        </a:p>
      </dgm:t>
    </dgm:pt>
    <dgm:pt modelId="{2268439D-0729-4387-B97D-877719D40DE4}" type="parTrans" cxnId="{7F5A64A1-1982-4738-A6FE-56A52D5F1CCA}">
      <dgm:prSet/>
      <dgm:spPr/>
      <dgm:t>
        <a:bodyPr/>
        <a:lstStyle/>
        <a:p>
          <a:endParaRPr lang="en-GB"/>
        </a:p>
      </dgm:t>
    </dgm:pt>
    <dgm:pt modelId="{0741D9D1-CAD6-4D74-8ED4-2473CC34F219}" type="sibTrans" cxnId="{7F5A64A1-1982-4738-A6FE-56A52D5F1CCA}">
      <dgm:prSet/>
      <dgm:spPr/>
      <dgm:t>
        <a:bodyPr/>
        <a:lstStyle/>
        <a:p>
          <a:endParaRPr lang="en-GB"/>
        </a:p>
      </dgm:t>
    </dgm:pt>
    <dgm:pt modelId="{BD0D6ED1-FB5D-4FF1-A474-A49045B088A1}">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Tavoitteiden selkeys</a:t>
          </a:r>
        </a:p>
      </dgm:t>
    </dgm:pt>
    <dgm:pt modelId="{A78E1B45-0E4D-421A-90C6-4C69EB78661F}" type="parTrans" cxnId="{DA5C7F51-98D0-4BDC-A222-CF1BABC91FA4}">
      <dgm:prSet/>
      <dgm:spPr/>
      <dgm:t>
        <a:bodyPr/>
        <a:lstStyle/>
        <a:p>
          <a:endParaRPr lang="en-GB"/>
        </a:p>
      </dgm:t>
    </dgm:pt>
    <dgm:pt modelId="{C430F2FA-A0A1-4052-8C16-3B209AEB2D40}" type="sibTrans" cxnId="{DA5C7F51-98D0-4BDC-A222-CF1BABC91FA4}">
      <dgm:prSet/>
      <dgm:spPr/>
      <dgm:t>
        <a:bodyPr/>
        <a:lstStyle/>
        <a:p>
          <a:endParaRPr lang="en-GB"/>
        </a:p>
      </dgm:t>
    </dgm:pt>
    <dgm:pt modelId="{2AEE0FF1-E82D-4011-8394-AC5E52E510C6}">
      <dgm:prSet phldrT="[Text]" custT="1"/>
      <dgm:spPr>
        <a:solidFill>
          <a:srgbClr val="7030A0">
            <a:alpha val="90000"/>
          </a:srgbClr>
        </a:solidFill>
        <a:ln>
          <a:solidFill>
            <a:schemeClr val="tx2">
              <a:lumMod val="20000"/>
              <a:lumOff val="80000"/>
              <a:alpha val="90000"/>
            </a:schemeClr>
          </a:solidFill>
        </a:ln>
      </dgm:spPr>
      <dgm:t>
        <a:bodyPr/>
        <a:lstStyle/>
        <a:p>
          <a:r>
            <a:rPr lang="en-GB" sz="1600" dirty="0">
              <a:solidFill>
                <a:schemeClr val="bg1"/>
              </a:solidFill>
            </a:rPr>
            <a:t>Uusien mahdollisuuksien kokeileminen</a:t>
          </a:r>
        </a:p>
      </dgm:t>
    </dgm:pt>
    <dgm:pt modelId="{CBC1BAA6-7E3E-4771-91FA-8678D0819047}" type="parTrans" cxnId="{EFB489DD-1826-4BBD-A333-4004FBEBA16C}">
      <dgm:prSet/>
      <dgm:spPr/>
      <dgm:t>
        <a:bodyPr/>
        <a:lstStyle/>
        <a:p>
          <a:endParaRPr lang="en-GB"/>
        </a:p>
      </dgm:t>
    </dgm:pt>
    <dgm:pt modelId="{04EB2AB7-5517-4CD8-A9C1-0CF65107546D}" type="sibTrans" cxnId="{EFB489DD-1826-4BBD-A333-4004FBEBA16C}">
      <dgm:prSet/>
      <dgm:spPr/>
      <dgm:t>
        <a:bodyPr/>
        <a:lstStyle/>
        <a:p>
          <a:endParaRPr lang="en-GB"/>
        </a:p>
      </dgm:t>
    </dgm:pt>
    <dgm:pt modelId="{8C36A8D1-1DE9-4FEE-9586-D26E0FEB0F8B}" type="pres">
      <dgm:prSet presAssocID="{C808A958-973C-47FA-8E6C-9CB711253AE9}" presName="Name0" presStyleCnt="0">
        <dgm:presLayoutVars>
          <dgm:dir/>
          <dgm:animLvl val="lvl"/>
          <dgm:resizeHandles val="exact"/>
        </dgm:presLayoutVars>
      </dgm:prSet>
      <dgm:spPr/>
      <dgm:t>
        <a:bodyPr/>
        <a:lstStyle/>
        <a:p>
          <a:endParaRPr lang="en-US"/>
        </a:p>
      </dgm:t>
    </dgm:pt>
    <dgm:pt modelId="{A66481B0-457D-4E49-9D8F-22893D113EDB}" type="pres">
      <dgm:prSet presAssocID="{D070E63D-F71F-407C-B0A4-086A2A96E791}" presName="linNode" presStyleCnt="0"/>
      <dgm:spPr/>
    </dgm:pt>
    <dgm:pt modelId="{B7F53C6E-DDD6-43CF-855B-1B5B50C4CEB2}" type="pres">
      <dgm:prSet presAssocID="{D070E63D-F71F-407C-B0A4-086A2A96E791}" presName="parentText" presStyleLbl="node1" presStyleIdx="0" presStyleCnt="4">
        <dgm:presLayoutVars>
          <dgm:chMax val="1"/>
          <dgm:bulletEnabled val="1"/>
        </dgm:presLayoutVars>
      </dgm:prSet>
      <dgm:spPr/>
      <dgm:t>
        <a:bodyPr/>
        <a:lstStyle/>
        <a:p>
          <a:endParaRPr lang="en-US"/>
        </a:p>
      </dgm:t>
    </dgm:pt>
    <dgm:pt modelId="{2E14EDAA-8F65-4E27-B8F0-B6400F997B38}" type="pres">
      <dgm:prSet presAssocID="{D070E63D-F71F-407C-B0A4-086A2A96E791}" presName="descendantText" presStyleLbl="alignAccFollowNode1" presStyleIdx="0" presStyleCnt="4" custLinFactNeighborY="0">
        <dgm:presLayoutVars>
          <dgm:bulletEnabled val="1"/>
        </dgm:presLayoutVars>
      </dgm:prSet>
      <dgm:spPr/>
      <dgm:t>
        <a:bodyPr/>
        <a:lstStyle/>
        <a:p>
          <a:endParaRPr lang="en-US"/>
        </a:p>
      </dgm:t>
    </dgm:pt>
    <dgm:pt modelId="{D745F83A-66D6-48EF-95BF-239FB2DAA5DA}" type="pres">
      <dgm:prSet presAssocID="{5E7BAE4A-2C60-4E59-B5FC-19404F6FF27C}" presName="sp" presStyleCnt="0"/>
      <dgm:spPr/>
    </dgm:pt>
    <dgm:pt modelId="{A2F5AF70-2EF8-4E71-8008-AC12E1EC9ADD}" type="pres">
      <dgm:prSet presAssocID="{B62AFA4C-E428-4DFA-88EF-5B36A8691588}" presName="linNode" presStyleCnt="0"/>
      <dgm:spPr/>
    </dgm:pt>
    <dgm:pt modelId="{0CCE45D7-58D3-4E19-BC0E-EAF97A26B31C}" type="pres">
      <dgm:prSet presAssocID="{B62AFA4C-E428-4DFA-88EF-5B36A8691588}" presName="parentText" presStyleLbl="node1" presStyleIdx="1" presStyleCnt="4">
        <dgm:presLayoutVars>
          <dgm:chMax val="1"/>
          <dgm:bulletEnabled val="1"/>
        </dgm:presLayoutVars>
      </dgm:prSet>
      <dgm:spPr/>
      <dgm:t>
        <a:bodyPr/>
        <a:lstStyle/>
        <a:p>
          <a:endParaRPr lang="en-US"/>
        </a:p>
      </dgm:t>
    </dgm:pt>
    <dgm:pt modelId="{59EAE6E7-615A-49E8-8617-855A0F50BDC8}" type="pres">
      <dgm:prSet presAssocID="{B62AFA4C-E428-4DFA-88EF-5B36A8691588}" presName="descendantText" presStyleLbl="alignAccFollowNode1" presStyleIdx="1" presStyleCnt="4" custLinFactNeighborY="1665">
        <dgm:presLayoutVars>
          <dgm:bulletEnabled val="1"/>
        </dgm:presLayoutVars>
      </dgm:prSet>
      <dgm:spPr/>
      <dgm:t>
        <a:bodyPr/>
        <a:lstStyle/>
        <a:p>
          <a:endParaRPr lang="en-US"/>
        </a:p>
      </dgm:t>
    </dgm:pt>
    <dgm:pt modelId="{1D70B6F6-1FFE-4563-BF61-EF2325545E4D}" type="pres">
      <dgm:prSet presAssocID="{CB4939F0-E99F-4004-8674-1AE7E6FCBF5F}" presName="sp" presStyleCnt="0"/>
      <dgm:spPr/>
    </dgm:pt>
    <dgm:pt modelId="{40151EBA-BE36-4926-A8D6-B9B259AADC01}" type="pres">
      <dgm:prSet presAssocID="{90D98CCD-181A-42C8-A00E-0858C52DF272}" presName="linNode" presStyleCnt="0"/>
      <dgm:spPr/>
    </dgm:pt>
    <dgm:pt modelId="{69E54F1B-A8DB-49DB-9346-6FC027A8F973}" type="pres">
      <dgm:prSet presAssocID="{90D98CCD-181A-42C8-A00E-0858C52DF272}" presName="parentText" presStyleLbl="node1" presStyleIdx="2" presStyleCnt="4">
        <dgm:presLayoutVars>
          <dgm:chMax val="1"/>
          <dgm:bulletEnabled val="1"/>
        </dgm:presLayoutVars>
      </dgm:prSet>
      <dgm:spPr/>
      <dgm:t>
        <a:bodyPr/>
        <a:lstStyle/>
        <a:p>
          <a:endParaRPr lang="en-US"/>
        </a:p>
      </dgm:t>
    </dgm:pt>
    <dgm:pt modelId="{09A22946-349A-4E57-9A15-A5FA476F8D80}" type="pres">
      <dgm:prSet presAssocID="{90D98CCD-181A-42C8-A00E-0858C52DF272}" presName="descendantText" presStyleLbl="alignAccFollowNode1" presStyleIdx="2" presStyleCnt="4" custScaleY="116108">
        <dgm:presLayoutVars>
          <dgm:bulletEnabled val="1"/>
        </dgm:presLayoutVars>
      </dgm:prSet>
      <dgm:spPr/>
      <dgm:t>
        <a:bodyPr/>
        <a:lstStyle/>
        <a:p>
          <a:endParaRPr lang="en-US"/>
        </a:p>
      </dgm:t>
    </dgm:pt>
    <dgm:pt modelId="{93834D08-2E12-4080-AB43-AA65BB77A029}" type="pres">
      <dgm:prSet presAssocID="{FF31E52A-AB21-4272-A2E9-E83F1584268D}" presName="sp" presStyleCnt="0"/>
      <dgm:spPr/>
    </dgm:pt>
    <dgm:pt modelId="{F188E05C-EAD7-418D-B8CD-5058859CEB21}" type="pres">
      <dgm:prSet presAssocID="{3A70AAD6-B822-464B-BC25-3124DD86A02F}" presName="linNode" presStyleCnt="0"/>
      <dgm:spPr/>
    </dgm:pt>
    <dgm:pt modelId="{F3FC45C2-DAC0-41FD-A5AC-0AC2C3D7F288}" type="pres">
      <dgm:prSet presAssocID="{3A70AAD6-B822-464B-BC25-3124DD86A02F}" presName="parentText" presStyleLbl="node1" presStyleIdx="3" presStyleCnt="4">
        <dgm:presLayoutVars>
          <dgm:chMax val="1"/>
          <dgm:bulletEnabled val="1"/>
        </dgm:presLayoutVars>
      </dgm:prSet>
      <dgm:spPr/>
      <dgm:t>
        <a:bodyPr/>
        <a:lstStyle/>
        <a:p>
          <a:endParaRPr lang="en-US"/>
        </a:p>
      </dgm:t>
    </dgm:pt>
    <dgm:pt modelId="{CC79E5CC-D28F-433F-9EB3-460C7B1D14B4}" type="pres">
      <dgm:prSet presAssocID="{3A70AAD6-B822-464B-BC25-3124DD86A02F}" presName="descendantText" presStyleLbl="alignAccFollowNode1" presStyleIdx="3" presStyleCnt="4">
        <dgm:presLayoutVars>
          <dgm:bulletEnabled val="1"/>
        </dgm:presLayoutVars>
      </dgm:prSet>
      <dgm:spPr/>
      <dgm:t>
        <a:bodyPr/>
        <a:lstStyle/>
        <a:p>
          <a:endParaRPr lang="en-US"/>
        </a:p>
      </dgm:t>
    </dgm:pt>
  </dgm:ptLst>
  <dgm:cxnLst>
    <dgm:cxn modelId="{AA9C351A-845F-4DF5-A77A-6ADFD9072C48}" srcId="{90D98CCD-181A-42C8-A00E-0858C52DF272}" destId="{DB0B19B5-8A53-462D-8511-97FEC53CC34E}" srcOrd="0" destOrd="0" parTransId="{3F5FB78C-63DE-492B-BC13-37471227C7DE}" sibTransId="{62C4458F-C07A-4CF1-97BC-3334087BF9DC}"/>
    <dgm:cxn modelId="{EFB489DD-1826-4BBD-A333-4004FBEBA16C}" srcId="{90D98CCD-181A-42C8-A00E-0858C52DF272}" destId="{2AEE0FF1-E82D-4011-8394-AC5E52E510C6}" srcOrd="3" destOrd="0" parTransId="{CBC1BAA6-7E3E-4771-91FA-8678D0819047}" sibTransId="{04EB2AB7-5517-4CD8-A9C1-0CF65107546D}"/>
    <dgm:cxn modelId="{F64CC884-C2ED-40F2-BA59-D268D1AC754E}" type="presOf" srcId="{4EB09488-B413-43E5-B560-0198FAEA34D2}" destId="{2E14EDAA-8F65-4E27-B8F0-B6400F997B38}" srcOrd="0" destOrd="1" presId="urn:microsoft.com/office/officeart/2005/8/layout/vList5"/>
    <dgm:cxn modelId="{4E37E507-75B1-4803-8D35-C0C1B58B9197}" srcId="{C808A958-973C-47FA-8E6C-9CB711253AE9}" destId="{90D98CCD-181A-42C8-A00E-0858C52DF272}" srcOrd="2" destOrd="0" parTransId="{E54D238C-F8FD-4F4C-B82A-30E876A3ADB7}" sibTransId="{FF31E52A-AB21-4272-A2E9-E83F1584268D}"/>
    <dgm:cxn modelId="{87331515-AF75-432C-9CE9-365573D4964B}" srcId="{C808A958-973C-47FA-8E6C-9CB711253AE9}" destId="{D070E63D-F71F-407C-B0A4-086A2A96E791}" srcOrd="0" destOrd="0" parTransId="{66E48C9E-AC45-4D64-90F4-59A2B46536C1}" sibTransId="{5E7BAE4A-2C60-4E59-B5FC-19404F6FF27C}"/>
    <dgm:cxn modelId="{395A7F8F-3328-4A94-BBC2-FBE2ABC2A03A}" srcId="{D070E63D-F71F-407C-B0A4-086A2A96E791}" destId="{4EB09488-B413-43E5-B560-0198FAEA34D2}" srcOrd="1" destOrd="0" parTransId="{B3C49C9C-CD40-4F45-935E-29D49CC86756}" sibTransId="{269D35D5-DE46-40F8-8114-8396B7BDB60C}"/>
    <dgm:cxn modelId="{4BF0531F-4227-4729-847E-88909CED33D2}" type="presOf" srcId="{B62AFA4C-E428-4DFA-88EF-5B36A8691588}" destId="{0CCE45D7-58D3-4E19-BC0E-EAF97A26B31C}" srcOrd="0" destOrd="0" presId="urn:microsoft.com/office/officeart/2005/8/layout/vList5"/>
    <dgm:cxn modelId="{9AD1156A-201D-4D86-8706-E1F33D423706}" type="presOf" srcId="{D070E63D-F71F-407C-B0A4-086A2A96E791}" destId="{B7F53C6E-DDD6-43CF-855B-1B5B50C4CEB2}" srcOrd="0" destOrd="0" presId="urn:microsoft.com/office/officeart/2005/8/layout/vList5"/>
    <dgm:cxn modelId="{AFB18BA9-3B3A-4900-8F4B-621C077531DF}" srcId="{C808A958-973C-47FA-8E6C-9CB711253AE9}" destId="{3A70AAD6-B822-464B-BC25-3124DD86A02F}" srcOrd="3" destOrd="0" parTransId="{BD4B4971-37B2-4F17-BD3F-631580A8AB61}" sibTransId="{7507EC4C-F4D3-4E24-9AE2-8B66774A63FC}"/>
    <dgm:cxn modelId="{B9744CF0-46B9-40CD-9B4E-92B0F0363839}" type="presOf" srcId="{73BC6D9E-4E10-4995-B925-F7377447373A}" destId="{2E14EDAA-8F65-4E27-B8F0-B6400F997B38}" srcOrd="0" destOrd="0" presId="urn:microsoft.com/office/officeart/2005/8/layout/vList5"/>
    <dgm:cxn modelId="{D8F322C6-FC24-4ECD-893A-59ACE0810019}" srcId="{3A70AAD6-B822-464B-BC25-3124DD86A02F}" destId="{2ED483C0-2F9E-4BD2-8178-B380146C654D}" srcOrd="0" destOrd="0" parTransId="{B1E4DD5B-4936-45A2-9B61-F2FAF4B9D6F2}" sibTransId="{7C22C8DE-CF54-4461-B2A6-926706D0E869}"/>
    <dgm:cxn modelId="{52DC721D-3442-4838-90ED-CCE739F91953}" type="presOf" srcId="{F84FB189-A779-4CA5-B907-3CC3223E7F84}" destId="{2E14EDAA-8F65-4E27-B8F0-B6400F997B38}" srcOrd="0" destOrd="2" presId="urn:microsoft.com/office/officeart/2005/8/layout/vList5"/>
    <dgm:cxn modelId="{FF219221-BDEC-4D02-9E06-42FE414427DA}" type="presOf" srcId="{BD0D6ED1-FB5D-4FF1-A474-A49045B088A1}" destId="{09A22946-349A-4E57-9A15-A5FA476F8D80}" srcOrd="0" destOrd="2" presId="urn:microsoft.com/office/officeart/2005/8/layout/vList5"/>
    <dgm:cxn modelId="{0BA6B169-0C13-408A-933C-99857F1B13A5}" srcId="{C808A958-973C-47FA-8E6C-9CB711253AE9}" destId="{B62AFA4C-E428-4DFA-88EF-5B36A8691588}" srcOrd="1" destOrd="0" parTransId="{71489012-7C5D-42FD-A786-A2FE174DDCAD}" sibTransId="{CB4939F0-E99F-4004-8674-1AE7E6FCBF5F}"/>
    <dgm:cxn modelId="{622F30F5-E338-499D-925A-DD440C043D72}" type="presOf" srcId="{074B38E5-1F12-4696-92C1-5B1302A4064D}" destId="{CC79E5CC-D28F-433F-9EB3-460C7B1D14B4}" srcOrd="0" destOrd="1" presId="urn:microsoft.com/office/officeart/2005/8/layout/vList5"/>
    <dgm:cxn modelId="{9793EF5D-79CA-4974-82DF-3FC831276DF6}" srcId="{D070E63D-F71F-407C-B0A4-086A2A96E791}" destId="{F84FB189-A779-4CA5-B907-3CC3223E7F84}" srcOrd="2" destOrd="0" parTransId="{83424EA9-F805-4436-A73B-B04C38FDAFD1}" sibTransId="{CF266808-1D4B-4389-B0F8-F74A68A8EF6E}"/>
    <dgm:cxn modelId="{62B5B3E8-93A2-4A32-AEFE-F5E9F33B5AE7}" type="presOf" srcId="{DB0B19B5-8A53-462D-8511-97FEC53CC34E}" destId="{09A22946-349A-4E57-9A15-A5FA476F8D80}" srcOrd="0" destOrd="0" presId="urn:microsoft.com/office/officeart/2005/8/layout/vList5"/>
    <dgm:cxn modelId="{B6D33943-566E-40F2-BF18-2223D072D02A}" srcId="{B62AFA4C-E428-4DFA-88EF-5B36A8691588}" destId="{26576547-5DEB-4029-A18D-7E41E58BEF9D}" srcOrd="0" destOrd="0" parTransId="{C0C9724A-AC01-4B01-9A43-FAAE572C6EC4}" sibTransId="{5FCA988E-F0B0-4C75-9137-790C54C424DD}"/>
    <dgm:cxn modelId="{C1DA01BE-D2B1-4BD6-B7C4-D0654566716D}" type="presOf" srcId="{2AEE0FF1-E82D-4011-8394-AC5E52E510C6}" destId="{09A22946-349A-4E57-9A15-A5FA476F8D80}" srcOrd="0" destOrd="3" presId="urn:microsoft.com/office/officeart/2005/8/layout/vList5"/>
    <dgm:cxn modelId="{5DAE27CA-2B6A-41C8-AEE5-F35F56D33619}" srcId="{B62AFA4C-E428-4DFA-88EF-5B36A8691588}" destId="{2959241B-AEED-4618-8E8C-78D1281FBB6A}" srcOrd="1" destOrd="0" parTransId="{2F465736-1F1C-433B-A030-4034143E9648}" sibTransId="{AF42919A-50EA-432E-9EFF-1982BA2BA6CE}"/>
    <dgm:cxn modelId="{7308A55B-43D0-4ADD-ADF6-10DD2BB44C35}" type="presOf" srcId="{0C13EEEC-FF26-4330-8FAF-B0EF693E77AC}" destId="{09A22946-349A-4E57-9A15-A5FA476F8D80}" srcOrd="0" destOrd="1" presId="urn:microsoft.com/office/officeart/2005/8/layout/vList5"/>
    <dgm:cxn modelId="{82F81781-5792-403B-A4FA-F389EBE3D48E}" srcId="{90D98CCD-181A-42C8-A00E-0858C52DF272}" destId="{0C13EEEC-FF26-4330-8FAF-B0EF693E77AC}" srcOrd="1" destOrd="0" parTransId="{02FC3D06-7025-4777-8C9A-69D5321C6915}" sibTransId="{1857BD67-3314-42EC-B027-B11F2A9760F6}"/>
    <dgm:cxn modelId="{3BA0DAD9-BD1C-4558-B0C6-AEB87DFAD4BD}" type="presOf" srcId="{2959241B-AEED-4618-8E8C-78D1281FBB6A}" destId="{59EAE6E7-615A-49E8-8617-855A0F50BDC8}" srcOrd="0" destOrd="1" presId="urn:microsoft.com/office/officeart/2005/8/layout/vList5"/>
    <dgm:cxn modelId="{3C574E42-ACD6-4BF9-BD03-8B45C95B2500}" type="presOf" srcId="{26576547-5DEB-4029-A18D-7E41E58BEF9D}" destId="{59EAE6E7-615A-49E8-8617-855A0F50BDC8}" srcOrd="0" destOrd="0" presId="urn:microsoft.com/office/officeart/2005/8/layout/vList5"/>
    <dgm:cxn modelId="{7F5A64A1-1982-4738-A6FE-56A52D5F1CCA}" srcId="{3A70AAD6-B822-464B-BC25-3124DD86A02F}" destId="{074B38E5-1F12-4696-92C1-5B1302A4064D}" srcOrd="1" destOrd="0" parTransId="{2268439D-0729-4387-B97D-877719D40DE4}" sibTransId="{0741D9D1-CAD6-4D74-8ED4-2473CC34F219}"/>
    <dgm:cxn modelId="{9DAC5B8E-A6C9-4912-8676-61EF62868284}" type="presOf" srcId="{C808A958-973C-47FA-8E6C-9CB711253AE9}" destId="{8C36A8D1-1DE9-4FEE-9586-D26E0FEB0F8B}" srcOrd="0" destOrd="0" presId="urn:microsoft.com/office/officeart/2005/8/layout/vList5"/>
    <dgm:cxn modelId="{81DAE8BC-D20A-40F6-9037-548E6B5573A6}" type="presOf" srcId="{90D98CCD-181A-42C8-A00E-0858C52DF272}" destId="{69E54F1B-A8DB-49DB-9346-6FC027A8F973}" srcOrd="0" destOrd="0" presId="urn:microsoft.com/office/officeart/2005/8/layout/vList5"/>
    <dgm:cxn modelId="{804D2333-CBE4-441A-9221-FF96A5B1632C}" type="presOf" srcId="{2ED483C0-2F9E-4BD2-8178-B380146C654D}" destId="{CC79E5CC-D28F-433F-9EB3-460C7B1D14B4}" srcOrd="0" destOrd="0" presId="urn:microsoft.com/office/officeart/2005/8/layout/vList5"/>
    <dgm:cxn modelId="{C1865208-C814-43A3-834F-C10BC3C16B8C}" srcId="{D070E63D-F71F-407C-B0A4-086A2A96E791}" destId="{73BC6D9E-4E10-4995-B925-F7377447373A}" srcOrd="0" destOrd="0" parTransId="{8537325E-DF18-47FA-ACDA-BB648BBBC94B}" sibTransId="{BA90E879-3F98-4713-A843-8342F61BE73A}"/>
    <dgm:cxn modelId="{EAFB1404-5DEC-4D9B-A446-C5DCF06AF05B}" type="presOf" srcId="{3A70AAD6-B822-464B-BC25-3124DD86A02F}" destId="{F3FC45C2-DAC0-41FD-A5AC-0AC2C3D7F288}" srcOrd="0" destOrd="0" presId="urn:microsoft.com/office/officeart/2005/8/layout/vList5"/>
    <dgm:cxn modelId="{DA5C7F51-98D0-4BDC-A222-CF1BABC91FA4}" srcId="{90D98CCD-181A-42C8-A00E-0858C52DF272}" destId="{BD0D6ED1-FB5D-4FF1-A474-A49045B088A1}" srcOrd="2" destOrd="0" parTransId="{A78E1B45-0E4D-421A-90C6-4C69EB78661F}" sibTransId="{C430F2FA-A0A1-4052-8C16-3B209AEB2D40}"/>
    <dgm:cxn modelId="{81AFB9D6-2FCD-4809-8A42-61F56AAA4733}" type="presParOf" srcId="{8C36A8D1-1DE9-4FEE-9586-D26E0FEB0F8B}" destId="{A66481B0-457D-4E49-9D8F-22893D113EDB}" srcOrd="0" destOrd="0" presId="urn:microsoft.com/office/officeart/2005/8/layout/vList5"/>
    <dgm:cxn modelId="{069E1E70-BEB9-487E-BFE5-C5D21B2F2FF1}" type="presParOf" srcId="{A66481B0-457D-4E49-9D8F-22893D113EDB}" destId="{B7F53C6E-DDD6-43CF-855B-1B5B50C4CEB2}" srcOrd="0" destOrd="0" presId="urn:microsoft.com/office/officeart/2005/8/layout/vList5"/>
    <dgm:cxn modelId="{72471B16-2B8E-42BA-9F19-E2CF19D73B10}" type="presParOf" srcId="{A66481B0-457D-4E49-9D8F-22893D113EDB}" destId="{2E14EDAA-8F65-4E27-B8F0-B6400F997B38}" srcOrd="1" destOrd="0" presId="urn:microsoft.com/office/officeart/2005/8/layout/vList5"/>
    <dgm:cxn modelId="{0066E8CF-9441-468C-AA46-A8697919F7AF}" type="presParOf" srcId="{8C36A8D1-1DE9-4FEE-9586-D26E0FEB0F8B}" destId="{D745F83A-66D6-48EF-95BF-239FB2DAA5DA}" srcOrd="1" destOrd="0" presId="urn:microsoft.com/office/officeart/2005/8/layout/vList5"/>
    <dgm:cxn modelId="{7D03FA6D-2C17-4412-8F13-7C61AE1E0BA5}" type="presParOf" srcId="{8C36A8D1-1DE9-4FEE-9586-D26E0FEB0F8B}" destId="{A2F5AF70-2EF8-4E71-8008-AC12E1EC9ADD}" srcOrd="2" destOrd="0" presId="urn:microsoft.com/office/officeart/2005/8/layout/vList5"/>
    <dgm:cxn modelId="{A43C6E90-F855-48BF-8985-D65091267551}" type="presParOf" srcId="{A2F5AF70-2EF8-4E71-8008-AC12E1EC9ADD}" destId="{0CCE45D7-58D3-4E19-BC0E-EAF97A26B31C}" srcOrd="0" destOrd="0" presId="urn:microsoft.com/office/officeart/2005/8/layout/vList5"/>
    <dgm:cxn modelId="{5EB2282B-E3E4-4AE0-82CB-1F51D693FA32}" type="presParOf" srcId="{A2F5AF70-2EF8-4E71-8008-AC12E1EC9ADD}" destId="{59EAE6E7-615A-49E8-8617-855A0F50BDC8}" srcOrd="1" destOrd="0" presId="urn:microsoft.com/office/officeart/2005/8/layout/vList5"/>
    <dgm:cxn modelId="{C0F32471-DEF2-45C4-9492-E2AA0FCBA51C}" type="presParOf" srcId="{8C36A8D1-1DE9-4FEE-9586-D26E0FEB0F8B}" destId="{1D70B6F6-1FFE-4563-BF61-EF2325545E4D}" srcOrd="3" destOrd="0" presId="urn:microsoft.com/office/officeart/2005/8/layout/vList5"/>
    <dgm:cxn modelId="{D8A7CBBD-CBD0-4DCF-AAAC-6CC39795BE2C}" type="presParOf" srcId="{8C36A8D1-1DE9-4FEE-9586-D26E0FEB0F8B}" destId="{40151EBA-BE36-4926-A8D6-B9B259AADC01}" srcOrd="4" destOrd="0" presId="urn:microsoft.com/office/officeart/2005/8/layout/vList5"/>
    <dgm:cxn modelId="{26165437-63B5-4E30-912C-4C8F18ABFD99}" type="presParOf" srcId="{40151EBA-BE36-4926-A8D6-B9B259AADC01}" destId="{69E54F1B-A8DB-49DB-9346-6FC027A8F973}" srcOrd="0" destOrd="0" presId="urn:microsoft.com/office/officeart/2005/8/layout/vList5"/>
    <dgm:cxn modelId="{FE73AAEA-E886-486D-8F9D-9E19ED9E1689}" type="presParOf" srcId="{40151EBA-BE36-4926-A8D6-B9B259AADC01}" destId="{09A22946-349A-4E57-9A15-A5FA476F8D80}" srcOrd="1" destOrd="0" presId="urn:microsoft.com/office/officeart/2005/8/layout/vList5"/>
    <dgm:cxn modelId="{33633FB1-7222-45C4-A462-031900EA67CB}" type="presParOf" srcId="{8C36A8D1-1DE9-4FEE-9586-D26E0FEB0F8B}" destId="{93834D08-2E12-4080-AB43-AA65BB77A029}" srcOrd="5" destOrd="0" presId="urn:microsoft.com/office/officeart/2005/8/layout/vList5"/>
    <dgm:cxn modelId="{20DD2CA5-A4C6-4EAA-9373-4DF8A45594DD}" type="presParOf" srcId="{8C36A8D1-1DE9-4FEE-9586-D26E0FEB0F8B}" destId="{F188E05C-EAD7-418D-B8CD-5058859CEB21}" srcOrd="6" destOrd="0" presId="urn:microsoft.com/office/officeart/2005/8/layout/vList5"/>
    <dgm:cxn modelId="{71E39F77-BED0-4D84-A67E-F8BFFB00A38F}" type="presParOf" srcId="{F188E05C-EAD7-418D-B8CD-5058859CEB21}" destId="{F3FC45C2-DAC0-41FD-A5AC-0AC2C3D7F288}" srcOrd="0" destOrd="0" presId="urn:microsoft.com/office/officeart/2005/8/layout/vList5"/>
    <dgm:cxn modelId="{77B7C0A8-EBEC-4CF8-B7DF-8A3D4F958C8D}" type="presParOf" srcId="{F188E05C-EAD7-418D-B8CD-5058859CEB21}" destId="{CC79E5CC-D28F-433F-9EB3-460C7B1D14B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1FED18-689B-4B75-ACA7-2597ED3934A7}" type="doc">
      <dgm:prSet loTypeId="urn:microsoft.com/office/officeart/2005/8/layout/matrix1" loCatId="matrix" qsTypeId="urn:microsoft.com/office/officeart/2005/8/quickstyle/simple1" qsCatId="simple" csTypeId="urn:microsoft.com/office/officeart/2005/8/colors/accent3_1" csCatId="accent3" phldr="1"/>
      <dgm:spPr/>
      <dgm:t>
        <a:bodyPr/>
        <a:lstStyle/>
        <a:p>
          <a:endParaRPr lang="en-US"/>
        </a:p>
      </dgm:t>
    </dgm:pt>
    <dgm:pt modelId="{289F0232-9B4D-43E2-A7D8-EEACAFCECF82}">
      <dgm:prSet phldrT="[Text]" custT="1"/>
      <dgm:spPr>
        <a:solidFill>
          <a:srgbClr val="00B0F0"/>
        </a:solidFill>
      </dgm:spPr>
      <dgm:t>
        <a:bodyPr/>
        <a:lstStyle/>
        <a:p>
          <a:pPr>
            <a:lnSpc>
              <a:spcPct val="70000"/>
            </a:lnSpc>
          </a:pPr>
          <a:r>
            <a:rPr lang="en-US" sz="2400" b="1" dirty="0"/>
            <a:t>SWOT-</a:t>
          </a:r>
        </a:p>
        <a:p>
          <a:pPr>
            <a:lnSpc>
              <a:spcPct val="70000"/>
            </a:lnSpc>
          </a:pPr>
          <a:r>
            <a:rPr lang="en-US" sz="2000" dirty="0"/>
            <a:t>analyysi</a:t>
          </a:r>
          <a:endParaRPr lang="fi-FI" sz="2400" dirty="0"/>
        </a:p>
      </dgm:t>
    </dgm:pt>
    <dgm:pt modelId="{131D6BD8-E3A7-472C-B083-1EB364693240}" type="parTrans" cxnId="{607A7150-599E-4C14-9251-50851892D8C1}">
      <dgm:prSet/>
      <dgm:spPr/>
      <dgm:t>
        <a:bodyPr/>
        <a:lstStyle/>
        <a:p>
          <a:endParaRPr lang="en-US"/>
        </a:p>
      </dgm:t>
    </dgm:pt>
    <dgm:pt modelId="{BE019EE1-272A-4360-92E2-5611E5F21242}" type="sibTrans" cxnId="{607A7150-599E-4C14-9251-50851892D8C1}">
      <dgm:prSet/>
      <dgm:spPr/>
      <dgm:t>
        <a:bodyPr/>
        <a:lstStyle/>
        <a:p>
          <a:endParaRPr lang="en-US"/>
        </a:p>
      </dgm:t>
    </dgm:pt>
    <dgm:pt modelId="{C951746C-EF1E-48E6-870B-B749ADDC8474}">
      <dgm:prSet phldrT="[Text]" custT="1"/>
      <dgm:spPr>
        <a:solidFill>
          <a:srgbClr val="7030A0"/>
        </a:solidFill>
      </dgm:spPr>
      <dgm:t>
        <a:bodyPr/>
        <a:lstStyle/>
        <a:p>
          <a:r>
            <a:t/>
          </a:r>
          <a:br/>
          <a:r>
            <a:rPr lang="en-US" sz="2200" b="1" dirty="0">
              <a:solidFill>
                <a:schemeClr val="bg1"/>
              </a:solidFill>
            </a:rPr>
            <a:t>Vahvuudet</a:t>
          </a:r>
        </a:p>
      </dgm:t>
    </dgm:pt>
    <dgm:pt modelId="{BEF122F1-5273-4635-898E-A52964AD70D7}" type="parTrans" cxnId="{D719FE10-5CB7-4132-AF9B-C93D2CF67083}">
      <dgm:prSet/>
      <dgm:spPr/>
      <dgm:t>
        <a:bodyPr/>
        <a:lstStyle/>
        <a:p>
          <a:endParaRPr lang="en-US"/>
        </a:p>
      </dgm:t>
    </dgm:pt>
    <dgm:pt modelId="{72A94E67-8E0A-46A6-8DD4-CA69EEA79127}" type="sibTrans" cxnId="{D719FE10-5CB7-4132-AF9B-C93D2CF67083}">
      <dgm:prSet/>
      <dgm:spPr/>
      <dgm:t>
        <a:bodyPr/>
        <a:lstStyle/>
        <a:p>
          <a:endParaRPr lang="en-US"/>
        </a:p>
      </dgm:t>
    </dgm:pt>
    <dgm:pt modelId="{7C285510-AF40-4B15-BDBA-1D26A46F90F8}">
      <dgm:prSet phldrT="[Text]" custT="1"/>
      <dgm:spPr>
        <a:solidFill>
          <a:srgbClr val="002060"/>
        </a:solidFill>
      </dgm:spPr>
      <dgm:t>
        <a:bodyPr anchor="t"/>
        <a:lstStyle/>
        <a:p>
          <a:r>
            <a:t/>
          </a:r>
          <a:br/>
          <a:r>
            <a:rPr lang="en-US" sz="2200" b="1" dirty="0">
              <a:solidFill>
                <a:schemeClr val="bg1"/>
              </a:solidFill>
            </a:rPr>
            <a:t>Mahdollisuudet</a:t>
          </a:r>
        </a:p>
      </dgm:t>
    </dgm:pt>
    <dgm:pt modelId="{35E6D6C8-3D70-41B7-AC46-A09F8D885975}" type="parTrans" cxnId="{FEB91BA8-2679-411D-A3DD-3FC96BFAD280}">
      <dgm:prSet/>
      <dgm:spPr/>
      <dgm:t>
        <a:bodyPr/>
        <a:lstStyle/>
        <a:p>
          <a:endParaRPr lang="en-US"/>
        </a:p>
      </dgm:t>
    </dgm:pt>
    <dgm:pt modelId="{FCCE46F7-C1BE-4775-A135-85D2E0CC7D15}" type="sibTrans" cxnId="{FEB91BA8-2679-411D-A3DD-3FC96BFAD280}">
      <dgm:prSet/>
      <dgm:spPr/>
      <dgm:t>
        <a:bodyPr/>
        <a:lstStyle/>
        <a:p>
          <a:endParaRPr lang="en-US"/>
        </a:p>
      </dgm:t>
    </dgm:pt>
    <dgm:pt modelId="{33F3D50D-08D1-44DC-98A3-ECAD96454D1E}">
      <dgm:prSet phldrT="[Text]" custT="1"/>
      <dgm:spPr>
        <a:solidFill>
          <a:srgbClr val="002060"/>
        </a:solidFill>
      </dgm:spPr>
      <dgm:t>
        <a:bodyPr/>
        <a:lstStyle/>
        <a:p>
          <a:r>
            <a:t/>
          </a:r>
          <a:br/>
          <a:r>
            <a:rPr lang="en-US" sz="2200" b="1" dirty="0">
              <a:solidFill>
                <a:schemeClr val="bg1"/>
              </a:solidFill>
            </a:rPr>
            <a:t>Heikkoudet</a:t>
          </a:r>
        </a:p>
      </dgm:t>
    </dgm:pt>
    <dgm:pt modelId="{92739529-79DF-4275-A7F3-6E561781716B}" type="parTrans" cxnId="{3A327A01-CF83-446A-B4AE-EB130C55BF8A}">
      <dgm:prSet/>
      <dgm:spPr/>
      <dgm:t>
        <a:bodyPr/>
        <a:lstStyle/>
        <a:p>
          <a:endParaRPr lang="en-US"/>
        </a:p>
      </dgm:t>
    </dgm:pt>
    <dgm:pt modelId="{B961CC4E-E938-495A-8930-BFF42DE5B5D0}" type="sibTrans" cxnId="{3A327A01-CF83-446A-B4AE-EB130C55BF8A}">
      <dgm:prSet/>
      <dgm:spPr/>
      <dgm:t>
        <a:bodyPr/>
        <a:lstStyle/>
        <a:p>
          <a:endParaRPr lang="en-US"/>
        </a:p>
      </dgm:t>
    </dgm:pt>
    <dgm:pt modelId="{3E9E6A49-6737-4B3B-90D9-035E1CF62F81}">
      <dgm:prSet phldrT="[Text]" custT="1"/>
      <dgm:spPr>
        <a:solidFill>
          <a:srgbClr val="7030A0"/>
        </a:solidFill>
      </dgm:spPr>
      <dgm:t>
        <a:bodyPr anchor="t"/>
        <a:lstStyle/>
        <a:p>
          <a:r>
            <a:t/>
          </a:r>
          <a:br/>
          <a:r>
            <a:rPr lang="en-US" sz="2200" b="1" dirty="0">
              <a:solidFill>
                <a:schemeClr val="bg1"/>
              </a:solidFill>
            </a:rPr>
            <a:t>Uhat</a:t>
          </a:r>
        </a:p>
      </dgm:t>
    </dgm:pt>
    <dgm:pt modelId="{4ACE0A03-53F0-489A-A178-CEE44EC5C630}" type="parTrans" cxnId="{26DB7811-C58F-40C1-AFD6-7937D4FD7AEB}">
      <dgm:prSet/>
      <dgm:spPr/>
      <dgm:t>
        <a:bodyPr/>
        <a:lstStyle/>
        <a:p>
          <a:endParaRPr lang="en-US"/>
        </a:p>
      </dgm:t>
    </dgm:pt>
    <dgm:pt modelId="{66D6E938-E07D-4B67-A60F-F6CC95F82C93}" type="sibTrans" cxnId="{26DB7811-C58F-40C1-AFD6-7937D4FD7AEB}">
      <dgm:prSet/>
      <dgm:spPr/>
      <dgm:t>
        <a:bodyPr/>
        <a:lstStyle/>
        <a:p>
          <a:endParaRPr lang="en-US"/>
        </a:p>
      </dgm:t>
    </dgm:pt>
    <dgm:pt modelId="{26156048-297C-495C-AA31-BEDF450B7345}" type="pres">
      <dgm:prSet presAssocID="{AB1FED18-689B-4B75-ACA7-2597ED3934A7}" presName="diagram" presStyleCnt="0">
        <dgm:presLayoutVars>
          <dgm:chMax val="1"/>
          <dgm:dir/>
          <dgm:animLvl val="ctr"/>
          <dgm:resizeHandles val="exact"/>
        </dgm:presLayoutVars>
      </dgm:prSet>
      <dgm:spPr/>
      <dgm:t>
        <a:bodyPr/>
        <a:lstStyle/>
        <a:p>
          <a:endParaRPr lang="en-US"/>
        </a:p>
      </dgm:t>
    </dgm:pt>
    <dgm:pt modelId="{E8697E89-0C6D-4CA8-AF2C-78C2730B6910}" type="pres">
      <dgm:prSet presAssocID="{AB1FED18-689B-4B75-ACA7-2597ED3934A7}" presName="matrix" presStyleCnt="0"/>
      <dgm:spPr/>
    </dgm:pt>
    <dgm:pt modelId="{FEBBEA8E-2F6D-4FEC-BEEE-AA8E0C3062ED}" type="pres">
      <dgm:prSet presAssocID="{AB1FED18-689B-4B75-ACA7-2597ED3934A7}" presName="tile1" presStyleLbl="node1" presStyleIdx="0" presStyleCnt="4" custLinFactNeighborX="0" custLinFactNeighborY="-9251"/>
      <dgm:spPr/>
      <dgm:t>
        <a:bodyPr/>
        <a:lstStyle/>
        <a:p>
          <a:endParaRPr lang="en-US"/>
        </a:p>
      </dgm:t>
    </dgm:pt>
    <dgm:pt modelId="{83F602D0-9708-4569-B809-7374646282E3}" type="pres">
      <dgm:prSet presAssocID="{AB1FED18-689B-4B75-ACA7-2597ED3934A7}" presName="tile1text" presStyleLbl="node1" presStyleIdx="0" presStyleCnt="4">
        <dgm:presLayoutVars>
          <dgm:chMax val="0"/>
          <dgm:chPref val="0"/>
          <dgm:bulletEnabled val="1"/>
        </dgm:presLayoutVars>
      </dgm:prSet>
      <dgm:spPr/>
      <dgm:t>
        <a:bodyPr/>
        <a:lstStyle/>
        <a:p>
          <a:endParaRPr lang="en-US"/>
        </a:p>
      </dgm:t>
    </dgm:pt>
    <dgm:pt modelId="{7DAC0D5F-F1CF-4E3B-9B0C-5267F43692AB}" type="pres">
      <dgm:prSet presAssocID="{AB1FED18-689B-4B75-ACA7-2597ED3934A7}" presName="tile2" presStyleLbl="node1" presStyleIdx="1" presStyleCnt="4" custLinFactNeighborY="-9251"/>
      <dgm:spPr/>
      <dgm:t>
        <a:bodyPr/>
        <a:lstStyle/>
        <a:p>
          <a:endParaRPr lang="en-US"/>
        </a:p>
      </dgm:t>
    </dgm:pt>
    <dgm:pt modelId="{0AFCE83B-8B4D-4335-9BA9-C7EC6DC33D6B}" type="pres">
      <dgm:prSet presAssocID="{AB1FED18-689B-4B75-ACA7-2597ED3934A7}" presName="tile2text" presStyleLbl="node1" presStyleIdx="1" presStyleCnt="4">
        <dgm:presLayoutVars>
          <dgm:chMax val="0"/>
          <dgm:chPref val="0"/>
          <dgm:bulletEnabled val="1"/>
        </dgm:presLayoutVars>
      </dgm:prSet>
      <dgm:spPr/>
      <dgm:t>
        <a:bodyPr/>
        <a:lstStyle/>
        <a:p>
          <a:endParaRPr lang="en-US"/>
        </a:p>
      </dgm:t>
    </dgm:pt>
    <dgm:pt modelId="{99261BD9-3925-406D-AB35-B4B6DBB58470}" type="pres">
      <dgm:prSet presAssocID="{AB1FED18-689B-4B75-ACA7-2597ED3934A7}" presName="tile3" presStyleLbl="node1" presStyleIdx="2" presStyleCnt="4"/>
      <dgm:spPr/>
      <dgm:t>
        <a:bodyPr/>
        <a:lstStyle/>
        <a:p>
          <a:endParaRPr lang="en-US"/>
        </a:p>
      </dgm:t>
    </dgm:pt>
    <dgm:pt modelId="{DB532449-1F13-41AE-AD14-FE6353961466}" type="pres">
      <dgm:prSet presAssocID="{AB1FED18-689B-4B75-ACA7-2597ED3934A7}" presName="tile3text" presStyleLbl="node1" presStyleIdx="2" presStyleCnt="4">
        <dgm:presLayoutVars>
          <dgm:chMax val="0"/>
          <dgm:chPref val="0"/>
          <dgm:bulletEnabled val="1"/>
        </dgm:presLayoutVars>
      </dgm:prSet>
      <dgm:spPr/>
      <dgm:t>
        <a:bodyPr/>
        <a:lstStyle/>
        <a:p>
          <a:endParaRPr lang="en-US"/>
        </a:p>
      </dgm:t>
    </dgm:pt>
    <dgm:pt modelId="{A3AFE69A-9E53-4B53-A851-AAD9AF23D584}" type="pres">
      <dgm:prSet presAssocID="{AB1FED18-689B-4B75-ACA7-2597ED3934A7}" presName="tile4" presStyleLbl="node1" presStyleIdx="3" presStyleCnt="4"/>
      <dgm:spPr/>
      <dgm:t>
        <a:bodyPr/>
        <a:lstStyle/>
        <a:p>
          <a:endParaRPr lang="en-US"/>
        </a:p>
      </dgm:t>
    </dgm:pt>
    <dgm:pt modelId="{8807920E-22D5-4398-B244-DE1E4DC89F8E}" type="pres">
      <dgm:prSet presAssocID="{AB1FED18-689B-4B75-ACA7-2597ED3934A7}" presName="tile4text" presStyleLbl="node1" presStyleIdx="3" presStyleCnt="4">
        <dgm:presLayoutVars>
          <dgm:chMax val="0"/>
          <dgm:chPref val="0"/>
          <dgm:bulletEnabled val="1"/>
        </dgm:presLayoutVars>
      </dgm:prSet>
      <dgm:spPr/>
      <dgm:t>
        <a:bodyPr/>
        <a:lstStyle/>
        <a:p>
          <a:endParaRPr lang="en-US"/>
        </a:p>
      </dgm:t>
    </dgm:pt>
    <dgm:pt modelId="{E8C01454-A7E7-4594-A314-0824D1447F88}" type="pres">
      <dgm:prSet presAssocID="{AB1FED18-689B-4B75-ACA7-2597ED3934A7}" presName="centerTile" presStyleLbl="fgShp" presStyleIdx="0" presStyleCnt="1" custScaleY="135097">
        <dgm:presLayoutVars>
          <dgm:chMax val="0"/>
          <dgm:chPref val="0"/>
        </dgm:presLayoutVars>
      </dgm:prSet>
      <dgm:spPr/>
      <dgm:t>
        <a:bodyPr/>
        <a:lstStyle/>
        <a:p>
          <a:endParaRPr lang="en-US"/>
        </a:p>
      </dgm:t>
    </dgm:pt>
  </dgm:ptLst>
  <dgm:cxnLst>
    <dgm:cxn modelId="{DEB8CC75-325C-4727-ACCF-FFD002B75ECF}" type="presOf" srcId="{289F0232-9B4D-43E2-A7D8-EEACAFCECF82}" destId="{E8C01454-A7E7-4594-A314-0824D1447F88}" srcOrd="0" destOrd="0" presId="urn:microsoft.com/office/officeart/2005/8/layout/matrix1"/>
    <dgm:cxn modelId="{607A7150-599E-4C14-9251-50851892D8C1}" srcId="{AB1FED18-689B-4B75-ACA7-2597ED3934A7}" destId="{289F0232-9B4D-43E2-A7D8-EEACAFCECF82}" srcOrd="0" destOrd="0" parTransId="{131D6BD8-E3A7-472C-B083-1EB364693240}" sibTransId="{BE019EE1-272A-4360-92E2-5611E5F21242}"/>
    <dgm:cxn modelId="{26DB7811-C58F-40C1-AFD6-7937D4FD7AEB}" srcId="{289F0232-9B4D-43E2-A7D8-EEACAFCECF82}" destId="{3E9E6A49-6737-4B3B-90D9-035E1CF62F81}" srcOrd="3" destOrd="0" parTransId="{4ACE0A03-53F0-489A-A178-CEE44EC5C630}" sibTransId="{66D6E938-E07D-4B67-A60F-F6CC95F82C93}"/>
    <dgm:cxn modelId="{22DE05D9-8D63-4728-8E02-27CAE543C3C3}" type="presOf" srcId="{3E9E6A49-6737-4B3B-90D9-035E1CF62F81}" destId="{8807920E-22D5-4398-B244-DE1E4DC89F8E}" srcOrd="1" destOrd="0" presId="urn:microsoft.com/office/officeart/2005/8/layout/matrix1"/>
    <dgm:cxn modelId="{1BD01F38-0878-4EB3-8999-9033500FC5B7}" type="presOf" srcId="{C951746C-EF1E-48E6-870B-B749ADDC8474}" destId="{FEBBEA8E-2F6D-4FEC-BEEE-AA8E0C3062ED}" srcOrd="0" destOrd="0" presId="urn:microsoft.com/office/officeart/2005/8/layout/matrix1"/>
    <dgm:cxn modelId="{3A327A01-CF83-446A-B4AE-EB130C55BF8A}" srcId="{289F0232-9B4D-43E2-A7D8-EEACAFCECF82}" destId="{33F3D50D-08D1-44DC-98A3-ECAD96454D1E}" srcOrd="1" destOrd="0" parTransId="{92739529-79DF-4275-A7F3-6E561781716B}" sibTransId="{B961CC4E-E938-495A-8930-BFF42DE5B5D0}"/>
    <dgm:cxn modelId="{9B7C7ABB-8F32-4C3D-A575-DCB61E834E2B}" type="presOf" srcId="{C951746C-EF1E-48E6-870B-B749ADDC8474}" destId="{83F602D0-9708-4569-B809-7374646282E3}" srcOrd="1" destOrd="0" presId="urn:microsoft.com/office/officeart/2005/8/layout/matrix1"/>
    <dgm:cxn modelId="{4AE72CCA-A866-4368-8201-BAFCE9C55D1B}" type="presOf" srcId="{33F3D50D-08D1-44DC-98A3-ECAD96454D1E}" destId="{0AFCE83B-8B4D-4335-9BA9-C7EC6DC33D6B}" srcOrd="1" destOrd="0" presId="urn:microsoft.com/office/officeart/2005/8/layout/matrix1"/>
    <dgm:cxn modelId="{8924F451-75B3-4498-909B-87B22E7EA4C0}" type="presOf" srcId="{7C285510-AF40-4B15-BDBA-1D26A46F90F8}" destId="{DB532449-1F13-41AE-AD14-FE6353961466}" srcOrd="1" destOrd="0" presId="urn:microsoft.com/office/officeart/2005/8/layout/matrix1"/>
    <dgm:cxn modelId="{CC3C5119-FAEF-4C18-B9BF-5FB0EBA30406}" type="presOf" srcId="{7C285510-AF40-4B15-BDBA-1D26A46F90F8}" destId="{99261BD9-3925-406D-AB35-B4B6DBB58470}" srcOrd="0" destOrd="0" presId="urn:microsoft.com/office/officeart/2005/8/layout/matrix1"/>
    <dgm:cxn modelId="{24FF0F07-3295-4F86-9C0F-B5104BBD7C1D}" type="presOf" srcId="{AB1FED18-689B-4B75-ACA7-2597ED3934A7}" destId="{26156048-297C-495C-AA31-BEDF450B7345}" srcOrd="0" destOrd="0" presId="urn:microsoft.com/office/officeart/2005/8/layout/matrix1"/>
    <dgm:cxn modelId="{1603DE1C-FE65-4596-8FC1-E0FFDAD2A69A}" type="presOf" srcId="{3E9E6A49-6737-4B3B-90D9-035E1CF62F81}" destId="{A3AFE69A-9E53-4B53-A851-AAD9AF23D584}" srcOrd="0" destOrd="0" presId="urn:microsoft.com/office/officeart/2005/8/layout/matrix1"/>
    <dgm:cxn modelId="{FEB91BA8-2679-411D-A3DD-3FC96BFAD280}" srcId="{289F0232-9B4D-43E2-A7D8-EEACAFCECF82}" destId="{7C285510-AF40-4B15-BDBA-1D26A46F90F8}" srcOrd="2" destOrd="0" parTransId="{35E6D6C8-3D70-41B7-AC46-A09F8D885975}" sibTransId="{FCCE46F7-C1BE-4775-A135-85D2E0CC7D15}"/>
    <dgm:cxn modelId="{A0545D32-D792-4D4A-BB41-B6A34613073C}" type="presOf" srcId="{33F3D50D-08D1-44DC-98A3-ECAD96454D1E}" destId="{7DAC0D5F-F1CF-4E3B-9B0C-5267F43692AB}" srcOrd="0" destOrd="0" presId="urn:microsoft.com/office/officeart/2005/8/layout/matrix1"/>
    <dgm:cxn modelId="{D719FE10-5CB7-4132-AF9B-C93D2CF67083}" srcId="{289F0232-9B4D-43E2-A7D8-EEACAFCECF82}" destId="{C951746C-EF1E-48E6-870B-B749ADDC8474}" srcOrd="0" destOrd="0" parTransId="{BEF122F1-5273-4635-898E-A52964AD70D7}" sibTransId="{72A94E67-8E0A-46A6-8DD4-CA69EEA79127}"/>
    <dgm:cxn modelId="{105B75F1-1A83-4A85-A1D3-160C238431E1}" type="presParOf" srcId="{26156048-297C-495C-AA31-BEDF450B7345}" destId="{E8697E89-0C6D-4CA8-AF2C-78C2730B6910}" srcOrd="0" destOrd="0" presId="urn:microsoft.com/office/officeart/2005/8/layout/matrix1"/>
    <dgm:cxn modelId="{0340C222-804C-47C4-AB73-C6C91EFE9E0D}" type="presParOf" srcId="{E8697E89-0C6D-4CA8-AF2C-78C2730B6910}" destId="{FEBBEA8E-2F6D-4FEC-BEEE-AA8E0C3062ED}" srcOrd="0" destOrd="0" presId="urn:microsoft.com/office/officeart/2005/8/layout/matrix1"/>
    <dgm:cxn modelId="{92C63C5C-0E2D-43D7-86A6-3831E8D45E70}" type="presParOf" srcId="{E8697E89-0C6D-4CA8-AF2C-78C2730B6910}" destId="{83F602D0-9708-4569-B809-7374646282E3}" srcOrd="1" destOrd="0" presId="urn:microsoft.com/office/officeart/2005/8/layout/matrix1"/>
    <dgm:cxn modelId="{0DEE6328-7BEA-4EF5-AE1B-869534DFD694}" type="presParOf" srcId="{E8697E89-0C6D-4CA8-AF2C-78C2730B6910}" destId="{7DAC0D5F-F1CF-4E3B-9B0C-5267F43692AB}" srcOrd="2" destOrd="0" presId="urn:microsoft.com/office/officeart/2005/8/layout/matrix1"/>
    <dgm:cxn modelId="{0E3FD73F-C320-46E9-A4C4-AFA0344BD2F8}" type="presParOf" srcId="{E8697E89-0C6D-4CA8-AF2C-78C2730B6910}" destId="{0AFCE83B-8B4D-4335-9BA9-C7EC6DC33D6B}" srcOrd="3" destOrd="0" presId="urn:microsoft.com/office/officeart/2005/8/layout/matrix1"/>
    <dgm:cxn modelId="{4E3A05DF-B895-4A19-AA29-270EED4F46E2}" type="presParOf" srcId="{E8697E89-0C6D-4CA8-AF2C-78C2730B6910}" destId="{99261BD9-3925-406D-AB35-B4B6DBB58470}" srcOrd="4" destOrd="0" presId="urn:microsoft.com/office/officeart/2005/8/layout/matrix1"/>
    <dgm:cxn modelId="{A45970F7-9D7C-42CE-A7B2-D6114C99155F}" type="presParOf" srcId="{E8697E89-0C6D-4CA8-AF2C-78C2730B6910}" destId="{DB532449-1F13-41AE-AD14-FE6353961466}" srcOrd="5" destOrd="0" presId="urn:microsoft.com/office/officeart/2005/8/layout/matrix1"/>
    <dgm:cxn modelId="{7BC09B62-27B7-4285-824D-E2D0B923BDEA}" type="presParOf" srcId="{E8697E89-0C6D-4CA8-AF2C-78C2730B6910}" destId="{A3AFE69A-9E53-4B53-A851-AAD9AF23D584}" srcOrd="6" destOrd="0" presId="urn:microsoft.com/office/officeart/2005/8/layout/matrix1"/>
    <dgm:cxn modelId="{4447034E-9301-4646-AAB2-981D4E9492A1}" type="presParOf" srcId="{E8697E89-0C6D-4CA8-AF2C-78C2730B6910}" destId="{8807920E-22D5-4398-B244-DE1E4DC89F8E}" srcOrd="7" destOrd="0" presId="urn:microsoft.com/office/officeart/2005/8/layout/matrix1"/>
    <dgm:cxn modelId="{6B6495DF-6509-4BE3-BE01-90A6B150E0C9}" type="presParOf" srcId="{26156048-297C-495C-AA31-BEDF450B7345}" destId="{E8C01454-A7E7-4594-A314-0824D1447F88}"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78BC1D-B95A-9842-9725-CC2F7A9CC23A}" type="datetimeFigureOut">
              <a:rPr lang="it-IT" smtClean="0"/>
              <a:t>04/03/2019</a:t>
            </a:fld>
            <a:endParaRPr lang="fi-FI"/>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BDE69-6D4C-EB42-AB81-86812A9FD885}" type="slidenum">
              <a:rPr lang="it-IT" smtClean="0"/>
              <a:t>‹#›</a:t>
            </a:fld>
            <a:endParaRPr lang="fi-FI"/>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a:t>
            </a:fld>
            <a:endParaRPr lang="fi-FI"/>
          </a:p>
        </p:txBody>
      </p:sp>
    </p:spTree>
    <p:extLst>
      <p:ext uri="{BB962C8B-B14F-4D97-AF65-F5344CB8AC3E}">
        <p14:creationId xmlns:p14="http://schemas.microsoft.com/office/powerpoint/2010/main" val="3240740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dirty="0" smtClean="0"/>
              <a:t>Tavoitteiden asettamisessa ja priorisoinnin oppimisessa voimme käyttää vertauskuvana kuumailmapalloa. Kuumailmapallolentoa aloitettaessa kori on rajoitettu </a:t>
            </a:r>
            <a:r>
              <a:rPr lang="fi-FI" dirty="0" err="1" smtClean="0"/>
              <a:t>tiettyyn</a:t>
            </a:r>
            <a:r>
              <a:rPr lang="fi-FI" dirty="0" smtClean="0"/>
              <a:t> painoon ja henkilömäärään, tai se ei pysty saavuttamaan tarvittavia korkeuksia parhaan mahdollisen ajokokemuksen tarjoamiseksi. Tätä voidaan soveltaa myös omaan henkilökohtaiseen kuumailmapalloon; joskus halumme ja tehtävämme toimivat liikapainona, estävät palloa nousemasta taivaalle ja saavuttamasta tavoitteemme. Siksi täyden potentiaalin saavuttamiseksi meidän on opittava tavoitteiden tärkeys ja tärkeimpien tehtävien priorisointi.  Siirtykää priorisointiharjoitukseen seuraavassa diassa.</a:t>
            </a:r>
          </a:p>
          <a:p>
            <a:pPr marL="0" marR="0" lvl="0" indent="0" algn="l" defTabSz="914400" rtl="0" eaLnBrk="1" fontAlgn="auto" latinLnBrk="0" hangingPunct="1">
              <a:lnSpc>
                <a:spcPct val="100000"/>
              </a:lnSpc>
              <a:spcBef>
                <a:spcPts val="0"/>
              </a:spcBef>
              <a:spcAft>
                <a:spcPts val="0"/>
              </a:spcAft>
              <a:buClrTx/>
              <a:buSzTx/>
              <a:buFontTx/>
              <a:buNone/>
              <a:tabLst/>
              <a:defRPr/>
            </a:pPr>
            <a:endParaRPr lang="fi-FI" altLang="en-US" dirty="0"/>
          </a:p>
          <a:p>
            <a:pPr eaLnBrk="1" hangingPunct="1">
              <a:spcBef>
                <a:spcPct val="0"/>
              </a:spcBef>
            </a:pPr>
            <a:r>
              <a:rPr lang="fi-FI" dirty="0" smtClean="0"/>
              <a:t>PARIHARJOITUS: Jokainen kirjoittaa muistiin 6 asiaa, jotka haluaa</a:t>
            </a:r>
            <a:r>
              <a:rPr lang="fi-FI" baseline="0" dirty="0" smtClean="0"/>
              <a:t> </a:t>
            </a:r>
            <a:r>
              <a:rPr lang="fi-FI" dirty="0" smtClean="0"/>
              <a:t>pois liiketoiminnastaan. Yksi asia per lappu.</a:t>
            </a:r>
          </a:p>
          <a:p>
            <a:pPr eaLnBrk="1" hangingPunct="1">
              <a:spcBef>
                <a:spcPct val="0"/>
              </a:spcBef>
            </a:pPr>
            <a:r>
              <a:rPr lang="fi-FI" dirty="0" smtClean="0"/>
              <a:t>Jokaisella parilla on fläppitaulun paperi, jossa on kuva kuumailmapallosta. </a:t>
            </a:r>
          </a:p>
          <a:p>
            <a:pPr eaLnBrk="1" hangingPunct="1">
              <a:spcBef>
                <a:spcPct val="0"/>
              </a:spcBef>
            </a:pPr>
            <a:r>
              <a:rPr lang="fi-FI" dirty="0" smtClean="0"/>
              <a:t>Henkilöt kertovat toisilleen vuorotellen: "kaikki mitä haluat pois yrityksen johtamisesta ovat painolastia, joka painaa kuumailmapalloa alas. Pallossa on reikä, ja jotta se lentäisi korkealla, meidän on saatava painoa alas. Mikä paino pudotetaan ensin?" </a:t>
            </a:r>
          </a:p>
          <a:p>
            <a:pPr eaLnBrk="1" hangingPunct="1">
              <a:spcBef>
                <a:spcPct val="0"/>
              </a:spcBef>
            </a:pPr>
            <a:r>
              <a:rPr lang="fi-FI" dirty="0" smtClean="0"/>
              <a:t>Toinen parista valitsee, mikä lappu ”hävitetään” ensin, kunnes kaikki 6 asiaa ovat prioriteettilistassa. Viimeinen niistä eli viimeinen paino pallossa on tärkein asia, jonka henkilö haluaa pois yrityksensä johtamisesta eli tärkein tekijä ja motivaation lähde oman yrityksen perustamisessa</a:t>
            </a:r>
          </a:p>
          <a:p>
            <a:pPr eaLnBrk="1" hangingPunct="1">
              <a:spcBef>
                <a:spcPct val="0"/>
              </a:spcBef>
            </a:pPr>
            <a:endParaRPr lang="fi-FI" altLang="en-US" dirty="0"/>
          </a:p>
          <a:p>
            <a:pPr eaLnBrk="1" hangingPunct="1">
              <a:spcBef>
                <a:spcPct val="0"/>
              </a:spcBef>
            </a:pPr>
            <a:r>
              <a:rPr lang="fi-FI" dirty="0" smtClean="0"/>
              <a:t>RYHMÄKESKUSTELU:</a:t>
            </a:r>
          </a:p>
          <a:p>
            <a:pPr eaLnBrk="1" hangingPunct="1">
              <a:spcBef>
                <a:spcPct val="0"/>
              </a:spcBef>
            </a:pPr>
            <a:r>
              <a:rPr lang="fi-FI" dirty="0" err="1" smtClean="0"/>
              <a:t>Fasilitaattori</a:t>
            </a:r>
            <a:r>
              <a:rPr lang="fi-FI" dirty="0" smtClean="0"/>
              <a:t> käsittelee tärkeimpiä tekijöitä ja sitä, kuinka tärkeää on tietää, mikä sinua kulloinkin motivoi. Kävele ryhmässä ja auta ihmisiä, jotka eivät ehkä helposti osaa heittää toiveitaan ilmoille.</a:t>
            </a:r>
          </a:p>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11</a:t>
            </a:fld>
            <a:endParaRPr lang="fi-FI"/>
          </a:p>
        </p:txBody>
      </p:sp>
    </p:spTree>
    <p:extLst>
      <p:ext uri="{BB962C8B-B14F-4D97-AF65-F5344CB8AC3E}">
        <p14:creationId xmlns:p14="http://schemas.microsoft.com/office/powerpoint/2010/main" val="3161613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Tavoitteella täytyy olla määräaika. Ilman määräaikaa et tunne kiirettä. Jos haluat laihduttaa </a:t>
            </a:r>
            <a:r>
              <a:rPr lang="fi-FI" dirty="0" err="1" smtClean="0"/>
              <a:t>tietyn</a:t>
            </a:r>
            <a:r>
              <a:rPr lang="fi-FI" dirty="0" smtClean="0"/>
              <a:t> määrän kiloja, mihin mennessä sen pitää tapahtua? ”Jonain päivänä" ei toimi. Mutta jos määrität tarkan päivän, kuten "toukokuun 1. päivään mennessä", olet jo käskenyt alitajuntaasi työskentelemään tavoitteen saavuttamiseksi.</a:t>
            </a:r>
            <a:endParaRPr lang="fi-FI" altLang="en-US" dirty="0"/>
          </a:p>
          <a:p>
            <a:r>
              <a:rPr lang="fi-FI" dirty="0" smtClean="0"/>
              <a:t>Tavoitteesi on luultavasti realistinen, jos todella </a:t>
            </a:r>
            <a:r>
              <a:rPr lang="fi-FI" altLang="en-US" i="1" dirty="0"/>
              <a:t>uskot</a:t>
            </a:r>
            <a:r>
              <a:rPr lang="fi-FI" dirty="0" smtClean="0"/>
              <a:t>, että se voidaan saavuttaa. Muita keinoja saada selville, onko tavoitteesi realistinen, on selvittää, oletko saavuttanut aiemmin mitään samanlaisia tai kysy itseltäsi, mitä olosuhteita tämän tavoitteen saavuttamiseksi tarvitaan.</a:t>
            </a:r>
            <a:endParaRPr lang="fi-FI" altLang="en-US" dirty="0"/>
          </a:p>
        </p:txBody>
      </p:sp>
      <p:sp>
        <p:nvSpPr>
          <p:cNvPr id="4" name="Slide Number Placeholder 3"/>
          <p:cNvSpPr>
            <a:spLocks noGrp="1"/>
          </p:cNvSpPr>
          <p:nvPr>
            <p:ph type="sldNum" sz="quarter" idx="10"/>
          </p:nvPr>
        </p:nvSpPr>
        <p:spPr/>
        <p:txBody>
          <a:bodyPr/>
          <a:lstStyle/>
          <a:p>
            <a:fld id="{FC9BDE69-6D4C-EB42-AB81-86812A9FD885}" type="slidenum">
              <a:rPr lang="it-IT" smtClean="0"/>
              <a:t>12</a:t>
            </a:fld>
            <a:endParaRPr lang="fi-FI"/>
          </a:p>
        </p:txBody>
      </p:sp>
    </p:spTree>
    <p:extLst>
      <p:ext uri="{BB962C8B-B14F-4D97-AF65-F5344CB8AC3E}">
        <p14:creationId xmlns:p14="http://schemas.microsoft.com/office/powerpoint/2010/main" val="1118190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i-FI" dirty="0" smtClean="0"/>
              <a:t>1/ Ole tietoinen siitä, mitä ympärilläsi ja päässäsi tapahtuu - ymmärrä prosessi, jota aivosi käyttävät reagoimaan haastaviin tilanteisiin. </a:t>
            </a:r>
          </a:p>
          <a:p>
            <a:pPr>
              <a:defRPr/>
            </a:pPr>
            <a:endParaRPr lang="fi-FI" dirty="0"/>
          </a:p>
          <a:p>
            <a:pPr marL="171450" indent="-171450">
              <a:buFontTx/>
              <a:buChar char="-"/>
              <a:defRPr/>
            </a:pPr>
            <a:r>
              <a:rPr lang="fi-FI" dirty="0" smtClean="0"/>
              <a:t>Joudumme usein reagoimaan tilanteeseen, jossa emme tiedä, miksi reagoimme </a:t>
            </a:r>
            <a:r>
              <a:rPr lang="fi-FI" dirty="0" err="1" smtClean="0"/>
              <a:t>tietyllä</a:t>
            </a:r>
            <a:r>
              <a:rPr lang="fi-FI" dirty="0" smtClean="0"/>
              <a:t> tavalla, esim. kun joku on ehdollistunut ajattelemaan, että hämähäkit ovat pelottavia ja niitä on vältettävä kaikin keinoin vaistomaisesti reagoimalla menemällä pois ilman, että todella ymmärtää, pitääkö oikeasti paeta. </a:t>
            </a:r>
          </a:p>
          <a:p>
            <a:pPr marL="171450" indent="-171450">
              <a:buFontTx/>
              <a:buChar char="-"/>
              <a:defRPr/>
            </a:pPr>
            <a:endParaRPr lang="fi-FI" dirty="0"/>
          </a:p>
          <a:p>
            <a:pPr>
              <a:defRPr/>
            </a:pPr>
            <a:r>
              <a:rPr lang="fi-FI" dirty="0" smtClean="0"/>
              <a:t>2/ Ajattelu - Kun olemme tietoisia siitä, miten reagoimme tilanteeseen, voimme käsitellä sitä järkevämmin. Esimerkki: pysähdy ja kerää lisää tietoa tilanteesta. Seisahda ja katso hämähäkkiä uudelleen. Onko se vielä elossa? Kuinka suuri se on? Onko se myrkyllinen vai ei? Onko sitä todellakin paettava?</a:t>
            </a:r>
          </a:p>
          <a:p>
            <a:pPr>
              <a:defRPr/>
            </a:pPr>
            <a:endParaRPr lang="fi-FI" dirty="0"/>
          </a:p>
          <a:p>
            <a:pPr marL="171450" indent="-171450">
              <a:buFontTx/>
              <a:buChar char="-"/>
              <a:defRPr/>
            </a:pPr>
            <a:r>
              <a:rPr lang="fi-FI" dirty="0" smtClean="0"/>
              <a:t>Odotamme usein pahinta, ja se voi aiheuttaa paljon ahdistusta. Eräs tekniikka on </a:t>
            </a:r>
            <a:r>
              <a:rPr lang="fi-FI" dirty="0" err="1" smtClean="0"/>
              <a:t>seuraavanlainen</a:t>
            </a:r>
            <a:r>
              <a:rPr lang="fi-FI" dirty="0" smtClean="0"/>
              <a:t>:</a:t>
            </a:r>
          </a:p>
          <a:p>
            <a:pPr marL="628650" lvl="1" indent="-171450">
              <a:buFontTx/>
              <a:buChar char="-"/>
              <a:defRPr/>
            </a:pPr>
            <a:r>
              <a:rPr lang="fi-FI" dirty="0" smtClean="0"/>
              <a:t>Kuvittele pahin mahdollinen lopputulema, päästä mielikuvitus valloilleen!</a:t>
            </a:r>
          </a:p>
          <a:p>
            <a:pPr marL="628650" lvl="1" indent="-171450">
              <a:buFontTx/>
              <a:buChar char="-"/>
              <a:defRPr/>
            </a:pPr>
            <a:r>
              <a:rPr lang="fi-FI" dirty="0" smtClean="0"/>
              <a:t>Kuvittele paras mahdollinen lopputulema</a:t>
            </a:r>
          </a:p>
          <a:p>
            <a:pPr marL="628650" lvl="1" indent="-171450">
              <a:buFontTx/>
              <a:buChar char="-"/>
              <a:defRPr/>
            </a:pPr>
            <a:r>
              <a:rPr lang="fi-FI" dirty="0" smtClean="0"/>
              <a:t>Mieti, mikä on todennäköisin tulema, jotain tältä väliltä.</a:t>
            </a:r>
          </a:p>
          <a:p>
            <a:pPr marL="628650" lvl="1" indent="-171450">
              <a:buFontTx/>
              <a:buChar char="-"/>
              <a:defRPr/>
            </a:pPr>
            <a:r>
              <a:rPr lang="fi-FI" dirty="0" smtClean="0"/>
              <a:t>Joudutko esimerkiksi esimiehen puhutteluun?</a:t>
            </a:r>
          </a:p>
          <a:p>
            <a:pPr>
              <a:defRPr/>
            </a:pPr>
            <a:endParaRPr lang="fi-FI" dirty="0"/>
          </a:p>
          <a:p>
            <a:pPr>
              <a:defRPr/>
            </a:pPr>
            <a:r>
              <a:rPr lang="fi-FI" dirty="0" smtClean="0"/>
              <a:t>3/ Ulottuvuus - joustavuus edellyttää usein sitä, että pyydät muilta apua. Kukaan ei voi tehdä kaikkea itse, mutta me usein kohdistamme itseemme painetta ja uskottelemme, ettemme voi pyytää apua. Perheen, ystävien tai työtovereiden apu voi auttaa meitä selvittämään haasteen.</a:t>
            </a:r>
          </a:p>
          <a:p>
            <a:pPr>
              <a:defRPr/>
            </a:pPr>
            <a:endParaRPr lang="fi-FI" dirty="0"/>
          </a:p>
          <a:p>
            <a:pPr>
              <a:defRPr/>
            </a:pPr>
            <a:r>
              <a:rPr lang="fi-FI" dirty="0" smtClean="0"/>
              <a:t>4/ Lopuksi, kun olemme fyysisesti ja henkisesti terveitä, voimme olla joustavampia. Jos olemme väsyneitä, emme pysty käsittelemään stressaavia tilanteita. Fyysisen kunnon säilyttäminen, riittävä uni ja oikea syöminen voivat kaikki tehdä meistä joustavampia. </a:t>
            </a:r>
          </a:p>
          <a:p>
            <a:pPr>
              <a:defRPr/>
            </a:pPr>
            <a:r>
              <a:rPr lang="fi-FI" dirty="0" smtClean="0"/>
              <a:t> </a:t>
            </a:r>
          </a:p>
          <a:p>
            <a:endParaRPr lang="fi-FI" dirty="0"/>
          </a:p>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13</a:t>
            </a:fld>
            <a:endParaRPr lang="fi-FI"/>
          </a:p>
        </p:txBody>
      </p:sp>
    </p:spTree>
    <p:extLst>
      <p:ext uri="{BB962C8B-B14F-4D97-AF65-F5344CB8AC3E}">
        <p14:creationId xmlns:p14="http://schemas.microsoft.com/office/powerpoint/2010/main" val="2911501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Liitetty yllä oleviin tietoisuuden ja ajattelun vaiheisiin </a:t>
            </a:r>
          </a:p>
          <a:p>
            <a:endParaRPr lang="fi-FI" altLang="en-US" dirty="0"/>
          </a:p>
          <a:p>
            <a:r>
              <a:rPr lang="fi-FI" dirty="0" smtClean="0"/>
              <a:t>Esimerkki: huudat kollegalle, koska hän oli unohtanut tulostaa tärkeän raportin ennen kokousta (vastoinkäyminen). Ajattelet sitten: "Olen todella surkea pomo" (uskomus). Tämän jälkeen kokous menee huonosti, koska itseluottamuksesi on romahtanut (seuraukset).</a:t>
            </a:r>
          </a:p>
          <a:p>
            <a:endParaRPr lang="fi-FI" altLang="en-US" dirty="0"/>
          </a:p>
          <a:p>
            <a:r>
              <a:rPr lang="fi-FI" dirty="0" smtClean="0"/>
              <a:t>Uskomuksista, joita kehitämme, voi tulla "ajatteluloukkuja". Jos joku on luonnostaan pessimistinen, hän uskoo aina olevansa huono pomo, ja tämän seuraukset vahvistavat tätä uskomusta. Kuitenkin optimistinen ihminen ajattelisi: "olin paha pomo tänään, koska olin väsynyt viime yöstä johtuen", ja voisi sitten AJATELLA asiaa ja muuttaa omaa reagointiaan seuraavalla kerralla sen sijaan että uskoisi aina itsestään pahinta.</a:t>
            </a:r>
          </a:p>
          <a:p>
            <a:endParaRPr lang="fi-FI" altLang="en-US" dirty="0"/>
          </a:p>
        </p:txBody>
      </p:sp>
      <p:sp>
        <p:nvSpPr>
          <p:cNvPr id="4" name="Slide Number Placeholder 3"/>
          <p:cNvSpPr>
            <a:spLocks noGrp="1"/>
          </p:cNvSpPr>
          <p:nvPr>
            <p:ph type="sldNum" sz="quarter" idx="10"/>
          </p:nvPr>
        </p:nvSpPr>
        <p:spPr/>
        <p:txBody>
          <a:bodyPr/>
          <a:lstStyle/>
          <a:p>
            <a:fld id="{FC9BDE69-6D4C-EB42-AB81-86812A9FD885}" type="slidenum">
              <a:rPr lang="it-IT" smtClean="0"/>
              <a:t>14</a:t>
            </a:fld>
            <a:endParaRPr lang="fi-FI"/>
          </a:p>
        </p:txBody>
      </p:sp>
    </p:spTree>
    <p:extLst>
      <p:ext uri="{BB962C8B-B14F-4D97-AF65-F5344CB8AC3E}">
        <p14:creationId xmlns:p14="http://schemas.microsoft.com/office/powerpoint/2010/main" val="1101584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C9BDE69-6D4C-EB42-AB81-86812A9FD885}" type="slidenum">
              <a:rPr lang="it-IT" smtClean="0"/>
              <a:t>15</a:t>
            </a:fld>
            <a:endParaRPr lang="fi-FI"/>
          </a:p>
        </p:txBody>
      </p:sp>
    </p:spTree>
    <p:extLst>
      <p:ext uri="{BB962C8B-B14F-4D97-AF65-F5344CB8AC3E}">
        <p14:creationId xmlns:p14="http://schemas.microsoft.com/office/powerpoint/2010/main" val="892927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C9BDE69-6D4C-EB42-AB81-86812A9FD885}" type="slidenum">
              <a:rPr lang="it-IT" smtClean="0"/>
              <a:t>16</a:t>
            </a:fld>
            <a:endParaRPr lang="fi-FI"/>
          </a:p>
        </p:txBody>
      </p:sp>
    </p:spTree>
    <p:extLst>
      <p:ext uri="{BB962C8B-B14F-4D97-AF65-F5344CB8AC3E}">
        <p14:creationId xmlns:p14="http://schemas.microsoft.com/office/powerpoint/2010/main" val="823369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Tarvitsemme aikaa kullekin näistä vaiheista, kuten surressamme jonkun menetystä. MUISTA, etteivät asiat ole aina näin suoraviivaisia, vaan voit palata askeleen taakse ennen kuin otat taas uuden eteenpäin. </a:t>
            </a:r>
          </a:p>
          <a:p>
            <a:endParaRPr lang="fi-FI" altLang="en-US" dirty="0"/>
          </a:p>
          <a:p>
            <a:r>
              <a:rPr lang="fi-FI" dirty="0" smtClean="0"/>
              <a:t>On kuitenkin asioita, joita voimme tehdä aktiivisesti ja jotka auttavat meitä ymmärtämään, miten selviytyä muutoksesta yksilöinä ja kuinka voimme alkaa nähdä muutoksen myönteisenä osana elämää, jonka avulla voimme kasvaa ja kehittyä.</a:t>
            </a:r>
          </a:p>
          <a:p>
            <a:endParaRPr lang="fi-FI" altLang="en-US" dirty="0"/>
          </a:p>
          <a:p>
            <a:r>
              <a:rPr lang="fi-FI" dirty="0" smtClean="0"/>
              <a:t>Voimme usein "juuttua" käyttäytymismalleihin, jotka estävät meitä siirtymästä eteenpäin ja toivottamasta muutoksia tervetulleiksi. MUTTA on olemassa asioita, joita voimme tehdä tunnistaaksemme nämä mallit ja tutkiaksemme, miten voimme paremmin vastata uusiin haasteisiin.</a:t>
            </a:r>
          </a:p>
          <a:p>
            <a:endParaRPr lang="fi-FI" altLang="en-US" dirty="0"/>
          </a:p>
        </p:txBody>
      </p:sp>
      <p:sp>
        <p:nvSpPr>
          <p:cNvPr id="4" name="Slide Number Placeholder 3"/>
          <p:cNvSpPr>
            <a:spLocks noGrp="1"/>
          </p:cNvSpPr>
          <p:nvPr>
            <p:ph type="sldNum" sz="quarter" idx="10"/>
          </p:nvPr>
        </p:nvSpPr>
        <p:spPr/>
        <p:txBody>
          <a:bodyPr/>
          <a:lstStyle/>
          <a:p>
            <a:fld id="{FC9BDE69-6D4C-EB42-AB81-86812A9FD885}" type="slidenum">
              <a:rPr lang="it-IT" smtClean="0"/>
              <a:t>17</a:t>
            </a:fld>
            <a:endParaRPr lang="fi-FI"/>
          </a:p>
        </p:txBody>
      </p:sp>
    </p:spTree>
    <p:extLst>
      <p:ext uri="{BB962C8B-B14F-4D97-AF65-F5344CB8AC3E}">
        <p14:creationId xmlns:p14="http://schemas.microsoft.com/office/powerpoint/2010/main" val="335463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i-FI" dirty="0" smtClean="0"/>
              <a:t>Tämä harjoitus on hyvä tapa pohtia elämäsi menneitä tapahtumia, joissa olet joutunut käsittelemään muutosta.</a:t>
            </a:r>
          </a:p>
          <a:p>
            <a:pPr>
              <a:defRPr/>
            </a:pPr>
            <a:endParaRPr lang="fi-FI" dirty="0"/>
          </a:p>
          <a:p>
            <a:pPr marL="171450" indent="-171450">
              <a:buFontTx/>
              <a:buChar char="-"/>
              <a:defRPr/>
            </a:pPr>
            <a:r>
              <a:rPr lang="fi-FI" dirty="0" smtClean="0"/>
              <a:t>Kun tarkastelemme muutoksia, joista olemme selviytyneet aiemmin, voimme huomata, kuinka sinnikkäitä olemme olleet ja lisätä luottamusta siihen, miten käsitelemme</a:t>
            </a:r>
            <a:r>
              <a:rPr lang="fi-FI" baseline="0" dirty="0" smtClean="0"/>
              <a:t> </a:t>
            </a:r>
            <a:r>
              <a:rPr lang="fi-FI" dirty="0" smtClean="0"/>
              <a:t>muutoksia myös tulevaisuudessa.</a:t>
            </a:r>
          </a:p>
          <a:p>
            <a:pPr marL="171450" indent="-171450">
              <a:buFontTx/>
              <a:buChar char="-"/>
              <a:defRPr/>
            </a:pPr>
            <a:endParaRPr lang="fi-FI" dirty="0"/>
          </a:p>
          <a:p>
            <a:pPr>
              <a:defRPr/>
            </a:pPr>
            <a:r>
              <a:rPr lang="fi-FI" dirty="0" smtClean="0"/>
              <a:t>Huom. - Tämä on osoittautunut erittäin tehokkaaksi työkaluksi, mutta sinun on ehkä harkittava huolellisesti, miten sitä käytetään naisilla, jotka ovat kokeneet traumaattisten ajanjaksojen ja onko sitä tarkoituksenmukaista käyttää. - Oletko kykenevä ja pätevä tukemaan heitä harjoituksen aikana? </a:t>
            </a:r>
          </a:p>
        </p:txBody>
      </p:sp>
      <p:sp>
        <p:nvSpPr>
          <p:cNvPr id="4" name="Slide Number Placeholder 3"/>
          <p:cNvSpPr>
            <a:spLocks noGrp="1"/>
          </p:cNvSpPr>
          <p:nvPr>
            <p:ph type="sldNum" sz="quarter" idx="10"/>
          </p:nvPr>
        </p:nvSpPr>
        <p:spPr/>
        <p:txBody>
          <a:bodyPr/>
          <a:lstStyle/>
          <a:p>
            <a:fld id="{FC9BDE69-6D4C-EB42-AB81-86812A9FD885}" type="slidenum">
              <a:rPr lang="it-IT" smtClean="0"/>
              <a:t>18</a:t>
            </a:fld>
            <a:endParaRPr lang="fi-FI"/>
          </a:p>
        </p:txBody>
      </p:sp>
    </p:spTree>
    <p:extLst>
      <p:ext uri="{BB962C8B-B14F-4D97-AF65-F5344CB8AC3E}">
        <p14:creationId xmlns:p14="http://schemas.microsoft.com/office/powerpoint/2010/main" val="2078224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C9BDE69-6D4C-EB42-AB81-86812A9FD885}" type="slidenum">
              <a:rPr lang="it-IT" smtClean="0"/>
              <a:t>20</a:t>
            </a:fld>
            <a:endParaRPr lang="fi-FI"/>
          </a:p>
        </p:txBody>
      </p:sp>
    </p:spTree>
    <p:extLst>
      <p:ext uri="{BB962C8B-B14F-4D97-AF65-F5344CB8AC3E}">
        <p14:creationId xmlns:p14="http://schemas.microsoft.com/office/powerpoint/2010/main" val="946314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C9BDE69-6D4C-EB42-AB81-86812A9FD885}" type="slidenum">
              <a:rPr lang="it-IT" smtClean="0"/>
              <a:t>21</a:t>
            </a:fld>
            <a:endParaRPr lang="fi-FI"/>
          </a:p>
        </p:txBody>
      </p:sp>
    </p:spTree>
    <p:extLst>
      <p:ext uri="{BB962C8B-B14F-4D97-AF65-F5344CB8AC3E}">
        <p14:creationId xmlns:p14="http://schemas.microsoft.com/office/powerpoint/2010/main" val="1158053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lt-LT" dirty="0"/>
          </a:p>
          <a:p>
            <a:pPr>
              <a:defRPr/>
            </a:pPr>
            <a:endParaRPr lang="en-GB" dirty="0"/>
          </a:p>
          <a:p>
            <a:endParaRPr lang="en-GB" dirty="0"/>
          </a:p>
        </p:txBody>
      </p:sp>
      <p:sp>
        <p:nvSpPr>
          <p:cNvPr id="4" name="Slide Number Placeholder 3"/>
          <p:cNvSpPr>
            <a:spLocks noGrp="1"/>
          </p:cNvSpPr>
          <p:nvPr>
            <p:ph type="sldNum" sz="quarter" idx="10"/>
          </p:nvPr>
        </p:nvSpPr>
        <p:spPr/>
        <p:txBody>
          <a:bodyPr/>
          <a:lstStyle/>
          <a:p>
            <a:fld id="{FC9BDE69-6D4C-EB42-AB81-86812A9FD885}" type="slidenum">
              <a:rPr lang="it-IT" smtClean="0"/>
              <a:t>3</a:t>
            </a:fld>
            <a:endParaRPr lang="fi-FI"/>
          </a:p>
        </p:txBody>
      </p:sp>
    </p:spTree>
    <p:extLst>
      <p:ext uri="{BB962C8B-B14F-4D97-AF65-F5344CB8AC3E}">
        <p14:creationId xmlns:p14="http://schemas.microsoft.com/office/powerpoint/2010/main" val="11133096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"Sisusta" on puhuttu enemmän positiivisessa psykologiassa - se poikkeaa sinnikkyydestä (vaikka liittyykin siihen) - </a:t>
            </a:r>
            <a:r>
              <a:rPr lang="fi-FI" altLang="en-US" b="1" u="sng" dirty="0"/>
              <a:t>enemmänkin se on sitkeyttä!</a:t>
            </a:r>
          </a:p>
          <a:p>
            <a:endParaRPr lang="fi-FI" altLang="en-US" dirty="0"/>
          </a:p>
          <a:p>
            <a:r>
              <a:rPr lang="fi-FI" dirty="0" smtClean="0"/>
              <a:t>Tutkija Angela </a:t>
            </a:r>
            <a:r>
              <a:rPr lang="fi-FI" dirty="0" err="1" smtClean="0"/>
              <a:t>Duckworth</a:t>
            </a:r>
            <a:r>
              <a:rPr lang="fi-FI" dirty="0" smtClean="0"/>
              <a:t>: miten jotkut saavuttavat enemmän kuin toiset, vaikka heillä on sama äly, kyvyt ja resurssit? Jos pyrimme sitkeästi tekemään jotain ja työskentelemään sen hyväksi, onnistumme. Tämä liittyy motivaatioon, luottamukseen ja itsesääntelyyn. </a:t>
            </a:r>
          </a:p>
          <a:p>
            <a:endParaRPr lang="fi-FI" altLang="en-US" dirty="0"/>
          </a:p>
          <a:p>
            <a:r>
              <a:rPr lang="fi-FI" dirty="0" smtClean="0"/>
              <a:t>- Loistava TED-puhe osoitteessa http://www.ted.com/talks/angela_lee_duckworth_grit_the_power_of_passion_and_perseverance </a:t>
            </a:r>
          </a:p>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22</a:t>
            </a:fld>
            <a:endParaRPr lang="fi-FI"/>
          </a:p>
        </p:txBody>
      </p:sp>
    </p:spTree>
    <p:extLst>
      <p:ext uri="{BB962C8B-B14F-4D97-AF65-F5344CB8AC3E}">
        <p14:creationId xmlns:p14="http://schemas.microsoft.com/office/powerpoint/2010/main" val="15339360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C9BDE69-6D4C-EB42-AB81-86812A9FD885}" type="slidenum">
              <a:rPr lang="it-IT" smtClean="0"/>
              <a:t>23</a:t>
            </a:fld>
            <a:endParaRPr lang="fi-FI"/>
          </a:p>
        </p:txBody>
      </p:sp>
    </p:spTree>
    <p:extLst>
      <p:ext uri="{BB962C8B-B14F-4D97-AF65-F5344CB8AC3E}">
        <p14:creationId xmlns:p14="http://schemas.microsoft.com/office/powerpoint/2010/main" val="5740587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24</a:t>
            </a:fld>
            <a:endParaRPr lang="fi-FI"/>
          </a:p>
        </p:txBody>
      </p:sp>
    </p:spTree>
    <p:extLst>
      <p:ext uri="{BB962C8B-B14F-4D97-AF65-F5344CB8AC3E}">
        <p14:creationId xmlns:p14="http://schemas.microsoft.com/office/powerpoint/2010/main" val="141952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FC9BDE69-6D4C-EB42-AB81-86812A9FD885}" type="slidenum">
              <a:rPr lang="it-IT" smtClean="0"/>
              <a:t>25</a:t>
            </a:fld>
            <a:endParaRPr lang="fi-FI"/>
          </a:p>
        </p:txBody>
      </p:sp>
    </p:spTree>
    <p:extLst>
      <p:ext uri="{BB962C8B-B14F-4D97-AF65-F5344CB8AC3E}">
        <p14:creationId xmlns:p14="http://schemas.microsoft.com/office/powerpoint/2010/main" val="1886532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26</a:t>
            </a:fld>
            <a:endParaRPr lang="fi-FI"/>
          </a:p>
        </p:txBody>
      </p:sp>
    </p:spTree>
    <p:extLst>
      <p:ext uri="{BB962C8B-B14F-4D97-AF65-F5344CB8AC3E}">
        <p14:creationId xmlns:p14="http://schemas.microsoft.com/office/powerpoint/2010/main" val="291683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Kannusta osallistujia pohtimaan edellä mainittuja asioita ja ottamaan huomioon heidän liiketoimintansa ainutlaatuiset ominaisuudet. </a:t>
            </a:r>
          </a:p>
          <a:p>
            <a:endParaRPr lang="fi-FI" baseline="0" dirty="0"/>
          </a:p>
          <a:p>
            <a:r>
              <a:rPr lang="fi-FI" dirty="0" smtClean="0"/>
              <a:t>Käytä seuraavia 2 diaa ja tarkastelkaa, miten voisitte kehittää entistäkin ainutlaatuisempia ominaisuuksia.</a:t>
            </a:r>
            <a:endParaRPr lang="fi-FI" dirty="0"/>
          </a:p>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4</a:t>
            </a:fld>
            <a:endParaRPr lang="fi-FI"/>
          </a:p>
        </p:txBody>
      </p:sp>
    </p:spTree>
    <p:extLst>
      <p:ext uri="{BB962C8B-B14F-4D97-AF65-F5344CB8AC3E}">
        <p14:creationId xmlns:p14="http://schemas.microsoft.com/office/powerpoint/2010/main" val="2764071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smtClean="0"/>
              <a:t>Tässä esimerkissä yrityksenä on yksinkertainen kynsistudio. Liiketoimintamallina on se, että asiakas astuu studioon, teettää kyntensä, maksaa rahaa ja lähtee. MUTTA miten tästä mallista voitaisi tehdä ainutlaatuisempi ja sen avulla tarjota asiakkaalle enemmän erottuvuutta muihin samaa palvelua tarjoaviin verrattuna.</a:t>
            </a:r>
            <a:endParaRPr lang="fi-FI" altLang="en-US" dirty="0"/>
          </a:p>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5</a:t>
            </a:fld>
            <a:endParaRPr lang="fi-FI"/>
          </a:p>
        </p:txBody>
      </p:sp>
    </p:spTree>
    <p:extLst>
      <p:ext uri="{BB962C8B-B14F-4D97-AF65-F5344CB8AC3E}">
        <p14:creationId xmlns:p14="http://schemas.microsoft.com/office/powerpoint/2010/main" val="2547571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Kun asiakas saapuu tässä toimintamallissa kynsistudiolle, hänellä on pääsy tietokoneelle, josta hän voi tarkistaa sähköpostinsa odottaessaan omaa vuoroaan. Kun hänen kynsiään laitetaan, hänelle tarjotaan kahvia, ja kun hän on maksanut käynnistä, häneltä pyydetään arviointia ja kommentteja, jotka auttavat parantamaan palvelua seuraavalla kerralla. </a:t>
            </a:r>
            <a:endParaRPr lang="fi-FI" dirty="0"/>
          </a:p>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6</a:t>
            </a:fld>
            <a:endParaRPr lang="fi-FI"/>
          </a:p>
        </p:txBody>
      </p:sp>
    </p:spTree>
    <p:extLst>
      <p:ext uri="{BB962C8B-B14F-4D97-AF65-F5344CB8AC3E}">
        <p14:creationId xmlns:p14="http://schemas.microsoft.com/office/powerpoint/2010/main" val="2419604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200" kern="1200" dirty="0">
                <a:solidFill>
                  <a:schemeClr val="tx1"/>
                </a:solidFill>
                <a:effectLst/>
                <a:latin typeface="+mn-lt"/>
              </a:rPr>
              <a:t>Persoona auttaa ymmärtämään ja visualisoimaan kohdeasiakkaat. Se on kuvitteellinen henkilö, joka kuvaa tyypillisen asiakkaan persoonallisuutta, mielenkiinnon kohteita, kipupisteitä, tavoitteita ja käyttäytymistä. Asiakaspersoonan kanssa on helpompi tehdä tietoisia päätöksiä tuotteen tai palvelun kehittämisestä ja kohdentamisesta.</a:t>
            </a:r>
          </a:p>
          <a:p>
            <a:pPr>
              <a:defRPr/>
            </a:pPr>
            <a:endParaRPr lang="fi-FI" dirty="0"/>
          </a:p>
          <a:p>
            <a:r>
              <a:rPr lang="fi-FI" sz="1200" kern="1200" dirty="0">
                <a:solidFill>
                  <a:schemeClr val="tx1"/>
                </a:solidFill>
                <a:effectLst/>
                <a:latin typeface="+mn-lt"/>
              </a:rPr>
              <a:t>Ota persoonaa luodessasi huomioon seuraavat seikat:</a:t>
            </a:r>
          </a:p>
          <a:p>
            <a:pPr marL="171450" lvl="0" indent="-171450">
              <a:buFont typeface="Arial" panose="020B0604020202020204" pitchFamily="34" charset="0"/>
              <a:buChar char="•"/>
            </a:pPr>
            <a:r>
              <a:rPr lang="fi-FI" sz="1200" kern="1200" dirty="0">
                <a:solidFill>
                  <a:schemeClr val="tx1"/>
                </a:solidFill>
                <a:effectLst/>
                <a:latin typeface="+mn-lt"/>
              </a:rPr>
              <a:t>Henkilökohtaiset ominaisuudet: anna persoonalle nimi, ikä, sukupuoli, ammatti, siviilisääty, jne.</a:t>
            </a:r>
          </a:p>
          <a:p>
            <a:pPr marL="171450" lvl="0" indent="-171450">
              <a:buFont typeface="Arial" panose="020B0604020202020204" pitchFamily="34" charset="0"/>
              <a:buChar char="•"/>
            </a:pPr>
            <a:r>
              <a:rPr lang="fi-FI" sz="1200" kern="1200" dirty="0">
                <a:solidFill>
                  <a:schemeClr val="tx1"/>
                </a:solidFill>
                <a:effectLst/>
                <a:latin typeface="+mn-lt"/>
              </a:rPr>
              <a:t>Persoonallisuus: millainen on asiakaspersoonasi persoonallisuus? Onko hän </a:t>
            </a:r>
            <a:r>
              <a:rPr lang="fi-FI" sz="1200" kern="1200" dirty="0" smtClean="0">
                <a:solidFill>
                  <a:schemeClr val="tx1"/>
                </a:solidFill>
                <a:effectLst/>
                <a:latin typeface="+mn-lt"/>
              </a:rPr>
              <a:t>ulospäin </a:t>
            </a:r>
            <a:r>
              <a:rPr lang="fi-FI" sz="1200" kern="1200" dirty="0">
                <a:solidFill>
                  <a:schemeClr val="tx1"/>
                </a:solidFill>
                <a:effectLst/>
                <a:latin typeface="+mn-lt"/>
              </a:rPr>
              <a:t>vai </a:t>
            </a:r>
            <a:r>
              <a:rPr lang="fi-FI" sz="1200" kern="1200" dirty="0" smtClean="0">
                <a:solidFill>
                  <a:schemeClr val="tx1"/>
                </a:solidFill>
                <a:effectLst/>
                <a:latin typeface="+mn-lt"/>
              </a:rPr>
              <a:t>sisäänpäin suuntautunut</a:t>
            </a:r>
            <a:r>
              <a:rPr lang="fi-FI" sz="1200" kern="1200" dirty="0">
                <a:solidFill>
                  <a:schemeClr val="tx1"/>
                </a:solidFill>
                <a:effectLst/>
                <a:latin typeface="+mn-lt"/>
              </a:rPr>
              <a:t>? Tekeekö hän tarkkaan harkittuja päätöksiä vai käyttääkö hän intuitiotaan?</a:t>
            </a:r>
          </a:p>
          <a:p>
            <a:pPr marL="171450" lvl="0" indent="-171450">
              <a:buFont typeface="Arial" panose="020B0604020202020204" pitchFamily="34" charset="0"/>
              <a:buChar char="•"/>
            </a:pPr>
            <a:r>
              <a:rPr lang="fi-FI" sz="1200" kern="1200" dirty="0">
                <a:solidFill>
                  <a:schemeClr val="tx1"/>
                </a:solidFill>
                <a:effectLst/>
                <a:latin typeface="+mn-lt"/>
              </a:rPr>
              <a:t>Tavoitteet: mitä asiakaspersoonasi haluaa saavuttaa tai mihin elämänsä käyttää?</a:t>
            </a:r>
          </a:p>
          <a:p>
            <a:pPr marL="171450" lvl="0" indent="-171450">
              <a:buFont typeface="Arial" panose="020B0604020202020204" pitchFamily="34" charset="0"/>
              <a:buChar char="•"/>
            </a:pPr>
            <a:r>
              <a:rPr lang="fi-FI" sz="1200" kern="1200" dirty="0">
                <a:solidFill>
                  <a:schemeClr val="tx1"/>
                </a:solidFill>
                <a:effectLst/>
                <a:latin typeface="+mn-lt"/>
              </a:rPr>
              <a:t>Pettymykset: mitkä ovat syitä, miksi asiakaspersoonasi olisi tyytymätön tai mitä häneltä puuttuu elämästään?</a:t>
            </a:r>
          </a:p>
          <a:p>
            <a:pPr marL="171450" lvl="0" indent="-171450">
              <a:buFont typeface="Arial" panose="020B0604020202020204" pitchFamily="34" charset="0"/>
              <a:buChar char="•"/>
            </a:pPr>
            <a:r>
              <a:rPr lang="fi-FI" sz="1200" kern="1200" dirty="0">
                <a:solidFill>
                  <a:schemeClr val="tx1"/>
                </a:solidFill>
                <a:effectLst/>
                <a:latin typeface="+mn-lt"/>
              </a:rPr>
              <a:t>Elämänkaari: mitkä ovat tärkeitä seikkoja, jotka ovat tyypillisiä asiakaspersoonallesi?</a:t>
            </a:r>
          </a:p>
          <a:p>
            <a:pPr marL="171450" lvl="0" indent="-171450">
              <a:buFont typeface="Arial" panose="020B0604020202020204" pitchFamily="34" charset="0"/>
              <a:buChar char="•"/>
            </a:pPr>
            <a:r>
              <a:rPr lang="fi-FI" sz="1200" kern="1200" dirty="0">
                <a:solidFill>
                  <a:schemeClr val="tx1"/>
                </a:solidFill>
                <a:effectLst/>
                <a:latin typeface="+mn-lt"/>
              </a:rPr>
              <a:t>Mielenkiinnon kohteet: mitä harrastuksia ja mielenkiinnon kohteita asiakaspersoonalla on työnsä lisäksi?</a:t>
            </a:r>
          </a:p>
          <a:p>
            <a:pPr marL="171450" lvl="0" indent="-171450">
              <a:buFont typeface="Arial" panose="020B0604020202020204" pitchFamily="34" charset="0"/>
              <a:buChar char="•"/>
            </a:pPr>
            <a:r>
              <a:rPr lang="fi-FI" sz="1200" kern="1200" dirty="0">
                <a:solidFill>
                  <a:schemeClr val="tx1"/>
                </a:solidFill>
                <a:effectLst/>
                <a:latin typeface="+mn-lt"/>
              </a:rPr>
              <a:t>Parhaat kanavat: mitä ovat tyypillisiä kanavia, joita persoona käyttää ollessaan yhteydessä yrityksiin?</a:t>
            </a:r>
          </a:p>
          <a:p>
            <a:pPr marL="171450" indent="-171450">
              <a:buFont typeface="Arial" panose="020B0604020202020204" pitchFamily="34" charset="0"/>
              <a:buChar char="•"/>
            </a:pPr>
            <a:r>
              <a:rPr lang="fi-FI" sz="1200" kern="1200" dirty="0">
                <a:solidFill>
                  <a:schemeClr val="tx1"/>
                </a:solidFill>
                <a:effectLst/>
                <a:latin typeface="+mn-lt"/>
              </a:rPr>
              <a:t>Tuotemerkit: mitkä ovat tyypillisiä tuotemerkkejä, joita persoona ostaa ja joille on asiakkaana uskollinen?</a:t>
            </a:r>
            <a:endParaRPr lang="fi-FI" dirty="0"/>
          </a:p>
          <a:p>
            <a:pPr>
              <a:defRPr/>
            </a:pPr>
            <a:endParaRPr lang="fi-FI" dirty="0"/>
          </a:p>
          <a:p>
            <a:endParaRPr lang="fi-FI" dirty="0"/>
          </a:p>
        </p:txBody>
      </p:sp>
      <p:sp>
        <p:nvSpPr>
          <p:cNvPr id="4" name="Slide Number Placeholder 3"/>
          <p:cNvSpPr>
            <a:spLocks noGrp="1"/>
          </p:cNvSpPr>
          <p:nvPr>
            <p:ph type="sldNum" sz="quarter" idx="10"/>
          </p:nvPr>
        </p:nvSpPr>
        <p:spPr/>
        <p:txBody>
          <a:bodyPr/>
          <a:lstStyle/>
          <a:p>
            <a:fld id="{FC9BDE69-6D4C-EB42-AB81-86812A9FD885}" type="slidenum">
              <a:rPr lang="it-IT" smtClean="0"/>
              <a:t>7</a:t>
            </a:fld>
            <a:endParaRPr lang="fi-FI"/>
          </a:p>
        </p:txBody>
      </p:sp>
    </p:spTree>
    <p:extLst>
      <p:ext uri="{BB962C8B-B14F-4D97-AF65-F5344CB8AC3E}">
        <p14:creationId xmlns:p14="http://schemas.microsoft.com/office/powerpoint/2010/main" val="3785615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i-FI" dirty="0" smtClean="0"/>
              <a:t>Kukin meistä motivoituu eri asioista. Jotkut ihmiset ovat motivoituneita aloittamaan liiketoiminnan ajattelemalla rahasummia, joita toivovat ansaitsevansa, jotkut ihmiset siitä, mitä voisivat saada aikaan, ja osa toivoo voivansa tehdä sitä, mistä nauttii. Luettelo on loputon ja motiivi vaihtelee. Jotkin näistä ovat ulkoisia motiiveja, eli haluat tehdä sen jonkun asian saavuttamiseksi. Motiivina voi olla halu luoda menestynyt yritys tai saavuttaa henkilökohtaisia palkintoja, kuten rahaa, taloja tai autoja. Toisaalta jotkut niistä ovat sisäisiä motiiveja, jotka yleensä ovat enemmän henkilökohtaisia, emotionaalisia tai synnynnäisiä toiveita ja motiiveja. Sinulla voi esimerkiksi olla kotitekoisia kuppikakkuja valmistava yritys, koska rakastat leipomista ja saat iloa siitä, että joku nauttii tuotteestasi. Ajattele </a:t>
            </a:r>
            <a:r>
              <a:rPr lang="fi-FI" altLang="en-US" i="1" dirty="0" smtClean="0"/>
              <a:t>omia </a:t>
            </a:r>
            <a:r>
              <a:rPr lang="fi-FI" dirty="0" smtClean="0"/>
              <a:t>motiivejasi...</a:t>
            </a:r>
            <a:endParaRPr lang="fi-FI" altLang="en-US" dirty="0"/>
          </a:p>
          <a:p>
            <a:r>
              <a:rPr lang="fi-FI" altLang="en-US" b="1" dirty="0"/>
              <a:t>Mikä</a:t>
            </a:r>
            <a:r>
              <a:rPr lang="fi-FI" dirty="0" smtClean="0"/>
              <a:t> motivoi sinua? Mikä esimerkiksi saa sinut nousemaan sängystä aamulla ja lähtemään töihin? Mitä pitää sinut vauhdissa, jos ajat ja tilanteet muuttuvat hankaliksi?</a:t>
            </a:r>
            <a:endParaRPr lang="fi-FI" altLang="en-US" dirty="0"/>
          </a:p>
          <a:p>
            <a:r>
              <a:rPr lang="fi-FI" altLang="en-US" b="1" dirty="0"/>
              <a:t>Miksi</a:t>
            </a:r>
            <a:r>
              <a:rPr lang="fi-FI" dirty="0" smtClean="0"/>
              <a:t> aiot kasvattaa/kehittää liiketoimintaasi</a:t>
            </a:r>
            <a:r>
              <a:rPr lang="fi-FI" altLang="en-US" b="1" dirty="0"/>
              <a:t>?  (siirry seuraavaan diaan)</a:t>
            </a:r>
          </a:p>
        </p:txBody>
      </p:sp>
      <p:sp>
        <p:nvSpPr>
          <p:cNvPr id="4" name="Slide Number Placeholder 3"/>
          <p:cNvSpPr>
            <a:spLocks noGrp="1"/>
          </p:cNvSpPr>
          <p:nvPr>
            <p:ph type="sldNum" sz="quarter" idx="10"/>
          </p:nvPr>
        </p:nvSpPr>
        <p:spPr/>
        <p:txBody>
          <a:bodyPr/>
          <a:lstStyle/>
          <a:p>
            <a:fld id="{FC9BDE69-6D4C-EB42-AB81-86812A9FD885}" type="slidenum">
              <a:rPr lang="it-IT" smtClean="0"/>
              <a:t>8</a:t>
            </a:fld>
            <a:endParaRPr lang="fi-FI"/>
          </a:p>
        </p:txBody>
      </p:sp>
    </p:spTree>
    <p:extLst>
      <p:ext uri="{BB962C8B-B14F-4D97-AF65-F5344CB8AC3E}">
        <p14:creationId xmlns:p14="http://schemas.microsoft.com/office/powerpoint/2010/main" val="3884453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fi-FI" sz="1200" b="0" i="0" kern="1200" dirty="0">
                <a:solidFill>
                  <a:schemeClr val="tx1"/>
                </a:solidFill>
                <a:effectLst/>
                <a:latin typeface="+mn-lt"/>
              </a:rPr>
              <a:t>Lähde: Nina Plummer</a:t>
            </a:r>
          </a:p>
          <a:p>
            <a:pPr fontAlgn="base"/>
            <a:r>
              <a:rPr lang="fi-FI" sz="1200" b="0" i="0" kern="1200" dirty="0">
                <a:solidFill>
                  <a:schemeClr val="tx1"/>
                </a:solidFill>
                <a:effectLst/>
                <a:latin typeface="+mn-lt"/>
              </a:rPr>
              <a:t>1. Onnea mielihyvän kautta - tämä koskee hetken tarjoamaa kokemusta myönteisistä tunteista. Maistuva ateria, musiikin kuuntelu tai auringonlaskun katselu ovat vain muutamia esimerkkejä tavoista kokea iloa hetkessä. Näitä tunteita voi monistaa ja venyttää ajan mittaan tietoisesti. Psykologit viittaavat joskus tähän sanalla ”mindfulness”. </a:t>
            </a:r>
          </a:p>
          <a:p>
            <a:pPr fontAlgn="base"/>
            <a:r>
              <a:rPr lang="fi-FI" sz="1200" b="0" i="0" kern="1200" dirty="0">
                <a:solidFill>
                  <a:schemeClr val="tx1"/>
                </a:solidFill>
                <a:effectLst/>
                <a:latin typeface="+mn-lt"/>
              </a:rPr>
              <a:t>2. Onnea </a:t>
            </a:r>
            <a:r>
              <a:rPr lang="fi-FI" sz="1200" b="0" i="0" kern="1200" dirty="0" smtClean="0">
                <a:solidFill>
                  <a:schemeClr val="tx1"/>
                </a:solidFill>
                <a:effectLst/>
                <a:latin typeface="+mn-lt"/>
              </a:rPr>
              <a:t>virtauskokemuksen ”</a:t>
            </a:r>
            <a:r>
              <a:rPr lang="fi-FI" sz="1200" b="0" i="0" kern="1200" dirty="0" err="1" smtClean="0">
                <a:solidFill>
                  <a:schemeClr val="tx1"/>
                </a:solidFill>
                <a:effectLst/>
                <a:latin typeface="+mn-lt"/>
              </a:rPr>
              <a:t>flow</a:t>
            </a:r>
            <a:r>
              <a:rPr lang="fi-FI" sz="1200" b="0" i="0" kern="1200" dirty="0" smtClean="0">
                <a:solidFill>
                  <a:schemeClr val="tx1"/>
                </a:solidFill>
                <a:effectLst/>
                <a:latin typeface="+mn-lt"/>
              </a:rPr>
              <a:t>” </a:t>
            </a:r>
            <a:r>
              <a:rPr lang="fi-FI" sz="1200" b="0" i="0" kern="1200" dirty="0">
                <a:solidFill>
                  <a:schemeClr val="tx1"/>
                </a:solidFill>
                <a:effectLst/>
                <a:latin typeface="+mn-lt"/>
              </a:rPr>
              <a:t>kautta - tällä tarkoitetaan iloa, jota saamme taitojemme käyttämisestä ja kehittämisestä. Useimmilla ihmisillä on halu kehittyä yksilöinä, mutta jotta optimaalista kasvua saadaan aikaan, selkeät päämäärät ja palaute ovat välttämättömiä. Kun tavoitteet ovat selkeät, palaute on välitöntä ja tavoitamme pisteen, jossa taitomme vastaavat vaatimuksia tavoitteen saavuttamiseksi. Tällöin koetaan täydellinen sulautuminen tehtävään, joka aiheuttaa jopa itsetietoisuuden ja ajan tajun menetyksen. Tämä kokemus koetaan jälkeenpäin erittäin miellyttävänä.   </a:t>
            </a:r>
          </a:p>
          <a:p>
            <a:pPr fontAlgn="base"/>
            <a:r>
              <a:rPr lang="fi-FI" sz="1200" b="0" i="0" kern="1200" dirty="0">
                <a:solidFill>
                  <a:schemeClr val="tx1"/>
                </a:solidFill>
                <a:effectLst/>
                <a:latin typeface="+mn-lt"/>
              </a:rPr>
              <a:t>3. Onni merkityksen kautta - tämä tarkoittaa sitä iloa, jota koemme käyttäessämme taitojamme ja vahvuuksiamme, jotka palvelevat jotain suurempaa kuin itse olemme. Olipa kyse sitten lasten kasvattamisesta, työpaikoistamme, yhteisömme vapaaehtoistyöstä tai yhteisen hyvän edistämisestä muulla tavoin, mielekästä tavoitetta kohti työskentely parantaa ihmisten elämänlaatua ja luo tunteen arvokkaasta elämästä.</a:t>
            </a:r>
            <a:r>
              <a:rPr lang="fi-FI" sz="1200" b="0" i="0" kern="1200">
                <a:solidFill>
                  <a:schemeClr val="tx1"/>
                </a:solidFill>
                <a:effectLst/>
                <a:latin typeface="+mn-lt"/>
              </a:rPr>
              <a:t> </a:t>
            </a:r>
            <a:endParaRPr lang="fi-FI" sz="1200" b="0" i="0" kern="1200" smtClean="0">
              <a:solidFill>
                <a:schemeClr val="tx1"/>
              </a:solidFill>
              <a:effectLst/>
              <a:latin typeface="+mn-lt"/>
            </a:endParaRPr>
          </a:p>
          <a:p>
            <a:pPr fontAlgn="base"/>
            <a:endParaRPr lang="fi-FI" sz="1200" b="0" i="0" kern="1200" dirty="0">
              <a:solidFill>
                <a:schemeClr val="tx1"/>
              </a:solidFill>
              <a:effectLst/>
              <a:latin typeface="+mn-lt"/>
            </a:endParaRPr>
          </a:p>
          <a:p>
            <a:pPr fontAlgn="base"/>
            <a:r>
              <a:rPr lang="fi-FI" sz="1200" b="0" i="0" kern="1200" dirty="0">
                <a:solidFill>
                  <a:schemeClr val="tx1"/>
                </a:solidFill>
                <a:effectLst/>
                <a:latin typeface="+mn-lt"/>
              </a:rPr>
              <a:t>Mielenkiintoinen havainto näistä kolmesta onnen osa-alueesta on se, että ihmiset voivat olla tyytyväisiä elämäänsä juurikaan siitä nauttimatta, eikä pelkän mielihyvän </a:t>
            </a:r>
            <a:r>
              <a:rPr lang="fi-FI" sz="1200" b="0" i="0" kern="1200" dirty="0" smtClean="0">
                <a:solidFill>
                  <a:schemeClr val="tx1"/>
                </a:solidFill>
                <a:effectLst/>
                <a:latin typeface="+mn-lt"/>
              </a:rPr>
              <a:t>tavoittelu </a:t>
            </a:r>
            <a:r>
              <a:rPr lang="fi-FI" sz="1200" b="0" i="0" kern="1200" dirty="0">
                <a:solidFill>
                  <a:schemeClr val="tx1"/>
                </a:solidFill>
                <a:effectLst/>
                <a:latin typeface="+mn-lt"/>
              </a:rPr>
              <a:t>vaikuta juuri mitenkään elämän tyydyttävyyteen. Kyseessä on pyrkimys tavoitteisiin ja erityisesti pyrkimys merkityksellisyyteen, joista saa aitoa tyydytystä elämään. Tätä psykologit kutsuvat aidoksi onneksi. Mielihyvä voi tuoda ylimääräistä iloa elämää; kun ihmiset osaavat kehittää taitojaan ja käyttää niitä säännöllisesti palvelemaan jotain muuta kuin itseään. Tässä kohdassa ilo näyttäytyy ”kirsikkana kakussa”.</a:t>
            </a:r>
          </a:p>
        </p:txBody>
      </p:sp>
      <p:sp>
        <p:nvSpPr>
          <p:cNvPr id="4" name="Slide Number Placeholder 3"/>
          <p:cNvSpPr>
            <a:spLocks noGrp="1"/>
          </p:cNvSpPr>
          <p:nvPr>
            <p:ph type="sldNum" sz="quarter" idx="10"/>
          </p:nvPr>
        </p:nvSpPr>
        <p:spPr/>
        <p:txBody>
          <a:bodyPr/>
          <a:lstStyle/>
          <a:p>
            <a:fld id="{FC9BDE69-6D4C-EB42-AB81-86812A9FD885}" type="slidenum">
              <a:rPr lang="it-IT" smtClean="0"/>
              <a:t>9</a:t>
            </a:fld>
            <a:endParaRPr lang="fi-FI"/>
          </a:p>
        </p:txBody>
      </p:sp>
    </p:spTree>
    <p:extLst>
      <p:ext uri="{BB962C8B-B14F-4D97-AF65-F5344CB8AC3E}">
        <p14:creationId xmlns:p14="http://schemas.microsoft.com/office/powerpoint/2010/main" val="2565442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lt-LT" dirty="0"/>
          </a:p>
          <a:p>
            <a:pPr>
              <a:defRPr/>
            </a:pPr>
            <a:endParaRPr lang="en-GB" dirty="0"/>
          </a:p>
          <a:p>
            <a:endParaRPr lang="en-GB" dirty="0"/>
          </a:p>
        </p:txBody>
      </p:sp>
      <p:sp>
        <p:nvSpPr>
          <p:cNvPr id="4" name="Slide Number Placeholder 3"/>
          <p:cNvSpPr>
            <a:spLocks noGrp="1"/>
          </p:cNvSpPr>
          <p:nvPr>
            <p:ph type="sldNum" sz="quarter" idx="10"/>
          </p:nvPr>
        </p:nvSpPr>
        <p:spPr/>
        <p:txBody>
          <a:bodyPr/>
          <a:lstStyle/>
          <a:p>
            <a:fld id="{FC9BDE69-6D4C-EB42-AB81-86812A9FD885}" type="slidenum">
              <a:rPr lang="it-IT" smtClean="0"/>
              <a:t>10</a:t>
            </a:fld>
            <a:endParaRPr lang="fi-FI"/>
          </a:p>
        </p:txBody>
      </p:sp>
    </p:spTree>
    <p:extLst>
      <p:ext uri="{BB962C8B-B14F-4D97-AF65-F5344CB8AC3E}">
        <p14:creationId xmlns:p14="http://schemas.microsoft.com/office/powerpoint/2010/main" val="2037839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073519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ln w="0"/>
              <a:solidFill>
                <a:prstClr val="black"/>
              </a:solidFill>
              <a:effectLst>
                <a:outerShdw blurRad="38100" dist="19050" dir="2700000" algn="tl" rotWithShape="0">
                  <a:prstClr val="black">
                    <a:alpha val="40000"/>
                  </a:prstClr>
                </a:outerShdw>
              </a:effectLst>
            </a:endParaRPr>
          </a:p>
        </p:txBody>
      </p:sp>
      <p:sp>
        <p:nvSpPr>
          <p:cNvPr id="14" name="CasellaDiTesto 13"/>
          <p:cNvSpPr txBox="1"/>
          <p:nvPr userDrawn="1"/>
        </p:nvSpPr>
        <p:spPr>
          <a:xfrm>
            <a:off x="594647" y="6332314"/>
            <a:ext cx="5963633"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i-FI" sz="2200" dirty="0">
                <a:solidFill>
                  <a:prstClr val="white"/>
                </a:solidFill>
                <a:latin typeface="Gotham Pro Light" charset="0"/>
              </a:rPr>
              <a:t>Tukea</a:t>
            </a:r>
            <a:r>
              <a:rPr lang="fi-FI" smtClean="0"/>
              <a:t> </a:t>
            </a:r>
            <a:r>
              <a:rPr lang="fi-FI" sz="2200" dirty="0">
                <a:solidFill>
                  <a:prstClr val="white"/>
                </a:solidFill>
                <a:latin typeface="Gotham Pro Light" charset="0"/>
              </a:rPr>
              <a:t>maahanmuuttajanaisten</a:t>
            </a:r>
            <a:r>
              <a:rPr lang="fi-FI" smtClean="0"/>
              <a:t> </a:t>
            </a:r>
            <a:r>
              <a:rPr lang="fi-FI" sz="2200" dirty="0">
                <a:solidFill>
                  <a:prstClr val="white"/>
                </a:solidFill>
                <a:latin typeface="Gotham Pro Light" charset="0"/>
              </a:rPr>
              <a:t>yrittäjyyteen</a:t>
            </a:r>
            <a:endParaRPr lang="fi-FI" sz="2200" dirty="0">
              <a:solidFill>
                <a:prstClr val="white"/>
              </a:solidFill>
              <a:latin typeface="Gotham Pro Light" charset="0"/>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Tree>
    <p:extLst>
      <p:ext uri="{BB962C8B-B14F-4D97-AF65-F5344CB8AC3E}">
        <p14:creationId xmlns:p14="http://schemas.microsoft.com/office/powerpoint/2010/main" val="209071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187637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988215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6752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1003352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3229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it-IT" sz="2200" b="0" i="0" dirty="0" smtClean="0">
                <a:solidFill>
                  <a:schemeClr val="bg1"/>
                </a:solidFill>
                <a:latin typeface="+mn-lt"/>
                <a:ea typeface="Gotham Pro Light" charset="0"/>
                <a:cs typeface="Gotham Pro Light" charset="0"/>
              </a:rPr>
              <a:t>Supporting female migrant entrepreneurs</a:t>
            </a:r>
            <a:endParaRPr lang="fi-FI" sz="2200" b="0" i="0" dirty="0">
              <a:solidFill>
                <a:schemeClr val="bg1"/>
              </a:solidFill>
              <a:latin typeface="+mn-lt"/>
              <a:ea typeface="Gotham Pro Light" charset="0"/>
              <a:cs typeface="Gotham Pro Light" charset="0"/>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724898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455095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336991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537996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28155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solidFill>
                <a:prstClr val="black">
                  <a:tint val="75000"/>
                </a:prstClr>
              </a:solidFill>
            </a:endParaRPr>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solidFill>
                <a:prstClr val="black">
                  <a:tint val="75000"/>
                </a:prstClr>
              </a:solidFill>
            </a:endParaRPr>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8961945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chopra.co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0.xml"/><Relationship Id="rId5" Type="http://schemas.openxmlformats.org/officeDocument/2006/relationships/image" Target="../media/image18.tiff"/><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 Id="rId9"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none" lIns="45719" rIns="45719">
            <a:spAutoFit/>
          </a:bodyPr>
          <a:lstStyle/>
          <a:p>
            <a:r>
              <a:rPr lang="fi-FI" smtClean="0"/>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a:p>
        </p:txBody>
      </p:sp>
      <p:sp>
        <p:nvSpPr>
          <p:cNvPr id="143" name="Rettangolo 5"/>
          <p:cNvSpPr txBox="1"/>
          <p:nvPr/>
        </p:nvSpPr>
        <p:spPr>
          <a:xfrm>
            <a:off x="4508500" y="6430538"/>
            <a:ext cx="7454900" cy="369332"/>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lIns="45719" rIns="45719">
            <a:spAutoFit/>
          </a:bodyPr>
          <a:lstStyle>
            <a:lvl1pPr>
              <a:defRPr sz="900">
                <a:solidFill>
                  <a:srgbClr val="FFFFFF"/>
                </a:solidFill>
                <a:latin typeface="Arial"/>
                <a:ea typeface="Arial"/>
                <a:cs typeface="Arial"/>
                <a:sym typeface="Arial"/>
              </a:defRPr>
            </a:lvl1pPr>
          </a:lstStyle>
          <a:p>
            <a:r>
              <a:rPr lang="en-US" dirty="0"/>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r>
              <a:rPr lang="fi-FI" smtClean="0"/>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a:p>
        </p:txBody>
      </p:sp>
      <p:sp>
        <p:nvSpPr>
          <p:cNvPr id="147" name="Estios aut restrumet ute opta doluptates et, to blate di tore idenisciae cus."/>
          <p:cNvSpPr txBox="1"/>
          <p:nvPr/>
        </p:nvSpPr>
        <p:spPr>
          <a:xfrm>
            <a:off x="6197909" y="2481952"/>
            <a:ext cx="5591192" cy="954107"/>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wrap="square" lIns="45719" rIns="45719" anchor="ctr">
            <a:spAutoFit/>
          </a:bodyPr>
          <a:lstStyle>
            <a:lvl1pPr defTabSz="457200">
              <a:defRPr sz="3200" b="1">
                <a:latin typeface="Arial"/>
                <a:ea typeface="Arial"/>
                <a:cs typeface="Arial"/>
                <a:sym typeface="Arial"/>
              </a:defRPr>
            </a:lvl1pPr>
          </a:lstStyle>
          <a:p>
            <a:r>
              <a:rPr lang="fi-FI" sz="2800" dirty="0" smtClean="0"/>
              <a:t>Sisua yrittäjyyteen ja yritysidean kehittämiseen </a:t>
            </a:r>
            <a:endParaRPr lang="fi-FI" sz="2800" dirty="0"/>
          </a:p>
        </p:txBody>
      </p:sp>
      <p:sp>
        <p:nvSpPr>
          <p:cNvPr id="148" name="Subtitle"/>
          <p:cNvSpPr txBox="1"/>
          <p:nvPr/>
        </p:nvSpPr>
        <p:spPr>
          <a:xfrm>
            <a:off x="6292630" y="3675700"/>
            <a:ext cx="5772613" cy="400110"/>
          </a:xfrm>
          <a:prstGeom prst="rect">
            <a:avLst/>
          </a:prstGeom>
          <a:ln w="12700">
            <a:miter lim="400000"/>
          </a:ln>
          <a:extLst>
            <a:ext uri="{C572A759-6A51-4108-AA02-DFA0A04FC94B}">
              <ma14:wrappingTextBoxFlag xmlns="" xmlns:o="urn:schemas-microsoft-com:office:office" xmlns:v="urn:schemas-microsoft-com:vml" xmlns:wp="http://schemas.openxmlformats.org/drawingml/2006/powerpointprocessingDrawing" xmlns:wne="http://schemas.microsoft.com/office/powerpoint/2006/powerpointml" xmlns:cdr="http://schemas.openxmlformats.org/drawingml/2006/chartDrawing" xmlns:dgm="http://schemas.openxmlformats.org/drawingml/2006/diagram" xmlns:c="http://schemas.openxmlformats.org/drawingml/2006/chart" xmlns:a14="http://schemas.microsoft.com/office/drawing/2010/main" xmlns:mc="http://schemas.openxmlformats.org/markup-compatibility/2006" xmlns:ma14="http://schemas.microsoft.com/office/mac/drawingml/2011/main" val="1"/>
            </a:ext>
          </a:extLst>
        </p:spPr>
        <p:txBody>
          <a:bodyPr lIns="45719" rIns="45719">
            <a:spAutoFit/>
          </a:bodyPr>
          <a:lstStyle>
            <a:lvl1pPr>
              <a:defRPr sz="2000">
                <a:latin typeface="Arial"/>
                <a:ea typeface="Arial"/>
                <a:cs typeface="Arial"/>
                <a:sym typeface="Arial"/>
              </a:defRPr>
            </a:lvl1pPr>
          </a:lstStyle>
          <a:p>
            <a:r>
              <a:rPr lang="fi-FI" dirty="0" smtClean="0"/>
              <a:t>Moduuli 4 </a:t>
            </a:r>
            <a:endParaRPr lang="fi-FI" dirty="0"/>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516930" y="1986223"/>
            <a:ext cx="5267958" cy="2932146"/>
          </a:xfrm>
          <a:prstGeom prst="rect">
            <a:avLst/>
          </a:prstGeom>
          <a:ln w="12700">
            <a:miter lim="400000"/>
          </a:ln>
        </p:spPr>
      </p:pic>
      <p:pic>
        <p:nvPicPr>
          <p:cNvPr id="151" name="Immagine" descr="Immagine"/>
          <p:cNvPicPr>
            <a:picLocks noChangeAspect="1"/>
          </p:cNvPicPr>
          <p:nvPr/>
        </p:nvPicPr>
        <p:blipFill>
          <a:blip r:embed="rId5">
            <a:extLst/>
          </a:blip>
          <a:stretch>
            <a:fillRect/>
          </a:stretch>
        </p:blipFill>
        <p:spPr>
          <a:xfrm>
            <a:off x="2253576" y="435967"/>
            <a:ext cx="5591193" cy="989289"/>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a:r>
              <a:rPr lang="fi-FI" b="1" dirty="0">
                <a:solidFill>
                  <a:srgbClr val="FF0000"/>
                </a:solidFill>
              </a:rPr>
              <a:t>pp/kk/vvvv</a:t>
            </a:r>
          </a:p>
        </p:txBody>
      </p:sp>
      <p:sp>
        <p:nvSpPr>
          <p:cNvPr id="25" name="CasellaDiTesto 6"/>
          <p:cNvSpPr txBox="1"/>
          <p:nvPr/>
        </p:nvSpPr>
        <p:spPr>
          <a:xfrm>
            <a:off x="389773" y="5374209"/>
            <a:ext cx="3918671" cy="369332"/>
          </a:xfrm>
          <a:prstGeom prst="rect">
            <a:avLst/>
          </a:prstGeom>
          <a:noFill/>
        </p:spPr>
        <p:txBody>
          <a:bodyPr wrap="square" rtlCol="0">
            <a:spAutoFit/>
          </a:bodyPr>
          <a:lstStyle/>
          <a:p>
            <a:r>
              <a:rPr lang="fi-FI" b="1" dirty="0">
                <a:solidFill>
                  <a:srgbClr val="FF0000"/>
                </a:solidFill>
              </a:rPr>
              <a:t>Tapahtuma ja paikka</a:t>
            </a:r>
          </a:p>
        </p:txBody>
      </p:sp>
      <p:sp>
        <p:nvSpPr>
          <p:cNvPr id="26" name="CasellaDiTesto 20"/>
          <p:cNvSpPr txBox="1"/>
          <p:nvPr/>
        </p:nvSpPr>
        <p:spPr>
          <a:xfrm>
            <a:off x="8173120" y="5381736"/>
            <a:ext cx="3627120" cy="923330"/>
          </a:xfrm>
          <a:prstGeom prst="rect">
            <a:avLst/>
          </a:prstGeom>
          <a:noFill/>
        </p:spPr>
        <p:txBody>
          <a:bodyPr wrap="square" rtlCol="0">
            <a:spAutoFit/>
          </a:bodyPr>
          <a:lstStyle/>
          <a:p>
            <a:pPr algn="r"/>
            <a:r>
              <a:rPr lang="fi-FI" b="1" dirty="0">
                <a:solidFill>
                  <a:srgbClr val="FF0000"/>
                </a:solidFill>
              </a:rPr>
              <a:t>Tämän esityksen esittäjä</a:t>
            </a:r>
          </a:p>
          <a:p>
            <a:pPr algn="r"/>
            <a:r>
              <a:rPr lang="fi-FI" dirty="0">
                <a:solidFill>
                  <a:srgbClr val="FF0000"/>
                </a:solidFill>
              </a:rPr>
              <a:t>Organisaation nimi</a:t>
            </a:r>
          </a:p>
          <a:p>
            <a:pPr algn="r"/>
            <a:r>
              <a:rPr lang="fi-FI" dirty="0">
                <a:solidFill>
                  <a:srgbClr val="FF0000"/>
                </a:solidFill>
              </a:rPr>
              <a:t>Esityksen esittäjän sähköposti</a:t>
            </a:r>
          </a:p>
        </p:txBody>
      </p:sp>
    </p:spTree>
    <p:extLst>
      <p:ext uri="{BB962C8B-B14F-4D97-AF65-F5344CB8AC3E}">
        <p14:creationId xmlns:p14="http://schemas.microsoft.com/office/powerpoint/2010/main" val="16755873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10</a:t>
            </a:fld>
            <a:endParaRPr lang="fi-FI" dirty="0"/>
          </a:p>
        </p:txBody>
      </p:sp>
      <p:sp>
        <p:nvSpPr>
          <p:cNvPr id="3" name="Rectangle 2">
            <a:extLst>
              <a:ext uri="{FF2B5EF4-FFF2-40B4-BE49-F238E27FC236}">
                <a16:creationId xmlns="" xmlns:a16="http://schemas.microsoft.com/office/drawing/2014/main" id="{52DF3C89-0494-44F7-86E6-386A9BE36E87}"/>
              </a:ext>
            </a:extLst>
          </p:cNvPr>
          <p:cNvSpPr/>
          <p:nvPr/>
        </p:nvSpPr>
        <p:spPr>
          <a:xfrm>
            <a:off x="2291363" y="1987453"/>
            <a:ext cx="8506073" cy="3785652"/>
          </a:xfrm>
          <a:prstGeom prst="rect">
            <a:avLst/>
          </a:prstGeom>
        </p:spPr>
        <p:txBody>
          <a:bodyPr wrap="square">
            <a:spAutoFit/>
          </a:bodyPr>
          <a:lstStyle/>
          <a:p>
            <a:pPr marL="342900" indent="-342900">
              <a:buFont typeface="Arial" panose="020B0604020202020204" pitchFamily="34" charset="0"/>
              <a:buChar char="•"/>
              <a:defRPr/>
            </a:pPr>
            <a:r>
              <a:rPr lang="fi-FI" sz="2000" dirty="0"/>
              <a:t>Vapaus</a:t>
            </a:r>
          </a:p>
          <a:p>
            <a:pPr marL="342900" indent="-342900">
              <a:buFont typeface="Arial" panose="020B0604020202020204" pitchFamily="34" charset="0"/>
              <a:buChar char="•"/>
              <a:defRPr/>
            </a:pPr>
            <a:r>
              <a:rPr lang="fi-FI" sz="2000" dirty="0"/>
              <a:t>Joustavuus</a:t>
            </a:r>
          </a:p>
          <a:p>
            <a:pPr marL="342900" indent="-342900">
              <a:buFont typeface="Arial" panose="020B0604020202020204" pitchFamily="34" charset="0"/>
              <a:buChar char="•"/>
              <a:defRPr/>
            </a:pPr>
            <a:r>
              <a:rPr lang="fi-FI" sz="2000" dirty="0"/>
              <a:t>Luovuus</a:t>
            </a:r>
          </a:p>
          <a:p>
            <a:pPr marL="342900" indent="-342900">
              <a:buFont typeface="Arial" panose="020B0604020202020204" pitchFamily="34" charset="0"/>
              <a:buChar char="•"/>
              <a:defRPr/>
            </a:pPr>
            <a:r>
              <a:rPr lang="fi-FI" sz="2000" dirty="0"/>
              <a:t>Riippumattomuus</a:t>
            </a:r>
          </a:p>
          <a:p>
            <a:pPr marL="342900" indent="-342900">
              <a:buFont typeface="Arial" panose="020B0604020202020204" pitchFamily="34" charset="0"/>
              <a:buChar char="•"/>
              <a:defRPr/>
            </a:pPr>
            <a:r>
              <a:rPr lang="fi-FI" sz="2000" dirty="0"/>
              <a:t>Onnellisuus</a:t>
            </a:r>
          </a:p>
          <a:p>
            <a:pPr marL="342900" indent="-342900">
              <a:buFont typeface="Arial" panose="020B0604020202020204" pitchFamily="34" charset="0"/>
              <a:buChar char="•"/>
              <a:defRPr/>
            </a:pPr>
            <a:r>
              <a:rPr lang="fi-FI" sz="2000" dirty="0"/>
              <a:t>Saa tehdä sitä, mistä pitää</a:t>
            </a:r>
          </a:p>
          <a:p>
            <a:pPr marL="342900" indent="-342900">
              <a:buFont typeface="Arial" panose="020B0604020202020204" pitchFamily="34" charset="0"/>
              <a:buChar char="•"/>
              <a:defRPr/>
            </a:pPr>
            <a:r>
              <a:rPr lang="fi-FI" sz="2000" dirty="0"/>
              <a:t>Työ- ja </a:t>
            </a:r>
            <a:r>
              <a:rPr lang="fi-FI" sz="2000" dirty="0" smtClean="0"/>
              <a:t>perhe-elämä </a:t>
            </a:r>
            <a:r>
              <a:rPr lang="fi-FI" sz="2000" dirty="0"/>
              <a:t>tasapainossa</a:t>
            </a:r>
          </a:p>
          <a:p>
            <a:pPr marL="342900" indent="-342900">
              <a:buFont typeface="Arial" panose="020B0604020202020204" pitchFamily="34" charset="0"/>
              <a:buChar char="•"/>
              <a:defRPr/>
            </a:pPr>
            <a:r>
              <a:rPr lang="fi-FI" sz="2000" dirty="0"/>
              <a:t>Ohjat omissa käsissä</a:t>
            </a:r>
          </a:p>
          <a:p>
            <a:pPr marL="342900" indent="-342900">
              <a:buFont typeface="Arial" panose="020B0604020202020204" pitchFamily="34" charset="0"/>
              <a:buChar char="•"/>
              <a:defRPr/>
            </a:pPr>
            <a:r>
              <a:rPr lang="fi-FI" sz="2000" dirty="0"/>
              <a:t>Merkityksellisyys</a:t>
            </a:r>
          </a:p>
          <a:p>
            <a:pPr marL="342900" indent="-342900">
              <a:buFont typeface="Arial" panose="020B0604020202020204" pitchFamily="34" charset="0"/>
              <a:buChar char="•"/>
              <a:defRPr/>
            </a:pPr>
            <a:r>
              <a:rPr lang="fi-FI" sz="2000" dirty="0"/>
              <a:t>Oppiminen</a:t>
            </a:r>
          </a:p>
          <a:p>
            <a:pPr marL="342900" indent="-342900">
              <a:buFont typeface="Arial" panose="020B0604020202020204" pitchFamily="34" charset="0"/>
              <a:buChar char="•"/>
              <a:defRPr/>
            </a:pPr>
            <a:r>
              <a:rPr lang="fi-FI" sz="2000" dirty="0"/>
              <a:t>Uusien yhteyksien luominen</a:t>
            </a:r>
          </a:p>
          <a:p>
            <a:pPr marL="342900" indent="-342900">
              <a:buFont typeface="Arial" panose="020B0604020202020204" pitchFamily="34" charset="0"/>
              <a:buChar char="•"/>
              <a:defRPr/>
            </a:pPr>
            <a:r>
              <a:rPr lang="fi-FI" sz="2000" dirty="0"/>
              <a:t>Mitä muuta?</a:t>
            </a:r>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Itsensä työllistämisen hyödyt</a:t>
            </a:r>
          </a:p>
        </p:txBody>
      </p:sp>
    </p:spTree>
    <p:extLst>
      <p:ext uri="{BB962C8B-B14F-4D97-AF65-F5344CB8AC3E}">
        <p14:creationId xmlns:p14="http://schemas.microsoft.com/office/powerpoint/2010/main" val="31055478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11</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Kuumailmapallo</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7973" y="1430171"/>
            <a:ext cx="5276716" cy="3957851"/>
          </a:xfrm>
          <a:prstGeom prst="rect">
            <a:avLst/>
          </a:prstGeom>
        </p:spPr>
      </p:pic>
      <p:sp>
        <p:nvSpPr>
          <p:cNvPr id="7" name="Rectangle 6"/>
          <p:cNvSpPr/>
          <p:nvPr/>
        </p:nvSpPr>
        <p:spPr>
          <a:xfrm>
            <a:off x="7835270" y="5357998"/>
            <a:ext cx="3116559" cy="261610"/>
          </a:xfrm>
          <a:prstGeom prst="rect">
            <a:avLst/>
          </a:prstGeom>
        </p:spPr>
        <p:txBody>
          <a:bodyPr wrap="none">
            <a:spAutoFit/>
          </a:bodyPr>
          <a:lstStyle/>
          <a:p>
            <a:r>
              <a:rPr lang="en-US" sz="1100" dirty="0" err="1" smtClean="0">
                <a:solidFill>
                  <a:schemeClr val="bg1">
                    <a:lumMod val="65000"/>
                  </a:schemeClr>
                </a:solidFill>
              </a:rPr>
              <a:t>Kuva</a:t>
            </a:r>
            <a:r>
              <a:rPr lang="en-US" sz="1100" dirty="0" smtClean="0">
                <a:solidFill>
                  <a:schemeClr val="bg1">
                    <a:lumMod val="65000"/>
                  </a:schemeClr>
                </a:solidFill>
              </a:rPr>
              <a:t>: https</a:t>
            </a:r>
            <a:r>
              <a:rPr lang="en-US" sz="1100" dirty="0">
                <a:solidFill>
                  <a:schemeClr val="bg1">
                    <a:lumMod val="65000"/>
                  </a:schemeClr>
                </a:solidFill>
              </a:rPr>
              <a:t>://unsplash.com/photos/h7wpIMY3O3E</a:t>
            </a:r>
          </a:p>
        </p:txBody>
      </p:sp>
    </p:spTree>
    <p:extLst>
      <p:ext uri="{BB962C8B-B14F-4D97-AF65-F5344CB8AC3E}">
        <p14:creationId xmlns:p14="http://schemas.microsoft.com/office/powerpoint/2010/main" val="35777208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12</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Sinnikkyys</a:t>
            </a:r>
          </a:p>
        </p:txBody>
      </p:sp>
      <p:pic>
        <p:nvPicPr>
          <p:cNvPr id="5" name="Content Placeholder 4">
            <a:extLst>
              <a:ext uri="{FF2B5EF4-FFF2-40B4-BE49-F238E27FC236}">
                <a16:creationId xmlns="" xmlns:a16="http://schemas.microsoft.com/office/drawing/2014/main" id="{9B45E57A-075A-4B4F-B6C9-04855153E1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123880" y="2212106"/>
            <a:ext cx="8655050" cy="2879725"/>
          </a:xfrm>
          <a:prstGeom prst="rect">
            <a:avLst/>
          </a:prstGeom>
        </p:spPr>
      </p:pic>
    </p:spTree>
    <p:extLst>
      <p:ext uri="{BB962C8B-B14F-4D97-AF65-F5344CB8AC3E}">
        <p14:creationId xmlns:p14="http://schemas.microsoft.com/office/powerpoint/2010/main" val="33459597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13</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4 sinnikkyyden aineosaa</a:t>
            </a:r>
          </a:p>
        </p:txBody>
      </p:sp>
      <p:graphicFrame>
        <p:nvGraphicFramePr>
          <p:cNvPr id="8" name="Content Placeholder 3">
            <a:extLst>
              <a:ext uri="{FF2B5EF4-FFF2-40B4-BE49-F238E27FC236}">
                <a16:creationId xmlns="" xmlns:a16="http://schemas.microsoft.com/office/drawing/2014/main" id="{7F309875-9693-478E-9873-7BF8D315228A}"/>
              </a:ext>
            </a:extLst>
          </p:cNvPr>
          <p:cNvGraphicFramePr>
            <a:graphicFrameLocks/>
          </p:cNvGraphicFramePr>
          <p:nvPr>
            <p:extLst>
              <p:ext uri="{D42A27DB-BD31-4B8C-83A1-F6EECF244321}">
                <p14:modId xmlns:p14="http://schemas.microsoft.com/office/powerpoint/2010/main" val="1090557681"/>
              </p:ext>
            </p:extLst>
          </p:nvPr>
        </p:nvGraphicFramePr>
        <p:xfrm>
          <a:off x="2347686" y="1766170"/>
          <a:ext cx="7496628" cy="4172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63398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14</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Albert Ellisin </a:t>
            </a:r>
            <a:r>
              <a:rPr lang="fi-FI" sz="3600" b="1" dirty="0" smtClean="0">
                <a:latin typeface="+mn-lt"/>
              </a:rPr>
              <a:t>ABC –malli selviytymiskykyyn</a:t>
            </a:r>
            <a:endParaRPr lang="fi-FI" sz="3600" b="1" dirty="0">
              <a:latin typeface="+mn-lt"/>
            </a:endParaRPr>
          </a:p>
        </p:txBody>
      </p:sp>
      <p:pic>
        <p:nvPicPr>
          <p:cNvPr id="5" name="Picture 2" descr="The A-B-C Model of Resilience. Adversity (being in a challenging situation). Beliefs (interpreting the situation).  Consequences (what you do or feel as a result of the situation). Based on the work of Albert Ellis.  SkillsYouNeed 2015">
            <a:extLst>
              <a:ext uri="{FF2B5EF4-FFF2-40B4-BE49-F238E27FC236}">
                <a16:creationId xmlns="" xmlns:a16="http://schemas.microsoft.com/office/drawing/2014/main" id="{D436FC09-F4C9-4E1B-AE95-B52A0C08F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7806" y="2176689"/>
            <a:ext cx="6656388"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740912" y="2518193"/>
            <a:ext cx="2021066" cy="369332"/>
          </a:xfrm>
          <a:prstGeom prst="rect">
            <a:avLst/>
          </a:prstGeom>
          <a:noFill/>
        </p:spPr>
        <p:txBody>
          <a:bodyPr wrap="none" rtlCol="0">
            <a:spAutoFit/>
          </a:bodyPr>
          <a:lstStyle/>
          <a:p>
            <a:r>
              <a:rPr lang="fi-FI" dirty="0" smtClean="0"/>
              <a:t>VASTOINKÄYMINEN</a:t>
            </a:r>
            <a:endParaRPr lang="fi-FI" dirty="0"/>
          </a:p>
        </p:txBody>
      </p:sp>
      <p:sp>
        <p:nvSpPr>
          <p:cNvPr id="6" name="TextBox 5"/>
          <p:cNvSpPr txBox="1"/>
          <p:nvPr/>
        </p:nvSpPr>
        <p:spPr>
          <a:xfrm>
            <a:off x="5349738" y="2518193"/>
            <a:ext cx="1492524" cy="369332"/>
          </a:xfrm>
          <a:prstGeom prst="rect">
            <a:avLst/>
          </a:prstGeom>
          <a:noFill/>
        </p:spPr>
        <p:txBody>
          <a:bodyPr wrap="none" rtlCol="0">
            <a:spAutoFit/>
          </a:bodyPr>
          <a:lstStyle/>
          <a:p>
            <a:r>
              <a:rPr lang="fi-FI" dirty="0" smtClean="0"/>
              <a:t>USKOMUKSET</a:t>
            </a:r>
            <a:endParaRPr lang="fi-FI" dirty="0"/>
          </a:p>
        </p:txBody>
      </p:sp>
      <p:sp>
        <p:nvSpPr>
          <p:cNvPr id="7" name="TextBox 6"/>
          <p:cNvSpPr txBox="1"/>
          <p:nvPr/>
        </p:nvSpPr>
        <p:spPr>
          <a:xfrm>
            <a:off x="7772400" y="2541495"/>
            <a:ext cx="1400512" cy="369332"/>
          </a:xfrm>
          <a:prstGeom prst="rect">
            <a:avLst/>
          </a:prstGeom>
          <a:noFill/>
        </p:spPr>
        <p:txBody>
          <a:bodyPr wrap="none" rtlCol="0">
            <a:spAutoFit/>
          </a:bodyPr>
          <a:lstStyle/>
          <a:p>
            <a:r>
              <a:rPr lang="fi-FI" dirty="0" smtClean="0"/>
              <a:t>SEURAUKSET</a:t>
            </a:r>
            <a:endParaRPr lang="fi-FI" dirty="0"/>
          </a:p>
        </p:txBody>
      </p:sp>
    </p:spTree>
    <p:extLst>
      <p:ext uri="{BB962C8B-B14F-4D97-AF65-F5344CB8AC3E}">
        <p14:creationId xmlns:p14="http://schemas.microsoft.com/office/powerpoint/2010/main" val="30026480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15</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Muutoksen mallit</a:t>
            </a:r>
          </a:p>
        </p:txBody>
      </p:sp>
      <p:sp>
        <p:nvSpPr>
          <p:cNvPr id="3" name="Rectangle 2">
            <a:extLst>
              <a:ext uri="{FF2B5EF4-FFF2-40B4-BE49-F238E27FC236}">
                <a16:creationId xmlns="" xmlns:a16="http://schemas.microsoft.com/office/drawing/2014/main" id="{AD658407-4E7F-4CF7-8033-2CE7367C8805}"/>
              </a:ext>
            </a:extLst>
          </p:cNvPr>
          <p:cNvSpPr/>
          <p:nvPr/>
        </p:nvSpPr>
        <p:spPr>
          <a:xfrm>
            <a:off x="2496457" y="1766170"/>
            <a:ext cx="8563429" cy="3693319"/>
          </a:xfrm>
          <a:prstGeom prst="rect">
            <a:avLst/>
          </a:prstGeom>
        </p:spPr>
        <p:txBody>
          <a:bodyPr wrap="square">
            <a:spAutoFit/>
          </a:bodyPr>
          <a:lstStyle/>
          <a:p>
            <a:pPr>
              <a:defRPr/>
            </a:pPr>
            <a:r>
              <a:rPr lang="fi-FI" altLang="en-US" sz="2600" dirty="0"/>
              <a:t>Tarkastelemalla muutosta prosessina voit auttaa itseäsi valmistautumaan muutokseen:</a:t>
            </a:r>
          </a:p>
          <a:p>
            <a:pPr marL="457200" indent="-457200">
              <a:buFont typeface="Arial" panose="020B0604020202020204" pitchFamily="34" charset="0"/>
              <a:buChar char="•"/>
              <a:defRPr/>
            </a:pPr>
            <a:r>
              <a:rPr lang="fi-FI" altLang="en-US" sz="2600" dirty="0"/>
              <a:t>”Katso, ennen kuin hyppäät”</a:t>
            </a:r>
          </a:p>
          <a:p>
            <a:pPr marL="457200" indent="-457200">
              <a:buFont typeface="Arial" panose="020B0604020202020204" pitchFamily="34" charset="0"/>
              <a:buChar char="•"/>
              <a:defRPr/>
            </a:pPr>
            <a:r>
              <a:rPr lang="fi-FI" altLang="en-US" sz="2600" dirty="0"/>
              <a:t>Sinun on kuitenkin ymmärrettävä "miksi?</a:t>
            </a:r>
          </a:p>
          <a:p>
            <a:pPr marL="1371600" lvl="2" indent="-457200">
              <a:buFont typeface="Arial" panose="020B0604020202020204" pitchFamily="34" charset="0"/>
              <a:buChar char="•"/>
              <a:defRPr/>
            </a:pPr>
            <a:r>
              <a:rPr lang="fi-FI" altLang="en-US" sz="2600" dirty="0"/>
              <a:t>Miksi muutos on tapahtunut?</a:t>
            </a:r>
          </a:p>
          <a:p>
            <a:pPr marL="1371600" lvl="2" indent="-457200">
              <a:buFont typeface="Arial" panose="020B0604020202020204" pitchFamily="34" charset="0"/>
              <a:buChar char="•"/>
              <a:defRPr/>
            </a:pPr>
            <a:r>
              <a:rPr lang="fi-FI" altLang="en-US" sz="2600" dirty="0"/>
              <a:t>Miksi tätä muutosta tarvittiin?</a:t>
            </a:r>
          </a:p>
          <a:p>
            <a:pPr>
              <a:defRPr/>
            </a:pPr>
            <a:endParaRPr lang="fi-FI" altLang="en-US" sz="2600" dirty="0"/>
          </a:p>
          <a:p>
            <a:pPr>
              <a:defRPr/>
            </a:pPr>
            <a:r>
              <a:rPr lang="fi-FI" altLang="en-US" sz="2600" dirty="0"/>
              <a:t>Myös aiempien muutosten malleista voi olla apua</a:t>
            </a:r>
          </a:p>
        </p:txBody>
      </p:sp>
    </p:spTree>
    <p:extLst>
      <p:ext uri="{BB962C8B-B14F-4D97-AF65-F5344CB8AC3E}">
        <p14:creationId xmlns:p14="http://schemas.microsoft.com/office/powerpoint/2010/main" val="21202327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16</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Muutoksen 4 vaihetta</a:t>
            </a:r>
          </a:p>
        </p:txBody>
      </p:sp>
      <p:grpSp>
        <p:nvGrpSpPr>
          <p:cNvPr id="5" name="Group 17">
            <a:extLst>
              <a:ext uri="{FF2B5EF4-FFF2-40B4-BE49-F238E27FC236}">
                <a16:creationId xmlns="" xmlns:a16="http://schemas.microsoft.com/office/drawing/2014/main" id="{45C0BBA2-966A-4A08-9694-BA458B9FB1F4}"/>
              </a:ext>
            </a:extLst>
          </p:cNvPr>
          <p:cNvGrpSpPr>
            <a:grpSpLocks/>
          </p:cNvGrpSpPr>
          <p:nvPr/>
        </p:nvGrpSpPr>
        <p:grpSpPr bwMode="auto">
          <a:xfrm>
            <a:off x="1914525" y="1430171"/>
            <a:ext cx="8362950" cy="4192587"/>
            <a:chOff x="1844381" y="1912416"/>
            <a:chExt cx="8362141" cy="4193109"/>
          </a:xfrm>
          <a:solidFill>
            <a:schemeClr val="accent1">
              <a:lumMod val="20000"/>
              <a:lumOff val="80000"/>
            </a:schemeClr>
          </a:solidFill>
        </p:grpSpPr>
        <p:sp>
          <p:nvSpPr>
            <p:cNvPr id="6" name="Right Arrow 4">
              <a:extLst>
                <a:ext uri="{FF2B5EF4-FFF2-40B4-BE49-F238E27FC236}">
                  <a16:creationId xmlns="" xmlns:a16="http://schemas.microsoft.com/office/drawing/2014/main" id="{5FE99302-1F4C-48D7-8D03-72F2317C8732}"/>
                </a:ext>
              </a:extLst>
            </p:cNvPr>
            <p:cNvSpPr/>
            <p:nvPr/>
          </p:nvSpPr>
          <p:spPr>
            <a:xfrm>
              <a:off x="2460271" y="1912416"/>
              <a:ext cx="7503387" cy="4193109"/>
            </a:xfrm>
            <a:prstGeom prst="rightArrow">
              <a:avLst/>
            </a:prstGeom>
            <a:solidFill>
              <a:srgbClr val="7030A0"/>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en-GB" dirty="0"/>
            </a:p>
          </p:txBody>
        </p:sp>
        <p:grpSp>
          <p:nvGrpSpPr>
            <p:cNvPr id="7" name="Group 5">
              <a:extLst>
                <a:ext uri="{FF2B5EF4-FFF2-40B4-BE49-F238E27FC236}">
                  <a16:creationId xmlns="" xmlns:a16="http://schemas.microsoft.com/office/drawing/2014/main" id="{69D5E34C-0F90-4D20-B96F-3EC14CAE47B5}"/>
                </a:ext>
              </a:extLst>
            </p:cNvPr>
            <p:cNvGrpSpPr>
              <a:grpSpLocks/>
            </p:cNvGrpSpPr>
            <p:nvPr/>
          </p:nvGrpSpPr>
          <p:grpSpPr bwMode="auto">
            <a:xfrm>
              <a:off x="1844381" y="3199556"/>
              <a:ext cx="2099997" cy="1677243"/>
              <a:chOff x="884" y="1630040"/>
              <a:chExt cx="1955343" cy="2173386"/>
            </a:xfrm>
            <a:grpFill/>
          </p:grpSpPr>
          <p:sp>
            <p:nvSpPr>
              <p:cNvPr id="18" name="Rounded Rectangle 6">
                <a:extLst>
                  <a:ext uri="{FF2B5EF4-FFF2-40B4-BE49-F238E27FC236}">
                    <a16:creationId xmlns="" xmlns:a16="http://schemas.microsoft.com/office/drawing/2014/main" id="{8C96B6EC-2DA8-4CDC-B78A-2E3AE89B0A8B}"/>
                  </a:ext>
                </a:extLst>
              </p:cNvPr>
              <p:cNvSpPr/>
              <p:nvPr/>
            </p:nvSpPr>
            <p:spPr>
              <a:xfrm>
                <a:off x="884" y="1630665"/>
                <a:ext cx="1955402" cy="2172564"/>
              </a:xfrm>
              <a:prstGeom prst="round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9" name="Rounded Rectangle 5">
                <a:extLst>
                  <a:ext uri="{FF2B5EF4-FFF2-40B4-BE49-F238E27FC236}">
                    <a16:creationId xmlns="" xmlns:a16="http://schemas.microsoft.com/office/drawing/2014/main" id="{6B22FC1E-CD89-4AC4-86AA-65A9F066CFAF}"/>
                  </a:ext>
                </a:extLst>
              </p:cNvPr>
              <p:cNvSpPr/>
              <p:nvPr/>
            </p:nvSpPr>
            <p:spPr>
              <a:xfrm>
                <a:off x="96955" y="1725303"/>
                <a:ext cx="1763260" cy="1983288"/>
              </a:xfrm>
              <a:prstGeom prst="rect">
                <a:avLst/>
              </a:prstGeom>
              <a:solidFill>
                <a:srgbClr val="002060"/>
              </a:solidFill>
            </p:spPr>
            <p:style>
              <a:lnRef idx="0">
                <a:scrgbClr r="0" g="0" b="0"/>
              </a:lnRef>
              <a:fillRef idx="0">
                <a:scrgbClr r="0" g="0" b="0"/>
              </a:fillRef>
              <a:effectRef idx="0">
                <a:scrgbClr r="0" g="0" b="0"/>
              </a:effectRef>
              <a:fontRef idx="minor">
                <a:schemeClr val="lt1"/>
              </a:fontRef>
            </p:style>
            <p:txBody>
              <a:bodyPr lIns="72390" tIns="72390" rIns="72390" bIns="72390" spcCol="1270" anchor="ctr"/>
              <a:lstStyle/>
              <a:p>
                <a:pPr algn="ctr" defTabSz="844550">
                  <a:lnSpc>
                    <a:spcPct val="90000"/>
                  </a:lnSpc>
                  <a:spcAft>
                    <a:spcPct val="35000"/>
                  </a:spcAft>
                  <a:defRPr/>
                </a:pPr>
                <a:r>
                  <a:rPr lang="fi-FI" sz="1900" dirty="0"/>
                  <a:t>Kieltäminen</a:t>
                </a:r>
              </a:p>
            </p:txBody>
          </p:sp>
        </p:grpSp>
        <p:grpSp>
          <p:nvGrpSpPr>
            <p:cNvPr id="9" name="Group 8">
              <a:extLst>
                <a:ext uri="{FF2B5EF4-FFF2-40B4-BE49-F238E27FC236}">
                  <a16:creationId xmlns="" xmlns:a16="http://schemas.microsoft.com/office/drawing/2014/main" id="{0E675181-160B-4212-A932-D4C2E9DE867F}"/>
                </a:ext>
              </a:extLst>
            </p:cNvPr>
            <p:cNvGrpSpPr>
              <a:grpSpLocks/>
            </p:cNvGrpSpPr>
            <p:nvPr/>
          </p:nvGrpSpPr>
          <p:grpSpPr bwMode="auto">
            <a:xfrm>
              <a:off x="3931762" y="3190031"/>
              <a:ext cx="2099997" cy="1677243"/>
              <a:chOff x="2088265" y="1630040"/>
              <a:chExt cx="1955343" cy="2173386"/>
            </a:xfrm>
            <a:grpFill/>
          </p:grpSpPr>
          <p:sp>
            <p:nvSpPr>
              <p:cNvPr id="16" name="Rounded Rectangle 9">
                <a:extLst>
                  <a:ext uri="{FF2B5EF4-FFF2-40B4-BE49-F238E27FC236}">
                    <a16:creationId xmlns="" xmlns:a16="http://schemas.microsoft.com/office/drawing/2014/main" id="{F10CCB57-F7DF-4A89-9203-10C8B30E99DC}"/>
                  </a:ext>
                </a:extLst>
              </p:cNvPr>
              <p:cNvSpPr/>
              <p:nvPr/>
            </p:nvSpPr>
            <p:spPr>
              <a:xfrm>
                <a:off x="2088246" y="1630663"/>
                <a:ext cx="1955401" cy="2172564"/>
              </a:xfrm>
              <a:prstGeom prst="round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Rounded Rectangle 7">
                <a:extLst>
                  <a:ext uri="{FF2B5EF4-FFF2-40B4-BE49-F238E27FC236}">
                    <a16:creationId xmlns="" xmlns:a16="http://schemas.microsoft.com/office/drawing/2014/main" id="{362013C1-D60C-4FB3-B3D1-A99A472014E2}"/>
                  </a:ext>
                </a:extLst>
              </p:cNvPr>
              <p:cNvSpPr/>
              <p:nvPr/>
            </p:nvSpPr>
            <p:spPr>
              <a:xfrm>
                <a:off x="2184316" y="1725302"/>
                <a:ext cx="1763261" cy="1983288"/>
              </a:xfrm>
              <a:prstGeom prst="rect">
                <a:avLst/>
              </a:prstGeom>
              <a:solidFill>
                <a:srgbClr val="002060"/>
              </a:solidFill>
            </p:spPr>
            <p:style>
              <a:lnRef idx="0">
                <a:scrgbClr r="0" g="0" b="0"/>
              </a:lnRef>
              <a:fillRef idx="0">
                <a:scrgbClr r="0" g="0" b="0"/>
              </a:fillRef>
              <a:effectRef idx="0">
                <a:scrgbClr r="0" g="0" b="0"/>
              </a:effectRef>
              <a:fontRef idx="minor">
                <a:schemeClr val="lt1"/>
              </a:fontRef>
            </p:style>
            <p:txBody>
              <a:bodyPr lIns="72390" tIns="72390" rIns="72390" bIns="72390" spcCol="1270" anchor="ctr"/>
              <a:lstStyle/>
              <a:p>
                <a:pPr algn="ctr" defTabSz="844550">
                  <a:lnSpc>
                    <a:spcPct val="90000"/>
                  </a:lnSpc>
                  <a:spcAft>
                    <a:spcPct val="35000"/>
                  </a:spcAft>
                  <a:defRPr/>
                </a:pPr>
                <a:r>
                  <a:rPr lang="fi-FI" sz="1900" dirty="0"/>
                  <a:t>Vastustus</a:t>
                </a:r>
              </a:p>
            </p:txBody>
          </p:sp>
        </p:grpSp>
        <p:grpSp>
          <p:nvGrpSpPr>
            <p:cNvPr id="10" name="Group 11">
              <a:extLst>
                <a:ext uri="{FF2B5EF4-FFF2-40B4-BE49-F238E27FC236}">
                  <a16:creationId xmlns="" xmlns:a16="http://schemas.microsoft.com/office/drawing/2014/main" id="{3B7FB489-2E46-4909-9EFE-DD76019FB75B}"/>
                </a:ext>
              </a:extLst>
            </p:cNvPr>
            <p:cNvGrpSpPr>
              <a:grpSpLocks/>
            </p:cNvGrpSpPr>
            <p:nvPr/>
          </p:nvGrpSpPr>
          <p:grpSpPr bwMode="auto">
            <a:xfrm>
              <a:off x="6019143" y="3180506"/>
              <a:ext cx="2099997" cy="1677243"/>
              <a:chOff x="4175646" y="1630040"/>
              <a:chExt cx="1955343" cy="2173386"/>
            </a:xfrm>
            <a:grpFill/>
          </p:grpSpPr>
          <p:sp>
            <p:nvSpPr>
              <p:cNvPr id="14" name="Rounded Rectangle 12">
                <a:extLst>
                  <a:ext uri="{FF2B5EF4-FFF2-40B4-BE49-F238E27FC236}">
                    <a16:creationId xmlns="" xmlns:a16="http://schemas.microsoft.com/office/drawing/2014/main" id="{9775457D-D0C8-4179-A9DE-B9BC1E890FB3}"/>
                  </a:ext>
                </a:extLst>
              </p:cNvPr>
              <p:cNvSpPr/>
              <p:nvPr/>
            </p:nvSpPr>
            <p:spPr>
              <a:xfrm>
                <a:off x="4175608" y="1630662"/>
                <a:ext cx="1955402" cy="2172564"/>
              </a:xfrm>
              <a:prstGeom prst="round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Rounded Rectangle 9">
                <a:extLst>
                  <a:ext uri="{FF2B5EF4-FFF2-40B4-BE49-F238E27FC236}">
                    <a16:creationId xmlns="" xmlns:a16="http://schemas.microsoft.com/office/drawing/2014/main" id="{09EE13D4-469E-4075-9923-78EBE8293595}"/>
                  </a:ext>
                </a:extLst>
              </p:cNvPr>
              <p:cNvSpPr/>
              <p:nvPr/>
            </p:nvSpPr>
            <p:spPr>
              <a:xfrm>
                <a:off x="4271679" y="1725300"/>
                <a:ext cx="1763260" cy="1983288"/>
              </a:xfrm>
              <a:prstGeom prst="rect">
                <a:avLst/>
              </a:prstGeom>
              <a:solidFill>
                <a:srgbClr val="002060"/>
              </a:solidFill>
            </p:spPr>
            <p:style>
              <a:lnRef idx="0">
                <a:scrgbClr r="0" g="0" b="0"/>
              </a:lnRef>
              <a:fillRef idx="0">
                <a:scrgbClr r="0" g="0" b="0"/>
              </a:fillRef>
              <a:effectRef idx="0">
                <a:scrgbClr r="0" g="0" b="0"/>
              </a:effectRef>
              <a:fontRef idx="minor">
                <a:schemeClr val="lt1"/>
              </a:fontRef>
            </p:style>
            <p:txBody>
              <a:bodyPr lIns="72390" tIns="72390" rIns="72390" bIns="72390" spcCol="1270" anchor="ctr"/>
              <a:lstStyle/>
              <a:p>
                <a:pPr algn="ctr" defTabSz="844550">
                  <a:lnSpc>
                    <a:spcPct val="90000"/>
                  </a:lnSpc>
                  <a:spcAft>
                    <a:spcPct val="35000"/>
                  </a:spcAft>
                  <a:defRPr/>
                </a:pPr>
                <a:r>
                  <a:rPr lang="fi-FI" sz="1900" dirty="0"/>
                  <a:t>Tutkiminen</a:t>
                </a:r>
              </a:p>
            </p:txBody>
          </p:sp>
        </p:grpSp>
        <p:grpSp>
          <p:nvGrpSpPr>
            <p:cNvPr id="11" name="Group 14">
              <a:extLst>
                <a:ext uri="{FF2B5EF4-FFF2-40B4-BE49-F238E27FC236}">
                  <a16:creationId xmlns="" xmlns:a16="http://schemas.microsoft.com/office/drawing/2014/main" id="{232D6BFB-E571-45A4-8D25-950A1235A7BB}"/>
                </a:ext>
              </a:extLst>
            </p:cNvPr>
            <p:cNvGrpSpPr>
              <a:grpSpLocks/>
            </p:cNvGrpSpPr>
            <p:nvPr/>
          </p:nvGrpSpPr>
          <p:grpSpPr bwMode="auto">
            <a:xfrm>
              <a:off x="8106525" y="3170981"/>
              <a:ext cx="2099997" cy="1677243"/>
              <a:chOff x="6263028" y="1630040"/>
              <a:chExt cx="1955343" cy="2173386"/>
            </a:xfrm>
            <a:grpFill/>
          </p:grpSpPr>
          <p:sp>
            <p:nvSpPr>
              <p:cNvPr id="12" name="Rounded Rectangle 15">
                <a:extLst>
                  <a:ext uri="{FF2B5EF4-FFF2-40B4-BE49-F238E27FC236}">
                    <a16:creationId xmlns="" xmlns:a16="http://schemas.microsoft.com/office/drawing/2014/main" id="{4860B1B2-BAC4-4BA2-B51A-FAF325BBB2A5}"/>
                  </a:ext>
                </a:extLst>
              </p:cNvPr>
              <p:cNvSpPr/>
              <p:nvPr/>
            </p:nvSpPr>
            <p:spPr>
              <a:xfrm>
                <a:off x="6262970" y="1630661"/>
                <a:ext cx="1955401" cy="2172564"/>
              </a:xfrm>
              <a:prstGeom prst="round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3" name="Rounded Rectangle 11">
                <a:extLst>
                  <a:ext uri="{FF2B5EF4-FFF2-40B4-BE49-F238E27FC236}">
                    <a16:creationId xmlns="" xmlns:a16="http://schemas.microsoft.com/office/drawing/2014/main" id="{E8FEFB14-97AC-4370-90CB-27C1873AFAB1}"/>
                  </a:ext>
                </a:extLst>
              </p:cNvPr>
              <p:cNvSpPr/>
              <p:nvPr/>
            </p:nvSpPr>
            <p:spPr>
              <a:xfrm>
                <a:off x="6359040" y="1725299"/>
                <a:ext cx="1763261" cy="1983288"/>
              </a:xfrm>
              <a:prstGeom prst="rect">
                <a:avLst/>
              </a:prstGeom>
              <a:solidFill>
                <a:srgbClr val="002060"/>
              </a:solidFill>
            </p:spPr>
            <p:style>
              <a:lnRef idx="0">
                <a:scrgbClr r="0" g="0" b="0"/>
              </a:lnRef>
              <a:fillRef idx="0">
                <a:scrgbClr r="0" g="0" b="0"/>
              </a:fillRef>
              <a:effectRef idx="0">
                <a:scrgbClr r="0" g="0" b="0"/>
              </a:effectRef>
              <a:fontRef idx="minor">
                <a:schemeClr val="lt1"/>
              </a:fontRef>
            </p:style>
            <p:txBody>
              <a:bodyPr lIns="72390" tIns="72390" rIns="72390" bIns="72390" spcCol="1270" anchor="ctr"/>
              <a:lstStyle/>
              <a:p>
                <a:pPr algn="ctr" defTabSz="844550">
                  <a:lnSpc>
                    <a:spcPct val="90000"/>
                  </a:lnSpc>
                  <a:spcAft>
                    <a:spcPct val="35000"/>
                  </a:spcAft>
                  <a:defRPr/>
                </a:pPr>
                <a:r>
                  <a:rPr lang="fi-FI" sz="1900" dirty="0"/>
                  <a:t>Sitoutuminen</a:t>
                </a:r>
              </a:p>
            </p:txBody>
          </p:sp>
        </p:grpSp>
      </p:grpSp>
    </p:spTree>
    <p:extLst>
      <p:ext uri="{BB962C8B-B14F-4D97-AF65-F5344CB8AC3E}">
        <p14:creationId xmlns:p14="http://schemas.microsoft.com/office/powerpoint/2010/main" val="13232776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72F98ACE-26A4-429F-843D-9838E8890289}"/>
              </a:ext>
            </a:extLst>
          </p:cNvPr>
          <p:cNvSpPr>
            <a:spLocks noGrp="1"/>
          </p:cNvSpPr>
          <p:nvPr>
            <p:ph type="sldNum" sz="quarter" idx="12"/>
          </p:nvPr>
        </p:nvSpPr>
        <p:spPr/>
        <p:txBody>
          <a:bodyPr/>
          <a:lstStyle/>
          <a:p>
            <a:fld id="{164FE841-7605-7A44-96E0-2201010B0786}" type="slidenum">
              <a:rPr lang="it-IT" smtClean="0"/>
              <a:pPr/>
              <a:t>17</a:t>
            </a:fld>
            <a:endParaRPr lang="fi-FI" dirty="0"/>
          </a:p>
        </p:txBody>
      </p:sp>
      <p:graphicFrame>
        <p:nvGraphicFramePr>
          <p:cNvPr id="34" name="Content Placeholder 3">
            <a:extLst>
              <a:ext uri="{FF2B5EF4-FFF2-40B4-BE49-F238E27FC236}">
                <a16:creationId xmlns="" xmlns:a16="http://schemas.microsoft.com/office/drawing/2014/main" id="{EC58E693-FC59-4CCE-BD95-889C3B083775}"/>
              </a:ext>
            </a:extLst>
          </p:cNvPr>
          <p:cNvGraphicFramePr>
            <a:graphicFrameLocks/>
          </p:cNvGraphicFramePr>
          <p:nvPr>
            <p:extLst>
              <p:ext uri="{D42A27DB-BD31-4B8C-83A1-F6EECF244321}">
                <p14:modId xmlns:p14="http://schemas.microsoft.com/office/powerpoint/2010/main" val="188759615"/>
              </p:ext>
            </p:extLst>
          </p:nvPr>
        </p:nvGraphicFramePr>
        <p:xfrm>
          <a:off x="2090057" y="1166018"/>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18473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18</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Lifeline-harjoitus</a:t>
            </a:r>
          </a:p>
        </p:txBody>
      </p:sp>
      <p:sp>
        <p:nvSpPr>
          <p:cNvPr id="5" name="Content Placeholder 2">
            <a:extLst>
              <a:ext uri="{FF2B5EF4-FFF2-40B4-BE49-F238E27FC236}">
                <a16:creationId xmlns="" xmlns:a16="http://schemas.microsoft.com/office/drawing/2014/main" id="{27ACA66C-B7FF-413D-9F9B-A7127FF9169E}"/>
              </a:ext>
            </a:extLst>
          </p:cNvPr>
          <p:cNvSpPr txBox="1">
            <a:spLocks/>
          </p:cNvSpPr>
          <p:nvPr/>
        </p:nvSpPr>
        <p:spPr bwMode="auto">
          <a:xfrm>
            <a:off x="2253116" y="2045117"/>
            <a:ext cx="9720262" cy="3412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buFont typeface="Arial" panose="020B0604020202020204" pitchFamily="34" charset="0"/>
              <a:buNone/>
            </a:pPr>
            <a:r>
              <a:rPr lang="fi-FI" altLang="en-US" sz="2600" dirty="0"/>
              <a:t>1/ Luettele joitakin tärkeimpiä tapahtumia elämässäsi:</a:t>
            </a:r>
          </a:p>
          <a:p>
            <a:pPr lvl="1">
              <a:buFont typeface="Arial" panose="020B0604020202020204" pitchFamily="34" charset="0"/>
              <a:buChar char="•"/>
            </a:pPr>
            <a:r>
              <a:rPr lang="fi-FI" altLang="en-US" sz="2600" dirty="0"/>
              <a:t>Koulutus, työllisyys, suhteet</a:t>
            </a:r>
          </a:p>
          <a:p>
            <a:pPr eaLnBrk="1" hangingPunct="1">
              <a:buFont typeface="Arial" panose="020B0604020202020204" pitchFamily="34" charset="0"/>
              <a:buNone/>
            </a:pPr>
            <a:r>
              <a:rPr lang="fi-FI" altLang="en-US" sz="2600" dirty="0"/>
              <a:t>2/ Arvioi kunkin tapahtuman arvo asteikolla plus 10 miinus 10</a:t>
            </a:r>
          </a:p>
          <a:p>
            <a:pPr eaLnBrk="1" hangingPunct="1">
              <a:buFont typeface="Arial" panose="020B0604020202020204" pitchFamily="34" charset="0"/>
              <a:buNone/>
            </a:pPr>
            <a:r>
              <a:rPr lang="fi-FI" altLang="en-US" sz="2600" dirty="0"/>
              <a:t>3/ Vasemmalla puolella aikajanaa on aloituspiste</a:t>
            </a:r>
          </a:p>
          <a:p>
            <a:pPr eaLnBrk="1" hangingPunct="1">
              <a:buFont typeface="Arial" panose="020B0604020202020204" pitchFamily="34" charset="0"/>
              <a:buNone/>
            </a:pPr>
            <a:r>
              <a:rPr lang="fi-FI" altLang="en-US" sz="2600" dirty="0"/>
              <a:t>4/ Oikealla puolella aikajanaa on nykyhetki</a:t>
            </a:r>
          </a:p>
          <a:p>
            <a:pPr eaLnBrk="1" hangingPunct="1">
              <a:buFont typeface="Arial" panose="020B0604020202020204" pitchFamily="34" charset="0"/>
              <a:buNone/>
            </a:pPr>
            <a:r>
              <a:rPr lang="fi-FI" altLang="en-US" sz="2600" dirty="0"/>
              <a:t>5/ Esittele elämäsi ja urasi nousut ja laskut</a:t>
            </a:r>
          </a:p>
          <a:p>
            <a:pPr eaLnBrk="1" hangingPunct="1">
              <a:buFont typeface="Arial" panose="020B0604020202020204" pitchFamily="34" charset="0"/>
              <a:buNone/>
            </a:pPr>
            <a:r>
              <a:rPr lang="fi-FI" altLang="en-US" sz="2600" dirty="0"/>
              <a:t>6/ Kirjaa avainsanat muutoskohdista</a:t>
            </a:r>
          </a:p>
        </p:txBody>
      </p:sp>
    </p:spTree>
    <p:extLst>
      <p:ext uri="{BB962C8B-B14F-4D97-AF65-F5344CB8AC3E}">
        <p14:creationId xmlns:p14="http://schemas.microsoft.com/office/powerpoint/2010/main" val="12195854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0D6B8B6C-758E-424E-AD18-8747C7327E22}"/>
              </a:ext>
            </a:extLst>
          </p:cNvPr>
          <p:cNvSpPr>
            <a:spLocks noGrp="1"/>
          </p:cNvSpPr>
          <p:nvPr>
            <p:ph type="sldNum" sz="quarter" idx="12"/>
          </p:nvPr>
        </p:nvSpPr>
        <p:spPr/>
        <p:txBody>
          <a:bodyPr/>
          <a:lstStyle/>
          <a:p>
            <a:fld id="{164FE841-7605-7A44-96E0-2201010B0786}" type="slidenum">
              <a:rPr lang="it-IT" smtClean="0"/>
              <a:pPr/>
              <a:t>19</a:t>
            </a:fld>
            <a:endParaRPr lang="fi-FI" dirty="0"/>
          </a:p>
        </p:txBody>
      </p:sp>
      <p:sp>
        <p:nvSpPr>
          <p:cNvPr id="3" name="Content Placeholder 4">
            <a:extLst>
              <a:ext uri="{FF2B5EF4-FFF2-40B4-BE49-F238E27FC236}">
                <a16:creationId xmlns="" xmlns:a16="http://schemas.microsoft.com/office/drawing/2014/main" id="{07E3BD4C-9558-4AF3-B0E0-D6F296F0AB77}"/>
              </a:ext>
            </a:extLst>
          </p:cNvPr>
          <p:cNvSpPr txBox="1">
            <a:spLocks/>
          </p:cNvSpPr>
          <p:nvPr/>
        </p:nvSpPr>
        <p:spPr>
          <a:xfrm>
            <a:off x="2243137" y="852488"/>
            <a:ext cx="7705725" cy="511175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panose="020B0604020202020204" pitchFamily="34" charset="0"/>
              <a:buNone/>
            </a:pPr>
            <a:r>
              <a:rPr lang="fi-FI" smtClean="0"/>
              <a:t>  Huippuhetki</a:t>
            </a:r>
          </a:p>
          <a:p>
            <a:pPr>
              <a:buFont typeface="Arial" panose="020B0604020202020204" pitchFamily="34" charset="0"/>
              <a:buNone/>
            </a:pPr>
            <a:endParaRPr lang="fi-FI" altLang="en-US" dirty="0"/>
          </a:p>
          <a:p>
            <a:pPr>
              <a:buFont typeface="Arial" panose="020B0604020202020204" pitchFamily="34" charset="0"/>
              <a:buNone/>
            </a:pPr>
            <a:endParaRPr lang="fi-FI" altLang="en-US" dirty="0"/>
          </a:p>
          <a:p>
            <a:pPr>
              <a:buFont typeface="Arial" panose="020B0604020202020204" pitchFamily="34" charset="0"/>
              <a:buNone/>
            </a:pPr>
            <a:endParaRPr lang="fi-FI" altLang="en-US" dirty="0"/>
          </a:p>
          <a:p>
            <a:pPr>
              <a:buFont typeface="Arial" panose="020B0604020202020204" pitchFamily="34" charset="0"/>
              <a:buNone/>
            </a:pPr>
            <a:endParaRPr lang="fi-FI" altLang="en-US" dirty="0"/>
          </a:p>
          <a:p>
            <a:pPr>
              <a:buFont typeface="Arial" panose="020B0604020202020204" pitchFamily="34" charset="0"/>
              <a:buNone/>
            </a:pPr>
            <a:endParaRPr lang="fi-FI" altLang="en-US" dirty="0"/>
          </a:p>
          <a:p>
            <a:pPr>
              <a:buFont typeface="Arial" panose="020B0604020202020204" pitchFamily="34" charset="0"/>
              <a:buNone/>
            </a:pPr>
            <a:endParaRPr lang="fi-FI" altLang="en-US" dirty="0"/>
          </a:p>
          <a:p>
            <a:pPr>
              <a:buFont typeface="Arial" panose="020B0604020202020204" pitchFamily="34" charset="0"/>
              <a:buNone/>
            </a:pPr>
            <a:endParaRPr lang="fi-FI" altLang="en-US" dirty="0"/>
          </a:p>
          <a:p>
            <a:pPr>
              <a:buFont typeface="Arial" panose="020B0604020202020204" pitchFamily="34" charset="0"/>
              <a:buNone/>
            </a:pPr>
            <a:endParaRPr lang="fi-FI" altLang="en-US" dirty="0"/>
          </a:p>
          <a:p>
            <a:pPr>
              <a:buFont typeface="Arial" panose="020B0604020202020204" pitchFamily="34" charset="0"/>
              <a:buNone/>
            </a:pPr>
            <a:r>
              <a:rPr lang="fi-FI" smtClean="0"/>
              <a:t>  Aallonpohja</a:t>
            </a:r>
          </a:p>
        </p:txBody>
      </p:sp>
      <p:grpSp>
        <p:nvGrpSpPr>
          <p:cNvPr id="4" name="Group 26">
            <a:extLst>
              <a:ext uri="{FF2B5EF4-FFF2-40B4-BE49-F238E27FC236}">
                <a16:creationId xmlns="" xmlns:a16="http://schemas.microsoft.com/office/drawing/2014/main" id="{CFC48EEB-36C2-431C-A612-70D462DEE59F}"/>
              </a:ext>
            </a:extLst>
          </p:cNvPr>
          <p:cNvGrpSpPr>
            <a:grpSpLocks/>
          </p:cNvGrpSpPr>
          <p:nvPr/>
        </p:nvGrpSpPr>
        <p:grpSpPr bwMode="auto">
          <a:xfrm>
            <a:off x="3056904" y="1354931"/>
            <a:ext cx="6480175" cy="4106863"/>
            <a:chOff x="1475656" y="1844824"/>
            <a:chExt cx="5904656" cy="3672408"/>
          </a:xfrm>
        </p:grpSpPr>
        <p:cxnSp>
          <p:nvCxnSpPr>
            <p:cNvPr id="5" name="Straight Connector 4">
              <a:extLst>
                <a:ext uri="{FF2B5EF4-FFF2-40B4-BE49-F238E27FC236}">
                  <a16:creationId xmlns="" xmlns:a16="http://schemas.microsoft.com/office/drawing/2014/main" id="{443B757E-796B-4887-8A4A-5D12FAA0A949}"/>
                </a:ext>
              </a:extLst>
            </p:cNvPr>
            <p:cNvCxnSpPr/>
            <p:nvPr/>
          </p:nvCxnSpPr>
          <p:spPr>
            <a:xfrm>
              <a:off x="1475656" y="1844824"/>
              <a:ext cx="0" cy="3672408"/>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 xmlns:a16="http://schemas.microsoft.com/office/drawing/2014/main" id="{35405E23-33B5-4526-B8B8-8F863EB0D69C}"/>
                </a:ext>
              </a:extLst>
            </p:cNvPr>
            <p:cNvCxnSpPr/>
            <p:nvPr/>
          </p:nvCxnSpPr>
          <p:spPr>
            <a:xfrm>
              <a:off x="7380312" y="1844824"/>
              <a:ext cx="0" cy="3527613"/>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1F3E5808-9ACC-4120-8F91-D29E027E404D}"/>
                </a:ext>
              </a:extLst>
            </p:cNvPr>
            <p:cNvCxnSpPr/>
            <p:nvPr/>
          </p:nvCxnSpPr>
          <p:spPr>
            <a:xfrm>
              <a:off x="1475656" y="3572432"/>
              <a:ext cx="5904656" cy="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6E42D1AB-85D8-4922-9BEE-DF683ED81CFA}"/>
                </a:ext>
              </a:extLst>
            </p:cNvPr>
            <p:cNvCxnSpPr/>
            <p:nvPr/>
          </p:nvCxnSpPr>
          <p:spPr>
            <a:xfrm flipV="1">
              <a:off x="1475656" y="2492144"/>
              <a:ext cx="937339" cy="64874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 xmlns:a16="http://schemas.microsoft.com/office/drawing/2014/main" id="{B6753A3A-6FBD-484F-BAD0-01078A084D1A}"/>
                </a:ext>
              </a:extLst>
            </p:cNvPr>
            <p:cNvCxnSpPr/>
            <p:nvPr/>
          </p:nvCxnSpPr>
          <p:spPr>
            <a:xfrm>
              <a:off x="2412995" y="2492144"/>
              <a:ext cx="863567" cy="2161994"/>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FB12E92F-1A05-4880-A0A6-BAEC5262F711}"/>
                </a:ext>
              </a:extLst>
            </p:cNvPr>
            <p:cNvCxnSpPr/>
            <p:nvPr/>
          </p:nvCxnSpPr>
          <p:spPr>
            <a:xfrm flipV="1">
              <a:off x="3276562" y="2492144"/>
              <a:ext cx="1942663" cy="2161994"/>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D40A38AF-13EF-43C7-ACC9-53196E017637}"/>
                </a:ext>
              </a:extLst>
            </p:cNvPr>
            <p:cNvCxnSpPr/>
            <p:nvPr/>
          </p:nvCxnSpPr>
          <p:spPr>
            <a:xfrm>
              <a:off x="5219225" y="2492144"/>
              <a:ext cx="914195" cy="915618"/>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 xmlns:a16="http://schemas.microsoft.com/office/drawing/2014/main" id="{EA064E08-8983-4CB5-B424-1E69AE2276E7}"/>
                </a:ext>
              </a:extLst>
            </p:cNvPr>
            <p:cNvSpPr txBox="1">
              <a:spLocks noChangeArrowheads="1"/>
            </p:cNvSpPr>
            <p:nvPr/>
          </p:nvSpPr>
          <p:spPr bwMode="auto">
            <a:xfrm>
              <a:off x="1835696" y="2132856"/>
              <a:ext cx="1671426" cy="330261"/>
            </a:xfrm>
            <a:prstGeom prst="rect">
              <a:avLst/>
            </a:prstGeom>
            <a:solidFill>
              <a:srgbClr val="FFC000"/>
            </a:solidFill>
            <a:ln w="9525">
              <a:solidFill>
                <a:srgbClr val="FF9900"/>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fi-FI" altLang="en-US" sz="1800" dirty="0">
                  <a:latin typeface="Century Schoolbook" panose="02040604050505020304" pitchFamily="18" charset="0"/>
                </a:rPr>
                <a:t>Valmistuminen</a:t>
              </a:r>
            </a:p>
          </p:txBody>
        </p:sp>
        <p:sp>
          <p:nvSpPr>
            <p:cNvPr id="13" name="TextBox 24">
              <a:extLst>
                <a:ext uri="{FF2B5EF4-FFF2-40B4-BE49-F238E27FC236}">
                  <a16:creationId xmlns="" xmlns:a16="http://schemas.microsoft.com/office/drawing/2014/main" id="{7A2D4186-1D68-41EC-8AF5-825E952F0402}"/>
                </a:ext>
              </a:extLst>
            </p:cNvPr>
            <p:cNvSpPr txBox="1">
              <a:spLocks noChangeArrowheads="1"/>
            </p:cNvSpPr>
            <p:nvPr/>
          </p:nvSpPr>
          <p:spPr bwMode="auto">
            <a:xfrm>
              <a:off x="4572000" y="2132856"/>
              <a:ext cx="1296144" cy="369332"/>
            </a:xfrm>
            <a:prstGeom prst="rect">
              <a:avLst/>
            </a:prstGeom>
            <a:solidFill>
              <a:srgbClr val="FFC000"/>
            </a:solidFill>
            <a:ln w="9525">
              <a:solidFill>
                <a:srgbClr val="FF99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fi-FI" altLang="en-US" sz="1800">
                  <a:latin typeface="Century Schoolbook" panose="02040604050505020304" pitchFamily="18" charset="0"/>
                </a:rPr>
                <a:t>Uusi työ</a:t>
              </a:r>
            </a:p>
          </p:txBody>
        </p:sp>
        <p:sp>
          <p:nvSpPr>
            <p:cNvPr id="14" name="TextBox 25">
              <a:extLst>
                <a:ext uri="{FF2B5EF4-FFF2-40B4-BE49-F238E27FC236}">
                  <a16:creationId xmlns="" xmlns:a16="http://schemas.microsoft.com/office/drawing/2014/main" id="{70240825-B3AD-45C1-BBAC-84606D9DC1F9}"/>
                </a:ext>
              </a:extLst>
            </p:cNvPr>
            <p:cNvSpPr txBox="1">
              <a:spLocks noChangeArrowheads="1"/>
            </p:cNvSpPr>
            <p:nvPr/>
          </p:nvSpPr>
          <p:spPr bwMode="auto">
            <a:xfrm>
              <a:off x="2771800" y="4653136"/>
              <a:ext cx="1656184" cy="369332"/>
            </a:xfrm>
            <a:prstGeom prst="rect">
              <a:avLst/>
            </a:prstGeom>
            <a:solidFill>
              <a:srgbClr val="FFC000"/>
            </a:solidFill>
            <a:ln w="9525">
              <a:solidFill>
                <a:srgbClr val="FF99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fi-FI" altLang="en-US" sz="1800">
                  <a:latin typeface="Century Schoolbook" panose="02040604050505020304" pitchFamily="18" charset="0"/>
                </a:rPr>
                <a:t>Työttömyys</a:t>
              </a:r>
            </a:p>
          </p:txBody>
        </p:sp>
      </p:grpSp>
    </p:spTree>
    <p:extLst>
      <p:ext uri="{BB962C8B-B14F-4D97-AF65-F5344CB8AC3E}">
        <p14:creationId xmlns:p14="http://schemas.microsoft.com/office/powerpoint/2010/main" val="7263613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Moduulin tavoitteet</a:t>
            </a:r>
          </a:p>
        </p:txBody>
      </p:sp>
      <p:sp>
        <p:nvSpPr>
          <p:cNvPr id="4" name="CasellaDiTesto 3"/>
          <p:cNvSpPr txBox="1"/>
          <p:nvPr/>
        </p:nvSpPr>
        <p:spPr>
          <a:xfrm>
            <a:off x="913054" y="2233159"/>
            <a:ext cx="10872788" cy="3785652"/>
          </a:xfrm>
          <a:prstGeom prst="rect">
            <a:avLst/>
          </a:prstGeom>
          <a:noFill/>
        </p:spPr>
        <p:txBody>
          <a:bodyPr wrap="square" rtlCol="0">
            <a:spAutoFit/>
          </a:bodyPr>
          <a:lstStyle/>
          <a:p>
            <a:r>
              <a:rPr lang="fi-FI" sz="2400" dirty="0"/>
              <a:t>Tämän moduulin loppuun mennessä sinä:</a:t>
            </a:r>
          </a:p>
          <a:p>
            <a:endParaRPr lang="fi-FI" sz="2400" dirty="0"/>
          </a:p>
          <a:p>
            <a:pPr marL="285750" indent="-285750">
              <a:buFont typeface="Arial" panose="020B0604020202020204" pitchFamily="34" charset="0"/>
              <a:buChar char="•"/>
            </a:pPr>
            <a:r>
              <a:rPr lang="fi-FI" sz="2400" dirty="0"/>
              <a:t>olet voinut jakaa tärkeimmät haasteet, ongelmat ja mahdollisuudet toisten kanssa</a:t>
            </a:r>
          </a:p>
          <a:p>
            <a:pPr marL="285750" indent="-285750">
              <a:buFont typeface="Arial" panose="020B0604020202020204" pitchFamily="34" charset="0"/>
              <a:buChar char="•"/>
            </a:pPr>
            <a:r>
              <a:rPr lang="fi-FI" sz="2400" dirty="0"/>
              <a:t>olet voinut keskustella, tutkia ja testata liikeideoita turvallisessa, mutta haastavassa ympäristössä</a:t>
            </a:r>
          </a:p>
          <a:p>
            <a:pPr marL="285750" indent="-285750">
              <a:buFont typeface="Arial" panose="020B0604020202020204" pitchFamily="34" charset="0"/>
              <a:buChar char="•"/>
            </a:pPr>
            <a:r>
              <a:rPr lang="fi-FI" sz="2400" dirty="0"/>
              <a:t>olet voinut ottaa seuraavat askeleet liikeidean kehittämisessä ja/tai liiketoiminnan kasvattamisessa</a:t>
            </a:r>
          </a:p>
          <a:p>
            <a:pPr marL="285750" indent="-285750">
              <a:buFont typeface="Arial" panose="020B0604020202020204" pitchFamily="34" charset="0"/>
              <a:buChar char="•"/>
            </a:pPr>
            <a:r>
              <a:rPr lang="fi-FI" sz="2400" dirty="0"/>
              <a:t>olet saanut syvällisempää tietoa liiketoimintasi vahvuuksista ja heikkouksista ja siitä, mistä löytää uusia mahdollisuuksia tutkittavaksi</a:t>
            </a:r>
          </a:p>
          <a:p>
            <a:pPr marL="285750" indent="-285750">
              <a:buFont typeface="Arial" panose="020B0604020202020204" pitchFamily="34" charset="0"/>
              <a:buChar char="•"/>
            </a:pPr>
            <a:r>
              <a:rPr lang="fi-FI" sz="2400" dirty="0"/>
              <a:t>olet saanut tarkempaa tietoa asiakkaiden ominaispiirteistä</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a:t>
            </a:fld>
            <a:endParaRPr lang="fi-FI" dirty="0"/>
          </a:p>
        </p:txBody>
      </p:sp>
    </p:spTree>
    <p:extLst>
      <p:ext uri="{BB962C8B-B14F-4D97-AF65-F5344CB8AC3E}">
        <p14:creationId xmlns:p14="http://schemas.microsoft.com/office/powerpoint/2010/main" val="20576012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20</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Lifeline 1</a:t>
            </a:r>
          </a:p>
        </p:txBody>
      </p:sp>
      <p:sp>
        <p:nvSpPr>
          <p:cNvPr id="5" name="Content Placeholder 2">
            <a:extLst>
              <a:ext uri="{FF2B5EF4-FFF2-40B4-BE49-F238E27FC236}">
                <a16:creationId xmlns="" xmlns:a16="http://schemas.microsoft.com/office/drawing/2014/main" id="{24784E81-A427-4C2C-BC33-438D081BAEC1}"/>
              </a:ext>
            </a:extLst>
          </p:cNvPr>
          <p:cNvSpPr txBox="1">
            <a:spLocks/>
          </p:cNvSpPr>
          <p:nvPr/>
        </p:nvSpPr>
        <p:spPr>
          <a:xfrm>
            <a:off x="2202889" y="1930400"/>
            <a:ext cx="8229600" cy="436173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fi-FI" altLang="en-US" sz="2400" dirty="0"/>
              <a:t>Kuka tai mikä on auttanut minua menestymään?</a:t>
            </a:r>
          </a:p>
          <a:p>
            <a:endParaRPr lang="fi-FI" altLang="en-US" sz="2400" dirty="0"/>
          </a:p>
          <a:p>
            <a:r>
              <a:rPr lang="fi-FI" altLang="en-US" sz="2400" dirty="0"/>
              <a:t>Mitkä ovat olleet tärkeimmät huippuhetket ja aallonpohjat?</a:t>
            </a:r>
          </a:p>
          <a:p>
            <a:endParaRPr lang="fi-FI" altLang="en-US" sz="2400" dirty="0"/>
          </a:p>
          <a:p>
            <a:r>
              <a:rPr lang="fi-FI" altLang="en-US" sz="2400" dirty="0"/>
              <a:t>Mitä oivalluksia olet saanut menneisyydestä, jotka voivat antaa näkökulmaa tulevaan?</a:t>
            </a:r>
          </a:p>
          <a:p>
            <a:pPr>
              <a:buFont typeface="Arial" panose="020B0604020202020204" pitchFamily="34" charset="0"/>
              <a:buNone/>
            </a:pPr>
            <a:endParaRPr lang="fi-FI" altLang="en-US" sz="2400" dirty="0"/>
          </a:p>
          <a:p>
            <a:r>
              <a:rPr lang="fi-FI" altLang="en-US" sz="2400" dirty="0"/>
              <a:t>Henkilön tarpeet ja toiveet muuttuvat ajan myötä. Miten luulet muuttuvasi nyt?</a:t>
            </a:r>
          </a:p>
          <a:p>
            <a:endParaRPr lang="fi-FI" altLang="en-US" sz="2400" dirty="0"/>
          </a:p>
          <a:p>
            <a:endParaRPr lang="fi-FI" altLang="en-US" sz="2400" dirty="0"/>
          </a:p>
        </p:txBody>
      </p:sp>
    </p:spTree>
    <p:extLst>
      <p:ext uri="{BB962C8B-B14F-4D97-AF65-F5344CB8AC3E}">
        <p14:creationId xmlns:p14="http://schemas.microsoft.com/office/powerpoint/2010/main" val="2595451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21</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Lifeline 2</a:t>
            </a:r>
          </a:p>
        </p:txBody>
      </p:sp>
      <p:sp>
        <p:nvSpPr>
          <p:cNvPr id="5" name="Content Placeholder 2">
            <a:extLst>
              <a:ext uri="{FF2B5EF4-FFF2-40B4-BE49-F238E27FC236}">
                <a16:creationId xmlns="" xmlns:a16="http://schemas.microsoft.com/office/drawing/2014/main" id="{C5E3FD85-975E-44BF-B96D-5C31CC68657A}"/>
              </a:ext>
            </a:extLst>
          </p:cNvPr>
          <p:cNvSpPr txBox="1">
            <a:spLocks/>
          </p:cNvSpPr>
          <p:nvPr/>
        </p:nvSpPr>
        <p:spPr>
          <a:xfrm>
            <a:off x="2202889" y="2021340"/>
            <a:ext cx="8229600" cy="452596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buFont typeface="Arial" panose="020B0604020202020204" pitchFamily="34" charset="0"/>
              <a:buChar char="•"/>
              <a:defRPr/>
            </a:pPr>
            <a:r>
              <a:rPr lang="fi-FI" altLang="en-US" sz="2400" dirty="0"/>
              <a:t>Mitä muuta tapahtui viime vuonna ennen ja jälkeen tärkeimpien kohtien?</a:t>
            </a:r>
          </a:p>
          <a:p>
            <a:pPr>
              <a:buFont typeface="Arial" panose="020B0604020202020204" pitchFamily="34" charset="0"/>
              <a:buChar char="•"/>
              <a:defRPr/>
            </a:pPr>
            <a:r>
              <a:rPr lang="fi-FI" altLang="en-US" sz="2400" dirty="0"/>
              <a:t>Mitkä virstanpylväät auttoivat toipumaan aallonpohjista?</a:t>
            </a:r>
          </a:p>
          <a:p>
            <a:pPr>
              <a:buFont typeface="Arial" panose="020B0604020202020204" pitchFamily="34" charset="0"/>
              <a:buChar char="•"/>
              <a:defRPr/>
            </a:pPr>
            <a:r>
              <a:rPr lang="fi-FI" altLang="en-US" sz="2400" dirty="0"/>
              <a:t>Mitä yhteistä aallonpohjilla ja huippuhetkillä on?</a:t>
            </a:r>
          </a:p>
          <a:p>
            <a:pPr>
              <a:buFont typeface="Arial" panose="020B0604020202020204" pitchFamily="34" charset="0"/>
              <a:buChar char="•"/>
              <a:defRPr/>
            </a:pPr>
            <a:r>
              <a:rPr lang="fi-FI" altLang="en-US" sz="2400" dirty="0"/>
              <a:t>Miltä sinusta tuntui huippuhetkien aikana? Mitä teet tuollaisina aikoina?</a:t>
            </a:r>
          </a:p>
          <a:p>
            <a:pPr>
              <a:buFont typeface="Arial" panose="020B0604020202020204" pitchFamily="34" charset="0"/>
              <a:buChar char="•"/>
              <a:defRPr/>
            </a:pPr>
            <a:r>
              <a:rPr lang="fi-FI" altLang="en-US" sz="2400" dirty="0"/>
              <a:t>Miten olet tehnyt päätöksiä elämäsi tärkeissä kohdissa toistaiseksi? </a:t>
            </a:r>
          </a:p>
          <a:p>
            <a:pPr>
              <a:buFont typeface="Arial" panose="020B0604020202020204" pitchFamily="34" charset="0"/>
              <a:buChar char="•"/>
              <a:defRPr/>
            </a:pPr>
            <a:r>
              <a:rPr lang="fi-FI" altLang="en-US" sz="2400" dirty="0"/>
              <a:t>Mitä tämä opettaa sinulle siitä, miten voimme käsitellä nykyisiä/tulevia muutoksia?</a:t>
            </a:r>
          </a:p>
        </p:txBody>
      </p:sp>
    </p:spTree>
    <p:extLst>
      <p:ext uri="{BB962C8B-B14F-4D97-AF65-F5344CB8AC3E}">
        <p14:creationId xmlns:p14="http://schemas.microsoft.com/office/powerpoint/2010/main" val="36751732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22</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Sisu vastaan sinnikkyys</a:t>
            </a:r>
          </a:p>
        </p:txBody>
      </p:sp>
      <p:sp>
        <p:nvSpPr>
          <p:cNvPr id="5" name="Content Placeholder 2">
            <a:extLst>
              <a:ext uri="{FF2B5EF4-FFF2-40B4-BE49-F238E27FC236}">
                <a16:creationId xmlns="" xmlns:a16="http://schemas.microsoft.com/office/drawing/2014/main" id="{97E50D5E-4510-4D80-8662-0ADB805A71DE}"/>
              </a:ext>
            </a:extLst>
          </p:cNvPr>
          <p:cNvSpPr txBox="1">
            <a:spLocks/>
          </p:cNvSpPr>
          <p:nvPr/>
        </p:nvSpPr>
        <p:spPr>
          <a:xfrm>
            <a:off x="2358572" y="2021794"/>
            <a:ext cx="8229600" cy="452596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panose="020B0604020202020204" pitchFamily="34" charset="0"/>
              <a:buNone/>
            </a:pPr>
            <a:r>
              <a:rPr lang="fi-FI" altLang="en-US" b="1" i="1" dirty="0"/>
              <a:t>"Sinnikkyys</a:t>
            </a:r>
            <a:r>
              <a:rPr lang="fi-FI" altLang="en-US" i="1" dirty="0"/>
              <a:t>on optimismia, jonka avulla jatkat, kun ajat ovat vaikeita ja olet kokenut epäonnistumisia tai kun muut näkevät jatkamisen tarpeettomana tai mahdottomana. </a:t>
            </a:r>
            <a:r>
              <a:rPr lang="fi-FI" altLang="en-US" b="1" i="1" dirty="0"/>
              <a:t>Sisu</a:t>
            </a:r>
            <a:r>
              <a:rPr lang="fi-FI" altLang="en-US" i="1" dirty="0"/>
              <a:t>on asenne, joka pitää sinut vaikean tehtävän parissa riittävän pitkän ajan."</a:t>
            </a:r>
          </a:p>
          <a:p>
            <a:pPr marL="0" indent="0">
              <a:buFont typeface="Arial" panose="020B0604020202020204" pitchFamily="34" charset="0"/>
              <a:buNone/>
            </a:pPr>
            <a:endParaRPr lang="fi-FI" altLang="en-US" dirty="0"/>
          </a:p>
          <a:p>
            <a:pPr marL="0" indent="0">
              <a:buFont typeface="Arial" panose="020B0604020202020204" pitchFamily="34" charset="0"/>
              <a:buNone/>
            </a:pPr>
            <a:r>
              <a:rPr lang="fi-FI" smtClean="0"/>
              <a:t>Tamara Lechner, </a:t>
            </a:r>
            <a:r>
              <a:rPr lang="fi-FI" altLang="en-US" dirty="0">
                <a:hlinkClick r:id="rId3"/>
              </a:rPr>
              <a:t>www.chopra.com</a:t>
            </a:r>
            <a:r>
              <a:rPr lang="fi-FI" smtClean="0"/>
              <a:t> </a:t>
            </a:r>
          </a:p>
          <a:p>
            <a:pPr marL="0" indent="0">
              <a:buFont typeface="Arial" panose="020B0604020202020204" pitchFamily="34" charset="0"/>
              <a:buNone/>
            </a:pPr>
            <a:endParaRPr lang="fi-FI" altLang="en-US" dirty="0"/>
          </a:p>
          <a:p>
            <a:pPr marL="0" indent="0">
              <a:buFont typeface="Arial" panose="020B0604020202020204" pitchFamily="34" charset="0"/>
              <a:buNone/>
            </a:pPr>
            <a:endParaRPr lang="fi-FI" altLang="en-US" dirty="0"/>
          </a:p>
        </p:txBody>
      </p:sp>
    </p:spTree>
    <p:extLst>
      <p:ext uri="{BB962C8B-B14F-4D97-AF65-F5344CB8AC3E}">
        <p14:creationId xmlns:p14="http://schemas.microsoft.com/office/powerpoint/2010/main" val="349052194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23</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SWOT-analyysi</a:t>
            </a:r>
          </a:p>
        </p:txBody>
      </p:sp>
      <p:graphicFrame>
        <p:nvGraphicFramePr>
          <p:cNvPr id="6" name="Diagram 5">
            <a:extLst>
              <a:ext uri="{FF2B5EF4-FFF2-40B4-BE49-F238E27FC236}">
                <a16:creationId xmlns="" xmlns:a16="http://schemas.microsoft.com/office/drawing/2014/main" id="{3673B35D-E403-45E4-9CC5-E56FB69E2F27}"/>
              </a:ext>
            </a:extLst>
          </p:cNvPr>
          <p:cNvGraphicFramePr/>
          <p:nvPr>
            <p:extLst>
              <p:ext uri="{D42A27DB-BD31-4B8C-83A1-F6EECF244321}">
                <p14:modId xmlns:p14="http://schemas.microsoft.com/office/powerpoint/2010/main" val="1993611574"/>
              </p:ext>
            </p:extLst>
          </p:nvPr>
        </p:nvGraphicFramePr>
        <p:xfrm>
          <a:off x="3503712" y="1988840"/>
          <a:ext cx="5184576"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Rounded Corners 6">
            <a:extLst>
              <a:ext uri="{FF2B5EF4-FFF2-40B4-BE49-F238E27FC236}">
                <a16:creationId xmlns="" xmlns:a16="http://schemas.microsoft.com/office/drawing/2014/main" id="{0FC2B185-ECA3-4509-8D74-3F1F75B75931}"/>
              </a:ext>
            </a:extLst>
          </p:cNvPr>
          <p:cNvSpPr/>
          <p:nvPr/>
        </p:nvSpPr>
        <p:spPr>
          <a:xfrm>
            <a:off x="4310758" y="1798290"/>
            <a:ext cx="3570483" cy="431800"/>
          </a:xfrm>
          <a:prstGeom prst="roundRect">
            <a:avLst/>
          </a:prstGeom>
          <a:solidFill>
            <a:srgbClr val="00B0F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fi-FI" sz="2000" b="1" dirty="0">
                <a:solidFill>
                  <a:schemeClr val="tx1"/>
                </a:solidFill>
              </a:rPr>
              <a:t>Sisäinen</a:t>
            </a:r>
          </a:p>
        </p:txBody>
      </p:sp>
      <p:sp>
        <p:nvSpPr>
          <p:cNvPr id="8" name="Rectangle: Rounded Corners 6">
            <a:extLst>
              <a:ext uri="{FF2B5EF4-FFF2-40B4-BE49-F238E27FC236}">
                <a16:creationId xmlns="" xmlns:a16="http://schemas.microsoft.com/office/drawing/2014/main" id="{A7464DB7-0108-4487-BEE9-96BCBCC30A82}"/>
              </a:ext>
            </a:extLst>
          </p:cNvPr>
          <p:cNvSpPr/>
          <p:nvPr/>
        </p:nvSpPr>
        <p:spPr>
          <a:xfrm>
            <a:off x="4310758" y="5461846"/>
            <a:ext cx="3570483" cy="431800"/>
          </a:xfrm>
          <a:prstGeom prst="roundRect">
            <a:avLst/>
          </a:prstGeom>
          <a:solidFill>
            <a:srgbClr val="00B0F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fi-FI" sz="2000" b="1" dirty="0">
                <a:solidFill>
                  <a:schemeClr val="tx1"/>
                </a:solidFill>
              </a:rPr>
              <a:t>Ulkoinen</a:t>
            </a:r>
          </a:p>
        </p:txBody>
      </p:sp>
    </p:spTree>
    <p:extLst>
      <p:ext uri="{BB962C8B-B14F-4D97-AF65-F5344CB8AC3E}">
        <p14:creationId xmlns:p14="http://schemas.microsoft.com/office/powerpoint/2010/main" val="32101266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r>
              <a:rPr lang="fi-FI" sz="3600" b="1" dirty="0"/>
              <a:t>Seuraava </a:t>
            </a:r>
            <a:r>
              <a:rPr lang="fi-FI" sz="3600" b="1" dirty="0" smtClean="0"/>
              <a:t>lähitapaaminen: </a:t>
            </a:r>
            <a:r>
              <a:rPr lang="fi-FI" sz="3600" b="1" dirty="0"/>
              <a:t>Kulttuuriset esteet markkinoille pääsyyn, oppiminen isäntäkulttuurista</a:t>
            </a:r>
            <a:endParaRPr lang="fi-FI" sz="3600" b="1" dirty="0">
              <a:ea typeface="Gotham Pro" charset="0"/>
              <a:cs typeface="Gotham Pro" charset="0"/>
            </a:endParaRPr>
          </a:p>
        </p:txBody>
      </p:sp>
      <p:sp>
        <p:nvSpPr>
          <p:cNvPr id="4" name="CasellaDiTesto 3"/>
          <p:cNvSpPr txBox="1"/>
          <p:nvPr/>
        </p:nvSpPr>
        <p:spPr>
          <a:xfrm>
            <a:off x="1089025" y="3072815"/>
            <a:ext cx="10872788" cy="2246769"/>
          </a:xfrm>
          <a:prstGeom prst="rect">
            <a:avLst/>
          </a:prstGeom>
          <a:noFill/>
        </p:spPr>
        <p:txBody>
          <a:bodyPr wrap="square" rtlCol="0">
            <a:spAutoFit/>
          </a:bodyPr>
          <a:lstStyle/>
          <a:p>
            <a:pPr marL="342900" indent="-342900">
              <a:buFont typeface="Arial" panose="020B0604020202020204" pitchFamily="34" charset="0"/>
              <a:buChar char="•"/>
              <a:defRPr/>
            </a:pPr>
            <a:r>
              <a:rPr lang="fi-FI" sz="2000" dirty="0">
                <a:solidFill>
                  <a:srgbClr val="FF0000"/>
                </a:solidFill>
              </a:rPr>
              <a:t>[anna päivämäärä + aika]</a:t>
            </a:r>
          </a:p>
          <a:p>
            <a:pPr marL="342900" indent="-342900">
              <a:buFont typeface="Arial" panose="020B0604020202020204" pitchFamily="34" charset="0"/>
              <a:buChar char="•"/>
              <a:defRPr/>
            </a:pPr>
            <a:endParaRPr lang="fi-FI" sz="2000" dirty="0"/>
          </a:p>
          <a:p>
            <a:pPr marL="342900" indent="-342900">
              <a:buFont typeface="Arial" panose="020B0604020202020204" pitchFamily="34" charset="0"/>
              <a:buChar char="•"/>
              <a:defRPr/>
            </a:pPr>
            <a:r>
              <a:rPr lang="fi-FI" sz="2000" dirty="0"/>
              <a:t>Moduulin tavoitteet</a:t>
            </a:r>
          </a:p>
          <a:p>
            <a:pPr marL="742950" lvl="1" indent="-285750">
              <a:buFont typeface="Arial" panose="020B0604020202020204" pitchFamily="34" charset="0"/>
              <a:buChar char="•"/>
            </a:pPr>
            <a:r>
              <a:rPr lang="fi-FI" sz="2000" dirty="0" smtClean="0"/>
              <a:t>saada </a:t>
            </a:r>
            <a:r>
              <a:rPr lang="fi-FI" sz="2000" dirty="0"/>
              <a:t>lisää tietoa kulttuurisista esteistä markkinoille pääsyyn.</a:t>
            </a:r>
          </a:p>
          <a:p>
            <a:pPr marL="742950" lvl="1" indent="-285750">
              <a:buFont typeface="Arial" panose="020B0604020202020204" pitchFamily="34" charset="0"/>
              <a:buChar char="•"/>
            </a:pPr>
            <a:r>
              <a:rPr lang="fi-FI" sz="2000" dirty="0" smtClean="0"/>
              <a:t>lisätä tietoa strategioista </a:t>
            </a:r>
            <a:r>
              <a:rPr lang="fi-FI" sz="2000" dirty="0"/>
              <a:t>kulttuurienvälisten esteiden poistamiseksi markkinoille pääsemiseksi. </a:t>
            </a:r>
          </a:p>
          <a:p>
            <a:pPr marL="742950" lvl="1" indent="-285750">
              <a:buFont typeface="Arial" panose="020B0604020202020204" pitchFamily="34" charset="0"/>
              <a:buChar char="•"/>
            </a:pPr>
            <a:r>
              <a:rPr lang="fi-FI" sz="2000" dirty="0" smtClean="0"/>
              <a:t>tutustua </a:t>
            </a:r>
            <a:r>
              <a:rPr lang="fi-FI" sz="2000" dirty="0"/>
              <a:t>isäntämaan kulttuuriin</a:t>
            </a:r>
          </a:p>
          <a:p>
            <a:pPr marL="342900" indent="-342900">
              <a:buFont typeface="Arial" panose="020B0604020202020204" pitchFamily="34" charset="0"/>
              <a:buChar char="•"/>
              <a:defRPr/>
            </a:pPr>
            <a:endParaRPr lang="fi-FI" sz="2000" dirty="0"/>
          </a:p>
        </p:txBody>
      </p:sp>
      <p:sp>
        <p:nvSpPr>
          <p:cNvPr id="6" name="Slide Number Placeholder 5"/>
          <p:cNvSpPr>
            <a:spLocks noGrp="1"/>
          </p:cNvSpPr>
          <p:nvPr>
            <p:ph type="sldNum" sz="quarter" idx="12"/>
          </p:nvPr>
        </p:nvSpPr>
        <p:spPr/>
        <p:txBody>
          <a:bodyPr/>
          <a:lstStyle/>
          <a:p>
            <a:fld id="{164FE841-7605-7A44-96E0-2201010B0786}" type="slidenum">
              <a:rPr lang="it-IT" smtClean="0"/>
              <a:pPr/>
              <a:t>24</a:t>
            </a:fld>
            <a:endParaRPr lang="fi-FI" dirty="0"/>
          </a:p>
        </p:txBody>
      </p:sp>
    </p:spTree>
    <p:extLst>
      <p:ext uri="{BB962C8B-B14F-4D97-AF65-F5344CB8AC3E}">
        <p14:creationId xmlns:p14="http://schemas.microsoft.com/office/powerpoint/2010/main" val="28568644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r>
              <a:rPr lang="fi-FI" sz="3600" b="1" dirty="0"/>
              <a:t>Yhteystiedot</a:t>
            </a:r>
          </a:p>
        </p:txBody>
      </p:sp>
      <p:sp>
        <p:nvSpPr>
          <p:cNvPr id="6" name="Slide Number Placeholder 5"/>
          <p:cNvSpPr>
            <a:spLocks noGrp="1"/>
          </p:cNvSpPr>
          <p:nvPr>
            <p:ph type="sldNum" sz="quarter" idx="12"/>
          </p:nvPr>
        </p:nvSpPr>
        <p:spPr/>
        <p:txBody>
          <a:bodyPr/>
          <a:lstStyle/>
          <a:p>
            <a:fld id="{164FE841-7605-7A44-96E0-2201010B0786}" type="slidenum">
              <a:rPr lang="it-IT" smtClean="0"/>
              <a:pPr/>
              <a:t>25</a:t>
            </a:fld>
            <a:endParaRPr lang="fi-FI" dirty="0"/>
          </a:p>
        </p:txBody>
      </p:sp>
      <p:sp>
        <p:nvSpPr>
          <p:cNvPr id="5" name="CasellaDiTesto 3">
            <a:extLst>
              <a:ext uri="{FF2B5EF4-FFF2-40B4-BE49-F238E27FC236}">
                <a16:creationId xmlns="" xmlns:a16="http://schemas.microsoft.com/office/drawing/2014/main" id="{CF5601AE-80B9-4B86-A79A-0CE0E1243ACF}"/>
              </a:ext>
            </a:extLst>
          </p:cNvPr>
          <p:cNvSpPr txBox="1"/>
          <p:nvPr/>
        </p:nvSpPr>
        <p:spPr>
          <a:xfrm>
            <a:off x="1089025" y="2615496"/>
            <a:ext cx="10872788" cy="1261884"/>
          </a:xfrm>
          <a:prstGeom prst="rect">
            <a:avLst/>
          </a:prstGeom>
          <a:noFill/>
        </p:spPr>
        <p:txBody>
          <a:bodyPr wrap="square" rtlCol="0">
            <a:spAutoFit/>
          </a:bodyPr>
          <a:lstStyle/>
          <a:p>
            <a:pPr marL="342900" indent="-342900">
              <a:buFont typeface="Arial" panose="020B0604020202020204" pitchFamily="34" charset="0"/>
              <a:buChar char="•"/>
            </a:pPr>
            <a:r>
              <a:rPr lang="fi-FI" altLang="en-US" sz="2000" smtClean="0">
                <a:solidFill>
                  <a:srgbClr val="FF0000"/>
                </a:solidFill>
              </a:rPr>
              <a:t>Fasilitaattori</a:t>
            </a:r>
            <a:endParaRPr lang="fi-FI" altLang="en-US" sz="2000" dirty="0">
              <a:solidFill>
                <a:srgbClr val="FF0000"/>
              </a:solidFill>
            </a:endParaRPr>
          </a:p>
          <a:p>
            <a:pPr marL="800100" lvl="1" indent="-342900">
              <a:buFont typeface="Arial" panose="020B0604020202020204" pitchFamily="34" charset="0"/>
              <a:buChar char="•"/>
            </a:pPr>
            <a:r>
              <a:rPr lang="fi-FI" altLang="en-US" sz="2000" dirty="0">
                <a:solidFill>
                  <a:srgbClr val="FF0000"/>
                </a:solidFill>
              </a:rPr>
              <a:t>Sähköpostiosoite</a:t>
            </a:r>
            <a:endParaRPr lang="fi-FI" altLang="en-US" sz="2000" u="sng" dirty="0">
              <a:solidFill>
                <a:srgbClr val="FF0000"/>
              </a:solidFill>
            </a:endParaRPr>
          </a:p>
          <a:p>
            <a:endParaRPr lang="fi-FI" altLang="en-US" dirty="0">
              <a:solidFill>
                <a:srgbClr val="FF0000"/>
              </a:solidFill>
            </a:endParaRPr>
          </a:p>
          <a:p>
            <a:endParaRPr lang="fi-FI" altLang="en-US" dirty="0"/>
          </a:p>
        </p:txBody>
      </p:sp>
    </p:spTree>
    <p:extLst>
      <p:ext uri="{BB962C8B-B14F-4D97-AF65-F5344CB8AC3E}">
        <p14:creationId xmlns:p14="http://schemas.microsoft.com/office/powerpoint/2010/main" val="2767291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999" y="1097075"/>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3E4BB82E-5C2C-46DE-8524-7C2F4C0CD1DA}" type="slidenum">
              <a:rPr lang="it-IT" smtClean="0"/>
              <a:t>26</a:t>
            </a:fld>
            <a:endParaRPr lang="fi-FI" dirty="0"/>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1" y="3340417"/>
            <a:ext cx="5400675" cy="430887"/>
          </a:xfrm>
          <a:prstGeom prst="rect">
            <a:avLst/>
          </a:prstGeom>
          <a:noFill/>
        </p:spPr>
        <p:txBody>
          <a:bodyPr wrap="square" rtlCol="0">
            <a:spAutoFit/>
          </a:bodyPr>
          <a:lstStyle/>
          <a:p>
            <a:pPr algn="ctr"/>
            <a:r>
              <a:rPr lang="fi-FI" sz="2200" b="1" dirty="0">
                <a:solidFill>
                  <a:schemeClr val="tx2"/>
                </a:solidFill>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2200" dirty="0">
                <a:solidFill>
                  <a:schemeClr val="bg1"/>
                </a:solidFill>
                <a:ea typeface="Gotham Pro Light" charset="0"/>
                <a:cs typeface="Gotham Pro Light" charset="0"/>
              </a:rPr>
              <a:t>Supporting female migrant </a:t>
            </a:r>
            <a:r>
              <a:rPr lang="it-IT" sz="2200" dirty="0" smtClean="0">
                <a:solidFill>
                  <a:schemeClr val="bg1"/>
                </a:solidFill>
                <a:ea typeface="Gotham Pro Light" charset="0"/>
                <a:cs typeface="Gotham Pro Light" charset="0"/>
              </a:rPr>
              <a:t>entrepreneurs</a:t>
            </a:r>
            <a:endParaRPr lang="it-IT" sz="2200" dirty="0">
              <a:solidFill>
                <a:schemeClr val="bg1"/>
              </a:solidFill>
              <a:ea typeface="Gotham Pro Light" charset="0"/>
              <a:cs typeface="Gotham Pro Light" charset="0"/>
            </a:endParaRPr>
          </a:p>
        </p:txBody>
      </p:sp>
      <p:pic>
        <p:nvPicPr>
          <p:cNvPr id="16" name="Immagine 4"/>
          <p:cNvPicPr>
            <a:picLocks noChangeAspect="1"/>
          </p:cNvPicPr>
          <p:nvPr/>
        </p:nvPicPr>
        <p:blipFill>
          <a:blip r:embed="rId5"/>
          <a:stretch>
            <a:fillRect/>
          </a:stretch>
        </p:blipFill>
        <p:spPr>
          <a:xfrm>
            <a:off x="4632488" y="4921292"/>
            <a:ext cx="254283" cy="254283"/>
          </a:xfrm>
          <a:prstGeom prst="rect">
            <a:avLst/>
          </a:prstGeom>
        </p:spPr>
      </p:pic>
      <p:sp>
        <p:nvSpPr>
          <p:cNvPr id="17" name="CasellaDiTesto 8"/>
          <p:cNvSpPr txBox="1"/>
          <p:nvPr/>
        </p:nvSpPr>
        <p:spPr>
          <a:xfrm>
            <a:off x="4911243" y="4879156"/>
            <a:ext cx="2845379" cy="338554"/>
          </a:xfrm>
          <a:prstGeom prst="rect">
            <a:avLst/>
          </a:prstGeom>
          <a:noFill/>
        </p:spPr>
        <p:txBody>
          <a:bodyPr wrap="square" rtlCol="0">
            <a:spAutoFit/>
          </a:bodyPr>
          <a:lstStyle/>
          <a:p>
            <a:pPr algn="ctr"/>
            <a:r>
              <a:rPr lang="fi-FI" sz="1600" dirty="0"/>
              <a:t>facebook.com/KaleidoscopeEU/</a:t>
            </a:r>
          </a:p>
        </p:txBody>
      </p:sp>
      <p:sp>
        <p:nvSpPr>
          <p:cNvPr id="11" name="Rectangle 10"/>
          <p:cNvSpPr/>
          <p:nvPr/>
        </p:nvSpPr>
        <p:spPr>
          <a:xfrm>
            <a:off x="600076" y="5645772"/>
            <a:ext cx="9227414" cy="461665"/>
          </a:xfrm>
          <a:prstGeom prst="rect">
            <a:avLst/>
          </a:prstGeom>
        </p:spPr>
        <p:txBody>
          <a:bodyPr wrap="square">
            <a:spAutoFit/>
          </a:bodyPr>
          <a:lstStyle/>
          <a:p>
            <a:r>
              <a:rPr lang="en-US" sz="1200" dirty="0">
                <a:solidFill>
                  <a:schemeClr val="tx2"/>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r>
              <a:rPr lang="en-US" sz="1150" dirty="0">
                <a:solidFill>
                  <a:schemeClr val="tx2"/>
                </a:solidFill>
              </a:rPr>
              <a:t>.</a:t>
            </a:r>
          </a:p>
        </p:txBody>
      </p:sp>
    </p:spTree>
    <p:extLst>
      <p:ext uri="{BB962C8B-B14F-4D97-AF65-F5344CB8AC3E}">
        <p14:creationId xmlns:p14="http://schemas.microsoft.com/office/powerpoint/2010/main" val="357837033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3</a:t>
            </a:fld>
            <a:endParaRPr lang="fi-FI" dirty="0"/>
          </a:p>
        </p:txBody>
      </p:sp>
      <p:sp>
        <p:nvSpPr>
          <p:cNvPr id="3" name="Rectangle 2">
            <a:extLst>
              <a:ext uri="{FF2B5EF4-FFF2-40B4-BE49-F238E27FC236}">
                <a16:creationId xmlns="" xmlns:a16="http://schemas.microsoft.com/office/drawing/2014/main" id="{52DF3C89-0494-44F7-86E6-386A9BE36E87}"/>
              </a:ext>
            </a:extLst>
          </p:cNvPr>
          <p:cNvSpPr/>
          <p:nvPr/>
        </p:nvSpPr>
        <p:spPr>
          <a:xfrm>
            <a:off x="2291363" y="1987453"/>
            <a:ext cx="8506073" cy="4093428"/>
          </a:xfrm>
          <a:prstGeom prst="rect">
            <a:avLst/>
          </a:prstGeom>
        </p:spPr>
        <p:txBody>
          <a:bodyPr wrap="square">
            <a:spAutoFit/>
          </a:bodyPr>
          <a:lstStyle/>
          <a:p>
            <a:pPr marL="342900" indent="-342900">
              <a:buFont typeface="Arial" panose="020B0604020202020204" pitchFamily="34" charset="0"/>
              <a:buChar char="•"/>
              <a:defRPr/>
            </a:pPr>
            <a:r>
              <a:rPr lang="fi-FI" sz="2400" dirty="0"/>
              <a:t>Tunnelman keventäjä - luova ajattelu</a:t>
            </a:r>
          </a:p>
          <a:p>
            <a:pPr marL="342900" indent="-342900">
              <a:buFont typeface="Arial" panose="020B0604020202020204" pitchFamily="34" charset="0"/>
              <a:buChar char="•"/>
              <a:defRPr/>
            </a:pPr>
            <a:endParaRPr lang="fi-FI" sz="2400" dirty="0"/>
          </a:p>
          <a:p>
            <a:pPr marL="342900" indent="-342900">
              <a:buFont typeface="Arial" panose="020B0604020202020204" pitchFamily="34" charset="0"/>
              <a:buChar char="•"/>
              <a:defRPr/>
            </a:pPr>
            <a:r>
              <a:rPr lang="fi-FI" sz="2400" dirty="0"/>
              <a:t>Ainutlaatuisten ominaisuuksien kehittäminen</a:t>
            </a:r>
          </a:p>
          <a:p>
            <a:pPr marL="342900" indent="-342900">
              <a:buFont typeface="Arial" panose="020B0604020202020204" pitchFamily="34" charset="0"/>
              <a:buChar char="•"/>
              <a:defRPr/>
            </a:pPr>
            <a:endParaRPr lang="fi-FI" sz="2400" dirty="0"/>
          </a:p>
          <a:p>
            <a:pPr marL="342900" indent="-342900">
              <a:buFont typeface="Arial" panose="020B0604020202020204" pitchFamily="34" charset="0"/>
              <a:buChar char="•"/>
              <a:defRPr/>
            </a:pPr>
            <a:r>
              <a:rPr lang="fi-FI" sz="2400" dirty="0"/>
              <a:t>Mikä on asiakkaidesi liiketoimintapersoona?</a:t>
            </a:r>
          </a:p>
          <a:p>
            <a:pPr marL="342900" indent="-342900">
              <a:buFont typeface="Arial" panose="020B0604020202020204" pitchFamily="34" charset="0"/>
              <a:buChar char="•"/>
              <a:defRPr/>
            </a:pPr>
            <a:endParaRPr lang="fi-FI" sz="2400" dirty="0"/>
          </a:p>
          <a:p>
            <a:pPr marL="342900" indent="-342900">
              <a:buFont typeface="Arial" panose="020B0604020202020204" pitchFamily="34" charset="0"/>
              <a:buChar char="•"/>
              <a:defRPr/>
            </a:pPr>
            <a:r>
              <a:rPr lang="fi-FI" sz="2400" dirty="0"/>
              <a:t>Lifeline-toimintojen tarkastelu</a:t>
            </a:r>
          </a:p>
          <a:p>
            <a:pPr marL="342900" indent="-342900">
              <a:buFont typeface="Arial" panose="020B0604020202020204" pitchFamily="34" charset="0"/>
              <a:buChar char="•"/>
              <a:defRPr/>
            </a:pPr>
            <a:endParaRPr lang="fi-FI" sz="2400" dirty="0"/>
          </a:p>
          <a:p>
            <a:pPr marL="342900" indent="-342900">
              <a:buFont typeface="Arial" panose="020B0604020202020204" pitchFamily="34" charset="0"/>
              <a:buChar char="•"/>
              <a:defRPr/>
            </a:pPr>
            <a:r>
              <a:rPr lang="fi-FI" sz="2400" dirty="0"/>
              <a:t>Yrityksesi vahvuuksien, heikkouksien, mahdollisuuksien ja uhkien visualisointi</a:t>
            </a:r>
          </a:p>
          <a:p>
            <a:pPr marL="342900" indent="-342900">
              <a:buFont typeface="Arial" panose="020B0604020202020204" pitchFamily="34" charset="0"/>
              <a:buChar char="•"/>
              <a:defRPr/>
            </a:pPr>
            <a:endParaRPr lang="fi-FI" sz="2000"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Tänään</a:t>
            </a:r>
          </a:p>
        </p:txBody>
      </p:sp>
    </p:spTree>
    <p:extLst>
      <p:ext uri="{BB962C8B-B14F-4D97-AF65-F5344CB8AC3E}">
        <p14:creationId xmlns:p14="http://schemas.microsoft.com/office/powerpoint/2010/main" val="2592556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4</a:t>
            </a:fld>
            <a:endParaRPr lang="fi-FI" dirty="0"/>
          </a:p>
        </p:txBody>
      </p:sp>
      <p:sp>
        <p:nvSpPr>
          <p:cNvPr id="3" name="Rectangle 2">
            <a:extLst>
              <a:ext uri="{FF2B5EF4-FFF2-40B4-BE49-F238E27FC236}">
                <a16:creationId xmlns="" xmlns:a16="http://schemas.microsoft.com/office/drawing/2014/main" id="{52DF3C89-0494-44F7-86E6-386A9BE36E87}"/>
              </a:ext>
            </a:extLst>
          </p:cNvPr>
          <p:cNvSpPr/>
          <p:nvPr/>
        </p:nvSpPr>
        <p:spPr>
          <a:xfrm>
            <a:off x="2291363" y="1987453"/>
            <a:ext cx="8506073" cy="3416320"/>
          </a:xfrm>
          <a:prstGeom prst="rect">
            <a:avLst/>
          </a:prstGeom>
        </p:spPr>
        <p:txBody>
          <a:bodyPr wrap="square">
            <a:spAutoFit/>
          </a:bodyPr>
          <a:lstStyle/>
          <a:p>
            <a:pPr marL="342900" indent="-342900">
              <a:buFont typeface="Arial" panose="020B0604020202020204" pitchFamily="34" charset="0"/>
              <a:buChar char="•"/>
              <a:defRPr/>
            </a:pPr>
            <a:r>
              <a:rPr lang="fi-FI" sz="2400" dirty="0"/>
              <a:t>Mitä tarkkaan ottaen tarjoat mahdollisille asiakkaille?</a:t>
            </a:r>
          </a:p>
          <a:p>
            <a:pPr>
              <a:defRPr/>
            </a:pPr>
            <a:r>
              <a:rPr lang="fi-FI" smtClean="0"/>
              <a:t> </a:t>
            </a:r>
          </a:p>
          <a:p>
            <a:pPr marL="342900" indent="-342900">
              <a:buFont typeface="Arial" panose="020B0604020202020204" pitchFamily="34" charset="0"/>
              <a:buChar char="•"/>
              <a:defRPr/>
            </a:pPr>
            <a:r>
              <a:rPr lang="fi-FI" sz="2400" dirty="0"/>
              <a:t>Mitä etuja voit tarjota asiakkaillesi?</a:t>
            </a:r>
          </a:p>
          <a:p>
            <a:pPr>
              <a:defRPr/>
            </a:pPr>
            <a:endParaRPr lang="fi-FI" sz="2400" dirty="0"/>
          </a:p>
          <a:p>
            <a:pPr marL="342900" indent="-342900">
              <a:buFont typeface="Arial" panose="020B0604020202020204" pitchFamily="34" charset="0"/>
              <a:buChar char="•"/>
              <a:defRPr/>
            </a:pPr>
            <a:r>
              <a:rPr lang="fi-FI" sz="2400" dirty="0"/>
              <a:t>Miten eroat muista samaa tavaraa/palvelua tarjoavista?</a:t>
            </a:r>
          </a:p>
          <a:p>
            <a:pPr marL="342900" indent="-342900">
              <a:buFont typeface="Arial" panose="020B0604020202020204" pitchFamily="34" charset="0"/>
              <a:buChar char="•"/>
              <a:defRPr/>
            </a:pPr>
            <a:endParaRPr lang="fi-FI" sz="2400" dirty="0"/>
          </a:p>
          <a:p>
            <a:pPr marL="342900" indent="-342900">
              <a:buFont typeface="Arial" panose="020B0604020202020204" pitchFamily="34" charset="0"/>
              <a:buChar char="•"/>
              <a:defRPr/>
            </a:pPr>
            <a:r>
              <a:rPr lang="fi-FI" sz="2400" dirty="0"/>
              <a:t>Mitä voimme tarjota asiakkaiden odotuksiin vastaamiseksi tai odotusten ylittämiseksi?</a:t>
            </a:r>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USP</a:t>
            </a:r>
          </a:p>
        </p:txBody>
      </p:sp>
    </p:spTree>
    <p:extLst>
      <p:ext uri="{BB962C8B-B14F-4D97-AF65-F5344CB8AC3E}">
        <p14:creationId xmlns:p14="http://schemas.microsoft.com/office/powerpoint/2010/main" val="20191715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5</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3" y="1094173"/>
            <a:ext cx="8123543" cy="671997"/>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altLang="en-US" sz="3600" b="1" dirty="0">
                <a:latin typeface="+mn-lt"/>
              </a:rPr>
              <a:t>Liiketoiminnan parantaminen ja kehittäminen</a:t>
            </a:r>
          </a:p>
          <a:p>
            <a:endParaRPr lang="fi-FI" sz="3600" b="1" dirty="0">
              <a:latin typeface="+mn-lt"/>
            </a:endParaRPr>
          </a:p>
        </p:txBody>
      </p:sp>
      <p:sp>
        <p:nvSpPr>
          <p:cNvPr id="8" name="Down Arrow 7">
            <a:extLst>
              <a:ext uri="{FF2B5EF4-FFF2-40B4-BE49-F238E27FC236}">
                <a16:creationId xmlns="" xmlns:a16="http://schemas.microsoft.com/office/drawing/2014/main" id="{AC5EE52F-659F-4A02-8A5F-0F5F4500CFF6}"/>
              </a:ext>
            </a:extLst>
          </p:cNvPr>
          <p:cNvSpPr/>
          <p:nvPr/>
        </p:nvSpPr>
        <p:spPr>
          <a:xfrm rot="16200000">
            <a:off x="7433210" y="3357562"/>
            <a:ext cx="357187"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Down Arrow 8">
            <a:extLst>
              <a:ext uri="{FF2B5EF4-FFF2-40B4-BE49-F238E27FC236}">
                <a16:creationId xmlns="" xmlns:a16="http://schemas.microsoft.com/office/drawing/2014/main" id="{5408485B-8488-45E2-8FEB-C324360EC6B8}"/>
              </a:ext>
            </a:extLst>
          </p:cNvPr>
          <p:cNvSpPr/>
          <p:nvPr/>
        </p:nvSpPr>
        <p:spPr>
          <a:xfrm rot="16200000">
            <a:off x="3884411" y="3214687"/>
            <a:ext cx="357188"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302" y="2031593"/>
            <a:ext cx="1949123" cy="2723373"/>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9308" y="2428667"/>
            <a:ext cx="2896192" cy="1930795"/>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0383" y="2428667"/>
            <a:ext cx="2936190" cy="1957460"/>
          </a:xfrm>
          <a:prstGeom prst="rect">
            <a:avLst/>
          </a:prstGeom>
        </p:spPr>
      </p:pic>
      <p:sp>
        <p:nvSpPr>
          <p:cNvPr id="13" name="Rectangle 12"/>
          <p:cNvSpPr/>
          <p:nvPr/>
        </p:nvSpPr>
        <p:spPr>
          <a:xfrm>
            <a:off x="1508814" y="5967091"/>
            <a:ext cx="11553371" cy="646331"/>
          </a:xfrm>
          <a:prstGeom prst="rect">
            <a:avLst/>
          </a:prstGeom>
        </p:spPr>
        <p:txBody>
          <a:bodyPr wrap="square">
            <a:spAutoFit/>
          </a:bodyPr>
          <a:lstStyle/>
          <a:p>
            <a:r>
              <a:rPr lang="en-US" sz="1200" dirty="0" err="1" smtClean="0">
                <a:solidFill>
                  <a:schemeClr val="bg1">
                    <a:lumMod val="65000"/>
                  </a:schemeClr>
                </a:solidFill>
              </a:rPr>
              <a:t>Kuvat</a:t>
            </a:r>
            <a:r>
              <a:rPr lang="en-US" sz="1200" dirty="0" smtClean="0">
                <a:solidFill>
                  <a:schemeClr val="bg1">
                    <a:lumMod val="65000"/>
                  </a:schemeClr>
                </a:solidFill>
              </a:rPr>
              <a:t> (</a:t>
            </a:r>
            <a:r>
              <a:rPr lang="en-US" sz="1200" dirty="0" err="1" smtClean="0">
                <a:solidFill>
                  <a:schemeClr val="bg1">
                    <a:lumMod val="65000"/>
                  </a:schemeClr>
                </a:solidFill>
              </a:rPr>
              <a:t>vasemmaltta</a:t>
            </a:r>
            <a:r>
              <a:rPr lang="en-US" sz="1200" dirty="0" smtClean="0">
                <a:solidFill>
                  <a:schemeClr val="bg1">
                    <a:lumMod val="65000"/>
                  </a:schemeClr>
                </a:solidFill>
              </a:rPr>
              <a:t> </a:t>
            </a:r>
            <a:r>
              <a:rPr lang="en-US" sz="1200" dirty="0" err="1" smtClean="0">
                <a:solidFill>
                  <a:schemeClr val="bg1">
                    <a:lumMod val="65000"/>
                  </a:schemeClr>
                </a:solidFill>
              </a:rPr>
              <a:t>oikealle</a:t>
            </a:r>
            <a:r>
              <a:rPr lang="en-US" sz="1200" dirty="0" smtClean="0">
                <a:solidFill>
                  <a:schemeClr val="bg1">
                    <a:lumMod val="65000"/>
                  </a:schemeClr>
                </a:solidFill>
              </a:rPr>
              <a:t>): https</a:t>
            </a:r>
            <a:r>
              <a:rPr lang="en-US" sz="1200" dirty="0">
                <a:solidFill>
                  <a:schemeClr val="bg1">
                    <a:lumMod val="65000"/>
                  </a:schemeClr>
                </a:solidFill>
              </a:rPr>
              <a:t>://</a:t>
            </a:r>
            <a:r>
              <a:rPr lang="en-US" sz="1200" dirty="0" smtClean="0">
                <a:solidFill>
                  <a:schemeClr val="bg1">
                    <a:lumMod val="65000"/>
                  </a:schemeClr>
                </a:solidFill>
              </a:rPr>
              <a:t>unsplash.com/photos/Wx2AjoLtpcU;  </a:t>
            </a:r>
            <a:r>
              <a:rPr lang="en-US" sz="1200" dirty="0">
                <a:solidFill>
                  <a:schemeClr val="bg1">
                    <a:lumMod val="65000"/>
                  </a:schemeClr>
                </a:solidFill>
              </a:rPr>
              <a:t>https://</a:t>
            </a:r>
            <a:r>
              <a:rPr lang="en-US" sz="1200" dirty="0" smtClean="0">
                <a:solidFill>
                  <a:schemeClr val="bg1">
                    <a:lumMod val="65000"/>
                  </a:schemeClr>
                </a:solidFill>
              </a:rPr>
              <a:t>unsplash.com/photos/Xa8fX8bQCgs</a:t>
            </a:r>
            <a:r>
              <a:rPr lang="en-US" sz="1200" dirty="0">
                <a:solidFill>
                  <a:schemeClr val="bg1">
                    <a:lumMod val="65000"/>
                  </a:schemeClr>
                </a:solidFill>
              </a:rPr>
              <a:t>;</a:t>
            </a:r>
            <a:r>
              <a:rPr lang="en-US" sz="1200" dirty="0" smtClean="0">
                <a:solidFill>
                  <a:schemeClr val="bg1">
                    <a:lumMod val="65000"/>
                  </a:schemeClr>
                </a:solidFill>
              </a:rPr>
              <a:t> </a:t>
            </a:r>
            <a:r>
              <a:rPr lang="en-US" sz="1200" dirty="0">
                <a:solidFill>
                  <a:schemeClr val="bg1">
                    <a:lumMod val="65000"/>
                  </a:schemeClr>
                </a:solidFill>
              </a:rPr>
              <a:t>https://unsplash.com/photos/-8a5eJ1-mmQ</a:t>
            </a:r>
          </a:p>
          <a:p>
            <a:endParaRPr lang="en-US" sz="1200" dirty="0">
              <a:solidFill>
                <a:schemeClr val="bg1">
                  <a:lumMod val="65000"/>
                </a:schemeClr>
              </a:solidFill>
            </a:endParaRPr>
          </a:p>
          <a:p>
            <a:endParaRPr lang="en-US" sz="1200" dirty="0">
              <a:solidFill>
                <a:schemeClr val="bg1">
                  <a:lumMod val="65000"/>
                </a:schemeClr>
              </a:solidFill>
            </a:endParaRPr>
          </a:p>
        </p:txBody>
      </p:sp>
    </p:spTree>
    <p:extLst>
      <p:ext uri="{BB962C8B-B14F-4D97-AF65-F5344CB8AC3E}">
        <p14:creationId xmlns:p14="http://schemas.microsoft.com/office/powerpoint/2010/main" val="9427406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6</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3" y="409744"/>
            <a:ext cx="8123543" cy="671997"/>
          </a:xfrm>
          <a:prstGeom prst="rect">
            <a:avLst/>
          </a:prstGeom>
        </p:spPr>
        <p:txBody>
          <a:bodyP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altLang="en-US" sz="3600" b="1" dirty="0">
                <a:latin typeface="+mn-lt"/>
              </a:rPr>
              <a:t>Liiketoiminnan parantaminen ja kehittäminen</a:t>
            </a:r>
          </a:p>
          <a:p>
            <a:endParaRPr lang="fi-FI" sz="3600" b="1" dirty="0">
              <a:latin typeface="+mn-lt"/>
            </a:endParaRPr>
          </a:p>
        </p:txBody>
      </p:sp>
      <p:sp>
        <p:nvSpPr>
          <p:cNvPr id="18" name="Left Arrow 10">
            <a:extLst>
              <a:ext uri="{FF2B5EF4-FFF2-40B4-BE49-F238E27FC236}">
                <a16:creationId xmlns="" xmlns:a16="http://schemas.microsoft.com/office/drawing/2014/main" id="{16C17C15-A033-4038-B62D-4200142B051F}"/>
              </a:ext>
            </a:extLst>
          </p:cNvPr>
          <p:cNvSpPr/>
          <p:nvPr/>
        </p:nvSpPr>
        <p:spPr>
          <a:xfrm>
            <a:off x="6903825" y="5307521"/>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9" name="Left Arrow 11">
            <a:extLst>
              <a:ext uri="{FF2B5EF4-FFF2-40B4-BE49-F238E27FC236}">
                <a16:creationId xmlns="" xmlns:a16="http://schemas.microsoft.com/office/drawing/2014/main" id="{DB05CEB1-7153-4C62-A6FF-492AB67585F9}"/>
              </a:ext>
            </a:extLst>
          </p:cNvPr>
          <p:cNvSpPr/>
          <p:nvPr/>
        </p:nvSpPr>
        <p:spPr>
          <a:xfrm>
            <a:off x="3847586" y="5307521"/>
            <a:ext cx="357187"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2" name="Left Arrow 14">
            <a:extLst>
              <a:ext uri="{FF2B5EF4-FFF2-40B4-BE49-F238E27FC236}">
                <a16:creationId xmlns="" xmlns:a16="http://schemas.microsoft.com/office/drawing/2014/main" id="{F88916C2-4A60-4AAF-BB10-EE85317C14EF}"/>
              </a:ext>
            </a:extLst>
          </p:cNvPr>
          <p:cNvSpPr/>
          <p:nvPr/>
        </p:nvSpPr>
        <p:spPr>
          <a:xfrm>
            <a:off x="6899882" y="1403858"/>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3" name="Left Arrow 10">
            <a:extLst>
              <a:ext uri="{FF2B5EF4-FFF2-40B4-BE49-F238E27FC236}">
                <a16:creationId xmlns="" xmlns:a16="http://schemas.microsoft.com/office/drawing/2014/main" id="{E7B2E6A6-7782-45C0-B4D7-4FF399E10523}"/>
              </a:ext>
            </a:extLst>
          </p:cNvPr>
          <p:cNvSpPr/>
          <p:nvPr/>
        </p:nvSpPr>
        <p:spPr>
          <a:xfrm rot="16200000">
            <a:off x="8337777" y="4250247"/>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4" name="Left Arrow 10">
            <a:extLst>
              <a:ext uri="{FF2B5EF4-FFF2-40B4-BE49-F238E27FC236}">
                <a16:creationId xmlns="" xmlns:a16="http://schemas.microsoft.com/office/drawing/2014/main" id="{0D4A1E62-EED6-4A5A-9AC8-00E846949CCC}"/>
              </a:ext>
            </a:extLst>
          </p:cNvPr>
          <p:cNvSpPr/>
          <p:nvPr/>
        </p:nvSpPr>
        <p:spPr>
          <a:xfrm rot="16200000">
            <a:off x="8312789" y="2302430"/>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5" name="Left Arrow 14">
            <a:extLst>
              <a:ext uri="{FF2B5EF4-FFF2-40B4-BE49-F238E27FC236}">
                <a16:creationId xmlns="" xmlns:a16="http://schemas.microsoft.com/office/drawing/2014/main" id="{3DFEA737-B8FF-4F08-B6AD-BB7A228D5495}"/>
              </a:ext>
            </a:extLst>
          </p:cNvPr>
          <p:cNvSpPr/>
          <p:nvPr/>
        </p:nvSpPr>
        <p:spPr>
          <a:xfrm>
            <a:off x="6933135" y="3437718"/>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7" name="Rectangle 16"/>
          <p:cNvSpPr/>
          <p:nvPr/>
        </p:nvSpPr>
        <p:spPr>
          <a:xfrm>
            <a:off x="9136072" y="6257221"/>
            <a:ext cx="2387192" cy="646331"/>
          </a:xfrm>
          <a:prstGeom prst="rect">
            <a:avLst/>
          </a:prstGeom>
        </p:spPr>
        <p:txBody>
          <a:bodyPr wrap="none">
            <a:spAutoFit/>
          </a:bodyPr>
          <a:lstStyle/>
          <a:p>
            <a:r>
              <a:rPr lang="en-US" sz="900" dirty="0" smtClean="0">
                <a:solidFill>
                  <a:schemeClr val="bg1">
                    <a:lumMod val="65000"/>
                  </a:schemeClr>
                </a:solidFill>
              </a:rPr>
              <a:t>https</a:t>
            </a:r>
            <a:r>
              <a:rPr lang="en-US" sz="900" dirty="0">
                <a:solidFill>
                  <a:schemeClr val="bg1">
                    <a:lumMod val="65000"/>
                  </a:schemeClr>
                </a:solidFill>
              </a:rPr>
              <a:t>://unsplash.com/photos/Xa8fX8bQCgs</a:t>
            </a:r>
          </a:p>
          <a:p>
            <a:r>
              <a:rPr lang="en-US" sz="900" dirty="0">
                <a:solidFill>
                  <a:schemeClr val="bg1">
                    <a:lumMod val="65000"/>
                  </a:schemeClr>
                </a:solidFill>
              </a:rPr>
              <a:t>https://unsplash.com/photos/0FRJ2SCuY4k</a:t>
            </a:r>
          </a:p>
          <a:p>
            <a:r>
              <a:rPr lang="en-US" sz="900" dirty="0">
                <a:solidFill>
                  <a:schemeClr val="bg1">
                    <a:lumMod val="65000"/>
                  </a:schemeClr>
                </a:solidFill>
              </a:rPr>
              <a:t>https://</a:t>
            </a:r>
            <a:r>
              <a:rPr lang="en-US" sz="900" dirty="0" smtClean="0">
                <a:solidFill>
                  <a:schemeClr val="bg1">
                    <a:lumMod val="65000"/>
                  </a:schemeClr>
                </a:solidFill>
              </a:rPr>
              <a:t>unsplash.com/photos/RbwoCABWQ9w</a:t>
            </a:r>
            <a:endParaRPr lang="en-US" sz="900" dirty="0">
              <a:solidFill>
                <a:schemeClr val="bg1">
                  <a:lumMod val="65000"/>
                </a:schemeClr>
              </a:solidFill>
            </a:endParaRPr>
          </a:p>
          <a:p>
            <a:r>
              <a:rPr lang="en-US" sz="900" dirty="0">
                <a:solidFill>
                  <a:schemeClr val="bg1">
                    <a:lumMod val="65000"/>
                  </a:schemeClr>
                </a:solidFill>
              </a:rPr>
              <a:t>https://unsplash.com/photos/-</a:t>
            </a:r>
            <a:r>
              <a:rPr lang="en-US" sz="900" dirty="0" smtClean="0">
                <a:solidFill>
                  <a:schemeClr val="bg1">
                    <a:lumMod val="65000"/>
                  </a:schemeClr>
                </a:solidFill>
              </a:rPr>
              <a:t>8a5eJ1-mmQ</a:t>
            </a:r>
            <a:endParaRPr lang="en-US" sz="900" dirty="0">
              <a:solidFill>
                <a:schemeClr val="bg1">
                  <a:lumMod val="65000"/>
                </a:schemeClr>
              </a:solidFill>
            </a:endParaRPr>
          </a:p>
        </p:txBody>
      </p:sp>
      <p:sp>
        <p:nvSpPr>
          <p:cNvPr id="20" name="Rectangle 19"/>
          <p:cNvSpPr/>
          <p:nvPr/>
        </p:nvSpPr>
        <p:spPr>
          <a:xfrm>
            <a:off x="6616029" y="6224591"/>
            <a:ext cx="2400016" cy="646331"/>
          </a:xfrm>
          <a:prstGeom prst="rect">
            <a:avLst/>
          </a:prstGeom>
        </p:spPr>
        <p:txBody>
          <a:bodyPr wrap="none">
            <a:spAutoFit/>
          </a:bodyPr>
          <a:lstStyle/>
          <a:p>
            <a:r>
              <a:rPr lang="en-US" sz="900" dirty="0" err="1" smtClean="0">
                <a:solidFill>
                  <a:schemeClr val="bg1">
                    <a:lumMod val="65000"/>
                  </a:schemeClr>
                </a:solidFill>
              </a:rPr>
              <a:t>Kuvat</a:t>
            </a:r>
            <a:r>
              <a:rPr lang="en-US" sz="900" dirty="0" smtClean="0">
                <a:solidFill>
                  <a:schemeClr val="bg1">
                    <a:lumMod val="65000"/>
                  </a:schemeClr>
                </a:solidFill>
              </a:rPr>
              <a:t> (</a:t>
            </a:r>
            <a:r>
              <a:rPr lang="en-US" sz="900" dirty="0" err="1" smtClean="0">
                <a:solidFill>
                  <a:schemeClr val="bg1">
                    <a:lumMod val="65000"/>
                  </a:schemeClr>
                </a:solidFill>
              </a:rPr>
              <a:t>vasemmalta</a:t>
            </a:r>
            <a:r>
              <a:rPr lang="en-US" sz="900" dirty="0" smtClean="0">
                <a:solidFill>
                  <a:schemeClr val="bg1">
                    <a:lumMod val="65000"/>
                  </a:schemeClr>
                </a:solidFill>
              </a:rPr>
              <a:t> </a:t>
            </a:r>
            <a:r>
              <a:rPr lang="en-US" sz="900" dirty="0" err="1" smtClean="0">
                <a:solidFill>
                  <a:schemeClr val="bg1">
                    <a:lumMod val="65000"/>
                  </a:schemeClr>
                </a:solidFill>
              </a:rPr>
              <a:t>oikealle</a:t>
            </a:r>
            <a:r>
              <a:rPr lang="en-US" sz="900" dirty="0" smtClean="0">
                <a:solidFill>
                  <a:schemeClr val="bg1">
                    <a:lumMod val="65000"/>
                  </a:schemeClr>
                </a:solidFill>
              </a:rPr>
              <a:t>, </a:t>
            </a:r>
            <a:r>
              <a:rPr lang="en-US" sz="900" dirty="0" err="1" smtClean="0">
                <a:solidFill>
                  <a:schemeClr val="bg1">
                    <a:lumMod val="65000"/>
                  </a:schemeClr>
                </a:solidFill>
              </a:rPr>
              <a:t>yljäältä</a:t>
            </a:r>
            <a:r>
              <a:rPr lang="en-US" sz="900" dirty="0" smtClean="0">
                <a:solidFill>
                  <a:schemeClr val="bg1">
                    <a:lumMod val="65000"/>
                  </a:schemeClr>
                </a:solidFill>
              </a:rPr>
              <a:t> alas):</a:t>
            </a:r>
          </a:p>
          <a:p>
            <a:r>
              <a:rPr lang="en-US" sz="900" dirty="0" smtClean="0">
                <a:solidFill>
                  <a:schemeClr val="bg1">
                    <a:lumMod val="65000"/>
                  </a:schemeClr>
                </a:solidFill>
              </a:rPr>
              <a:t>https</a:t>
            </a:r>
            <a:r>
              <a:rPr lang="en-US" sz="900" dirty="0">
                <a:solidFill>
                  <a:schemeClr val="bg1">
                    <a:lumMod val="65000"/>
                  </a:schemeClr>
                </a:solidFill>
              </a:rPr>
              <a:t>://unsplash.com/photos/wcj-zWL_WXM</a:t>
            </a:r>
          </a:p>
          <a:p>
            <a:r>
              <a:rPr lang="en-US" sz="900" dirty="0">
                <a:solidFill>
                  <a:schemeClr val="bg1">
                    <a:lumMod val="65000"/>
                  </a:schemeClr>
                </a:solidFill>
              </a:rPr>
              <a:t>https://unsplash.com/photos/Wx2AjoLtpcU</a:t>
            </a:r>
          </a:p>
          <a:p>
            <a:r>
              <a:rPr lang="en-US" sz="900" dirty="0">
                <a:solidFill>
                  <a:schemeClr val="bg1">
                    <a:lumMod val="65000"/>
                  </a:schemeClr>
                </a:solidFill>
              </a:rPr>
              <a:t>https://</a:t>
            </a:r>
            <a:r>
              <a:rPr lang="en-US" sz="900" dirty="0" smtClean="0">
                <a:solidFill>
                  <a:schemeClr val="bg1">
                    <a:lumMod val="65000"/>
                  </a:schemeClr>
                </a:solidFill>
              </a:rPr>
              <a:t>unsplash.com/photos/nBJHO6wmRWw</a:t>
            </a:r>
            <a:endParaRPr lang="en-US" sz="900" dirty="0">
              <a:solidFill>
                <a:schemeClr val="bg1">
                  <a:lumMod val="65000"/>
                </a:schemeClr>
              </a:solidFill>
            </a:endParaRP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8692" y="996808"/>
            <a:ext cx="976170" cy="1232899"/>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88222" y="2762369"/>
            <a:ext cx="2056298" cy="1370866"/>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53905" y="4605852"/>
            <a:ext cx="2090615" cy="1393743"/>
          </a:xfrm>
          <a:prstGeom prst="rect">
            <a:avLst/>
          </a:prstGeom>
        </p:spPr>
      </p:pic>
      <p:pic>
        <p:nvPicPr>
          <p:cNvPr id="29"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6834" y="1147710"/>
            <a:ext cx="1915322" cy="1313145"/>
          </a:xfrm>
          <a:prstGeom prst="rect">
            <a:avLst/>
          </a:prstGeom>
        </p:spPr>
      </p:pic>
      <p:pic>
        <p:nvPicPr>
          <p:cNvPr id="30"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34229" y="2762369"/>
            <a:ext cx="1057927" cy="1587063"/>
          </a:xfrm>
          <a:prstGeom prst="rect">
            <a:avLst/>
          </a:prstGeom>
        </p:spPr>
      </p:pic>
      <p:pic>
        <p:nvPicPr>
          <p:cNvPr id="31"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74223" y="4646670"/>
            <a:ext cx="2117933" cy="1412238"/>
          </a:xfrm>
          <a:prstGeom prst="rect">
            <a:avLst/>
          </a:prstGeom>
        </p:spPr>
      </p:pic>
      <p:pic>
        <p:nvPicPr>
          <p:cNvPr id="32" name="Picture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82172" y="4670265"/>
            <a:ext cx="2083800" cy="1389374"/>
          </a:xfrm>
          <a:prstGeom prst="rect">
            <a:avLst/>
          </a:prstGeom>
        </p:spPr>
      </p:pic>
    </p:spTree>
    <p:extLst>
      <p:ext uri="{BB962C8B-B14F-4D97-AF65-F5344CB8AC3E}">
        <p14:creationId xmlns:p14="http://schemas.microsoft.com/office/powerpoint/2010/main" val="9130759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7</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Asiakaspersoona</a:t>
            </a:r>
          </a:p>
        </p:txBody>
      </p:sp>
      <p:pic>
        <p:nvPicPr>
          <p:cNvPr id="6" name="Picture 5">
            <a:extLst>
              <a:ext uri="{FF2B5EF4-FFF2-40B4-BE49-F238E27FC236}">
                <a16:creationId xmlns="" xmlns:a16="http://schemas.microsoft.com/office/drawing/2014/main" id="{2D544851-27F8-499F-97B0-6EFD36CF0E54}"/>
              </a:ext>
            </a:extLst>
          </p:cNvPr>
          <p:cNvPicPr>
            <a:picLocks noChangeAspect="1"/>
          </p:cNvPicPr>
          <p:nvPr/>
        </p:nvPicPr>
        <p:blipFill>
          <a:blip r:embed="rId3"/>
          <a:stretch>
            <a:fillRect/>
          </a:stretch>
        </p:blipFill>
        <p:spPr>
          <a:xfrm>
            <a:off x="2973461" y="1702972"/>
            <a:ext cx="6245077" cy="4415991"/>
          </a:xfrm>
          <a:prstGeom prst="rect">
            <a:avLst/>
          </a:prstGeom>
        </p:spPr>
      </p:pic>
    </p:spTree>
    <p:extLst>
      <p:ext uri="{BB962C8B-B14F-4D97-AF65-F5344CB8AC3E}">
        <p14:creationId xmlns:p14="http://schemas.microsoft.com/office/powerpoint/2010/main" val="15831890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8</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Motivointi</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2376" y="1605549"/>
            <a:ext cx="5819546" cy="3812612"/>
          </a:xfrm>
          <a:prstGeom prst="rect">
            <a:avLst/>
          </a:prstGeom>
        </p:spPr>
      </p:pic>
      <p:sp>
        <p:nvSpPr>
          <p:cNvPr id="7" name="Rectangle 6"/>
          <p:cNvSpPr/>
          <p:nvPr/>
        </p:nvSpPr>
        <p:spPr>
          <a:xfrm>
            <a:off x="7352287" y="5431718"/>
            <a:ext cx="3511923" cy="276999"/>
          </a:xfrm>
          <a:prstGeom prst="rect">
            <a:avLst/>
          </a:prstGeom>
        </p:spPr>
        <p:txBody>
          <a:bodyPr wrap="none">
            <a:spAutoFit/>
          </a:bodyPr>
          <a:lstStyle/>
          <a:p>
            <a:r>
              <a:rPr lang="en-US" sz="1200" dirty="0" err="1" smtClean="0">
                <a:solidFill>
                  <a:schemeClr val="bg1">
                    <a:lumMod val="65000"/>
                  </a:schemeClr>
                </a:solidFill>
              </a:rPr>
              <a:t>Kuva</a:t>
            </a:r>
            <a:r>
              <a:rPr lang="en-US" sz="1200" dirty="0" smtClean="0">
                <a:solidFill>
                  <a:schemeClr val="bg1">
                    <a:lumMod val="65000"/>
                  </a:schemeClr>
                </a:solidFill>
              </a:rPr>
              <a:t>:  https</a:t>
            </a:r>
            <a:r>
              <a:rPr lang="en-US" sz="1200" dirty="0">
                <a:solidFill>
                  <a:schemeClr val="bg1">
                    <a:lumMod val="65000"/>
                  </a:schemeClr>
                </a:solidFill>
              </a:rPr>
              <a:t>://unsplash.com/photos/mRMQwK513hY</a:t>
            </a:r>
          </a:p>
        </p:txBody>
      </p:sp>
    </p:spTree>
    <p:extLst>
      <p:ext uri="{BB962C8B-B14F-4D97-AF65-F5344CB8AC3E}">
        <p14:creationId xmlns:p14="http://schemas.microsoft.com/office/powerpoint/2010/main" val="36398649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fld id="{164FE841-7605-7A44-96E0-2201010B0786}" type="slidenum">
              <a:rPr lang="it-IT" smtClean="0"/>
              <a:pPr/>
              <a:t>9</a:t>
            </a:fld>
            <a:endParaRPr lang="fi-FI"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i-FI" sz="3600" b="1" dirty="0">
                <a:latin typeface="+mn-lt"/>
              </a:rPr>
              <a:t>Motivaation anatomia</a:t>
            </a:r>
          </a:p>
        </p:txBody>
      </p:sp>
      <p:pic>
        <p:nvPicPr>
          <p:cNvPr id="5" name="Content Placeholder 4">
            <a:extLst>
              <a:ext uri="{FF2B5EF4-FFF2-40B4-BE49-F238E27FC236}">
                <a16:creationId xmlns="" xmlns:a16="http://schemas.microsoft.com/office/drawing/2014/main" id="{88FDF89A-2A11-4E41-A37E-895144693BA4}"/>
              </a:ext>
            </a:extLst>
          </p:cNvPr>
          <p:cNvPicPr>
            <a:picLocks noChangeAspect="1"/>
          </p:cNvPicPr>
          <p:nvPr/>
        </p:nvPicPr>
        <p:blipFill>
          <a:blip r:embed="rId3"/>
          <a:stretch>
            <a:fillRect/>
          </a:stretch>
        </p:blipFill>
        <p:spPr>
          <a:xfrm>
            <a:off x="3415589" y="1700324"/>
            <a:ext cx="5360821" cy="4063503"/>
          </a:xfrm>
          <a:prstGeom prst="rect">
            <a:avLst/>
          </a:prstGeom>
        </p:spPr>
      </p:pic>
      <p:sp>
        <p:nvSpPr>
          <p:cNvPr id="6" name="TextBox 5">
            <a:extLst>
              <a:ext uri="{FF2B5EF4-FFF2-40B4-BE49-F238E27FC236}">
                <a16:creationId xmlns="" xmlns:a16="http://schemas.microsoft.com/office/drawing/2014/main" id="{5F84FE08-1038-4D8A-AAE9-2DB6A836526E}"/>
              </a:ext>
            </a:extLst>
          </p:cNvPr>
          <p:cNvSpPr txBox="1"/>
          <p:nvPr/>
        </p:nvSpPr>
        <p:spPr>
          <a:xfrm>
            <a:off x="2299910" y="5763827"/>
            <a:ext cx="5130265" cy="215444"/>
          </a:xfrm>
          <a:prstGeom prst="rect">
            <a:avLst/>
          </a:prstGeom>
          <a:noFill/>
        </p:spPr>
        <p:txBody>
          <a:bodyPr wrap="square" rtlCol="0">
            <a:spAutoFit/>
          </a:bodyPr>
          <a:lstStyle/>
          <a:p>
            <a:r>
              <a:rPr lang="fi-FI" sz="800" dirty="0"/>
              <a:t>Innoittajana Nina Plummer- Brand Success</a:t>
            </a:r>
          </a:p>
        </p:txBody>
      </p:sp>
      <p:sp>
        <p:nvSpPr>
          <p:cNvPr id="7" name="TextBox 6">
            <a:extLst>
              <a:ext uri="{FF2B5EF4-FFF2-40B4-BE49-F238E27FC236}">
                <a16:creationId xmlns="" xmlns:a16="http://schemas.microsoft.com/office/drawing/2014/main" id="{5F84FE08-1038-4D8A-AAE9-2DB6A836526E}"/>
              </a:ext>
            </a:extLst>
          </p:cNvPr>
          <p:cNvSpPr txBox="1"/>
          <p:nvPr/>
        </p:nvSpPr>
        <p:spPr>
          <a:xfrm>
            <a:off x="3828992" y="5958537"/>
            <a:ext cx="4534014" cy="261610"/>
          </a:xfrm>
          <a:prstGeom prst="rect">
            <a:avLst/>
          </a:prstGeom>
          <a:noFill/>
        </p:spPr>
        <p:txBody>
          <a:bodyPr wrap="square" rtlCol="0">
            <a:spAutoFit/>
          </a:bodyPr>
          <a:lstStyle/>
          <a:p>
            <a:r>
              <a:rPr lang="en-GB" sz="1100" dirty="0" err="1" smtClean="0">
                <a:solidFill>
                  <a:schemeClr val="bg1">
                    <a:lumMod val="65000"/>
                  </a:schemeClr>
                </a:solidFill>
              </a:rPr>
              <a:t>Kuva</a:t>
            </a:r>
            <a:r>
              <a:rPr lang="en-GB" sz="1100" dirty="0" smtClean="0">
                <a:solidFill>
                  <a:schemeClr val="bg1">
                    <a:lumMod val="65000"/>
                  </a:schemeClr>
                </a:solidFill>
              </a:rPr>
              <a:t>: https</a:t>
            </a:r>
            <a:r>
              <a:rPr lang="en-GB" sz="1100" dirty="0">
                <a:solidFill>
                  <a:schemeClr val="bg1">
                    <a:lumMod val="65000"/>
                  </a:schemeClr>
                </a:solidFill>
              </a:rPr>
              <a:t>://ninaplumm.wordpress.com/tag/psychology-of-happiness/</a:t>
            </a:r>
          </a:p>
        </p:txBody>
      </p:sp>
    </p:spTree>
    <p:extLst>
      <p:ext uri="{BB962C8B-B14F-4D97-AF65-F5344CB8AC3E}">
        <p14:creationId xmlns:p14="http://schemas.microsoft.com/office/powerpoint/2010/main" val="58618020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1147</TotalTime>
  <Words>2200</Words>
  <Application>Microsoft Office PowerPoint</Application>
  <PresentationFormat>Widescreen</PresentationFormat>
  <Paragraphs>292</Paragraphs>
  <Slides>26</Slides>
  <Notes>24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26</vt:i4>
      </vt:variant>
    </vt:vector>
  </HeadingPairs>
  <TitlesOfParts>
    <vt:vector size="34" baseType="lpstr">
      <vt:lpstr>Arial</vt:lpstr>
      <vt:lpstr>Calibri</vt:lpstr>
      <vt:lpstr>Calibri Light</vt:lpstr>
      <vt:lpstr>Century Schoolbook</vt:lpstr>
      <vt:lpstr>Gotham Pro</vt:lpstr>
      <vt:lpstr>Gotham Pro Light</vt:lpstr>
      <vt:lpstr>Tema di Office</vt:lpstr>
      <vt:lpstr>1_Tema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 di Microsoft Office</dc:creator>
  <cp:lastModifiedBy>Oraviita, Tanja</cp:lastModifiedBy>
  <cp:revision>96</cp:revision>
  <dcterms:created xsi:type="dcterms:W3CDTF">2017-09-19T10:16:06Z</dcterms:created>
  <dcterms:modified xsi:type="dcterms:W3CDTF">2019-03-04T06:53:04Z</dcterms:modified>
</cp:coreProperties>
</file>