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1" r:id="rId2"/>
  </p:sldMasterIdLst>
  <p:notesMasterIdLst>
    <p:notesMasterId r:id="rId11"/>
  </p:notesMasterIdLst>
  <p:sldIdLst>
    <p:sldId id="270" r:id="rId3"/>
    <p:sldId id="257" r:id="rId4"/>
    <p:sldId id="265" r:id="rId5"/>
    <p:sldId id="277" r:id="rId6"/>
    <p:sldId id="273" r:id="rId7"/>
    <p:sldId id="274" r:id="rId8"/>
    <p:sldId id="276" r:id="rId9"/>
    <p:sldId id="263" r:id="rId10"/>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423" userDrawn="1">
          <p15:clr>
            <a:srgbClr val="A4A3A4"/>
          </p15:clr>
        </p15:guide>
        <p15:guide id="2" orient="horz" pos="4269" userDrawn="1">
          <p15:clr>
            <a:srgbClr val="A4A3A4"/>
          </p15:clr>
        </p15:guide>
        <p15:guide id="3" pos="3840" userDrawn="1">
          <p15:clr>
            <a:srgbClr val="A4A3A4"/>
          </p15:clr>
        </p15:guide>
        <p15:guide id="4" orient="horz" pos="572" userDrawn="1">
          <p15:clr>
            <a:srgbClr val="A4A3A4"/>
          </p15:clr>
        </p15:guide>
        <p15:guide id="5" orient="horz" pos="1548" userDrawn="1">
          <p15:clr>
            <a:srgbClr val="A4A3A4"/>
          </p15:clr>
        </p15:guide>
        <p15:guide id="6" pos="574" userDrawn="1">
          <p15:clr>
            <a:srgbClr val="A4A3A4"/>
          </p15:clr>
        </p15:guide>
        <p15:guide id="7" orient="horz" pos="1298" userDrawn="1">
          <p15:clr>
            <a:srgbClr val="A4A3A4"/>
          </p15:clr>
        </p15:guide>
        <p15:guide id="8" orient="horz" pos="1842" userDrawn="1">
          <p15:clr>
            <a:srgbClr val="A4A3A4"/>
          </p15:clr>
        </p15:guide>
        <p15:guide id="9" orient="horz" pos="3770" userDrawn="1">
          <p15:clr>
            <a:srgbClr val="A4A3A4"/>
          </p15:clr>
        </p15:guide>
        <p15:guide id="10" orient="horz" pos="4156" userDrawn="1">
          <p15:clr>
            <a:srgbClr val="A4A3A4"/>
          </p15:clr>
        </p15:guide>
        <p15:guide id="11" orient="horz" pos="3929" userDrawn="1">
          <p15:clr>
            <a:srgbClr val="A4A3A4"/>
          </p15:clr>
        </p15:guide>
        <p15:guide id="12" pos="234" userDrawn="1">
          <p15:clr>
            <a:srgbClr val="A4A3A4"/>
          </p15:clr>
        </p15:guide>
        <p15:guide id="13" pos="2479" userDrawn="1">
          <p15:clr>
            <a:srgbClr val="A4A3A4"/>
          </p15:clr>
        </p15:guide>
        <p15:guide id="14" pos="5201" userDrawn="1">
          <p15:clr>
            <a:srgbClr val="A4A3A4"/>
          </p15:clr>
        </p15:guide>
        <p15:guide id="15" orient="horz" pos="399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82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09" autoAdjust="0"/>
    <p:restoredTop sz="96256"/>
  </p:normalViewPr>
  <p:slideViewPr>
    <p:cSldViewPr snapToGrid="0" snapToObjects="1">
      <p:cViewPr varScale="1">
        <p:scale>
          <a:sx n="67" d="100"/>
          <a:sy n="67" d="100"/>
        </p:scale>
        <p:origin x="744" y="66"/>
      </p:cViewPr>
      <p:guideLst>
        <p:guide pos="7423"/>
        <p:guide orient="horz" pos="4269"/>
        <p:guide pos="3840"/>
        <p:guide orient="horz" pos="572"/>
        <p:guide orient="horz" pos="1548"/>
        <p:guide pos="574"/>
        <p:guide orient="horz" pos="1298"/>
        <p:guide orient="horz" pos="1842"/>
        <p:guide orient="horz" pos="3770"/>
        <p:guide orient="horz" pos="4156"/>
        <p:guide orient="horz" pos="3929"/>
        <p:guide pos="234"/>
        <p:guide pos="2479"/>
        <p:guide pos="5201"/>
        <p:guide orient="horz" pos="3997"/>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5" d="100"/>
          <a:sy n="95" d="100"/>
        </p:scale>
        <p:origin x="3720"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78BC1D-B95A-9842-9725-CC2F7A9CC23A}" type="datetimeFigureOut">
              <a:rPr lang="it-IT" smtClean="0"/>
              <a:t>29/08/2019</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9BDE69-6D4C-EB42-AB81-86812A9FD885}" type="slidenum">
              <a:rPr lang="it-IT" smtClean="0"/>
              <a:t>‹#›</a:t>
            </a:fld>
            <a:endParaRPr lang="it-IT"/>
          </a:p>
        </p:txBody>
      </p:sp>
    </p:spTree>
    <p:extLst>
      <p:ext uri="{BB962C8B-B14F-4D97-AF65-F5344CB8AC3E}">
        <p14:creationId xmlns:p14="http://schemas.microsoft.com/office/powerpoint/2010/main" val="1655273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2</a:t>
            </a:fld>
            <a:endParaRPr lang="it-IT"/>
          </a:p>
        </p:txBody>
      </p:sp>
    </p:spTree>
    <p:extLst>
      <p:ext uri="{BB962C8B-B14F-4D97-AF65-F5344CB8AC3E}">
        <p14:creationId xmlns:p14="http://schemas.microsoft.com/office/powerpoint/2010/main" val="1686383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3</a:t>
            </a:fld>
            <a:endParaRPr lang="it-IT"/>
          </a:p>
        </p:txBody>
      </p:sp>
    </p:spTree>
    <p:extLst>
      <p:ext uri="{BB962C8B-B14F-4D97-AF65-F5344CB8AC3E}">
        <p14:creationId xmlns:p14="http://schemas.microsoft.com/office/powerpoint/2010/main" val="1770692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4</a:t>
            </a:fld>
            <a:endParaRPr lang="it-IT"/>
          </a:p>
        </p:txBody>
      </p:sp>
    </p:spTree>
    <p:extLst>
      <p:ext uri="{BB962C8B-B14F-4D97-AF65-F5344CB8AC3E}">
        <p14:creationId xmlns:p14="http://schemas.microsoft.com/office/powerpoint/2010/main" val="1260605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5</a:t>
            </a:fld>
            <a:endParaRPr lang="it-IT"/>
          </a:p>
        </p:txBody>
      </p:sp>
    </p:spTree>
    <p:extLst>
      <p:ext uri="{BB962C8B-B14F-4D97-AF65-F5344CB8AC3E}">
        <p14:creationId xmlns:p14="http://schemas.microsoft.com/office/powerpoint/2010/main" val="3023323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6</a:t>
            </a:fld>
            <a:endParaRPr lang="it-IT"/>
          </a:p>
        </p:txBody>
      </p:sp>
    </p:spTree>
    <p:extLst>
      <p:ext uri="{BB962C8B-B14F-4D97-AF65-F5344CB8AC3E}">
        <p14:creationId xmlns:p14="http://schemas.microsoft.com/office/powerpoint/2010/main" val="3023323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7</a:t>
            </a:fld>
            <a:endParaRPr lang="it-IT"/>
          </a:p>
        </p:txBody>
      </p:sp>
    </p:spTree>
    <p:extLst>
      <p:ext uri="{BB962C8B-B14F-4D97-AF65-F5344CB8AC3E}">
        <p14:creationId xmlns:p14="http://schemas.microsoft.com/office/powerpoint/2010/main" val="1686383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Slide Number Placeholder 3"/>
          <p:cNvSpPr>
            <a:spLocks noGrp="1"/>
          </p:cNvSpPr>
          <p:nvPr>
            <p:ph type="sldNum" sz="quarter" idx="10"/>
          </p:nvPr>
        </p:nvSpPr>
        <p:spPr/>
        <p:txBody>
          <a:bodyPr/>
          <a:lstStyle/>
          <a:p>
            <a:fld id="{FC9BDE69-6D4C-EB42-AB81-86812A9FD885}" type="slidenum">
              <a:rPr lang="it-IT" smtClean="0"/>
              <a:t>8</a:t>
            </a:fld>
            <a:endParaRPr lang="it-IT"/>
          </a:p>
        </p:txBody>
      </p:sp>
    </p:spTree>
    <p:extLst>
      <p:ext uri="{BB962C8B-B14F-4D97-AF65-F5344CB8AC3E}">
        <p14:creationId xmlns:p14="http://schemas.microsoft.com/office/powerpoint/2010/main" val="37989635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stile</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937294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540943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2126155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701066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stile</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0735199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12" name="Rettangolo 11"/>
          <p:cNvSpPr/>
          <p:nvPr userDrawn="1"/>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ln w="0"/>
              <a:solidFill>
                <a:prstClr val="black"/>
              </a:solidFill>
              <a:effectLst>
                <a:outerShdw blurRad="38100" dist="19050" dir="2700000" algn="tl" rotWithShape="0">
                  <a:prstClr val="black">
                    <a:alpha val="40000"/>
                  </a:prstClr>
                </a:outerShdw>
              </a:effectLst>
            </a:endParaRPr>
          </a:p>
        </p:txBody>
      </p:sp>
      <p:sp>
        <p:nvSpPr>
          <p:cNvPr id="14" name="CasellaDiTesto 13"/>
          <p:cNvSpPr txBox="1"/>
          <p:nvPr userDrawn="1"/>
        </p:nvSpPr>
        <p:spPr>
          <a:xfrm>
            <a:off x="594647" y="6332314"/>
            <a:ext cx="5963633"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t-IT" sz="2200" dirty="0" err="1">
                <a:solidFill>
                  <a:prstClr val="white"/>
                </a:solidFill>
                <a:latin typeface="Gotham Pro Light" charset="0"/>
                <a:ea typeface="Gotham Pro Light" charset="0"/>
                <a:cs typeface="Gotham Pro Light" charset="0"/>
              </a:rPr>
              <a:t>Supporting</a:t>
            </a:r>
            <a:r>
              <a:rPr lang="it-IT" sz="2200" dirty="0">
                <a:solidFill>
                  <a:prstClr val="white"/>
                </a:solidFill>
                <a:latin typeface="Gotham Pro Light" charset="0"/>
                <a:ea typeface="Gotham Pro Light" charset="0"/>
                <a:cs typeface="Gotham Pro Light" charset="0"/>
              </a:rPr>
              <a:t> </a:t>
            </a:r>
            <a:r>
              <a:rPr lang="it-IT" sz="2200" dirty="0" err="1">
                <a:solidFill>
                  <a:prstClr val="white"/>
                </a:solidFill>
                <a:latin typeface="Gotham Pro Light" charset="0"/>
                <a:ea typeface="Gotham Pro Light" charset="0"/>
                <a:cs typeface="Gotham Pro Light" charset="0"/>
              </a:rPr>
              <a:t>female</a:t>
            </a:r>
            <a:r>
              <a:rPr lang="it-IT" sz="2200" dirty="0">
                <a:solidFill>
                  <a:prstClr val="white"/>
                </a:solidFill>
                <a:latin typeface="Gotham Pro Light" charset="0"/>
                <a:ea typeface="Gotham Pro Light" charset="0"/>
                <a:cs typeface="Gotham Pro Light" charset="0"/>
              </a:rPr>
              <a:t> </a:t>
            </a:r>
            <a:r>
              <a:rPr lang="it-IT" sz="2200" dirty="0" err="1">
                <a:solidFill>
                  <a:prstClr val="white"/>
                </a:solidFill>
                <a:latin typeface="Gotham Pro Light" charset="0"/>
                <a:ea typeface="Gotham Pro Light" charset="0"/>
                <a:cs typeface="Gotham Pro Light" charset="0"/>
              </a:rPr>
              <a:t>migrant</a:t>
            </a:r>
            <a:r>
              <a:rPr lang="it-IT" sz="2200" dirty="0">
                <a:solidFill>
                  <a:prstClr val="white"/>
                </a:solidFill>
                <a:latin typeface="Gotham Pro Light" charset="0"/>
                <a:ea typeface="Gotham Pro Light" charset="0"/>
                <a:cs typeface="Gotham Pro Light" charset="0"/>
              </a:rPr>
              <a:t> </a:t>
            </a:r>
            <a:r>
              <a:rPr lang="it-IT" sz="2200" dirty="0" err="1">
                <a:solidFill>
                  <a:prstClr val="white"/>
                </a:solidFill>
                <a:latin typeface="Gotham Pro Light" charset="0"/>
                <a:ea typeface="Gotham Pro Light" charset="0"/>
                <a:cs typeface="Gotham Pro Light" charset="0"/>
              </a:rPr>
              <a:t>entrepreneurs</a:t>
            </a:r>
            <a:endParaRPr lang="it-IT" sz="2200" dirty="0">
              <a:solidFill>
                <a:prstClr val="white"/>
              </a:solidFill>
              <a:latin typeface="Gotham Pro Light" charset="0"/>
              <a:ea typeface="Gotham Pro Light" charset="0"/>
              <a:cs typeface="Gotham Pro Light" charset="0"/>
            </a:endParaRPr>
          </a:p>
        </p:txBody>
      </p:sp>
      <p:pic>
        <p:nvPicPr>
          <p:cNvPr id="15" name="Immagin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925" y="519279"/>
            <a:ext cx="1706164" cy="369607"/>
          </a:xfrm>
          <a:prstGeom prst="rect">
            <a:avLst/>
          </a:prstGeom>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7707" y="116749"/>
            <a:ext cx="1261136" cy="1180423"/>
          </a:xfrm>
          <a:prstGeom prst="rect">
            <a:avLst/>
          </a:prstGeom>
        </p:spPr>
      </p:pic>
    </p:spTree>
    <p:extLst>
      <p:ext uri="{BB962C8B-B14F-4D97-AF65-F5344CB8AC3E}">
        <p14:creationId xmlns:p14="http://schemas.microsoft.com/office/powerpoint/2010/main" val="20907197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1876379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stile</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9882150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6752750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stile</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endParaRPr lang="it-IT">
              <a:solidFill>
                <a:prstClr val="black">
                  <a:tint val="75000"/>
                </a:prstClr>
              </a:solidFill>
            </a:endParaRPr>
          </a:p>
        </p:txBody>
      </p:sp>
      <p:sp>
        <p:nvSpPr>
          <p:cNvPr id="8" name="Segnaposto piè di pagina 7"/>
          <p:cNvSpPr>
            <a:spLocks noGrp="1"/>
          </p:cNvSpPr>
          <p:nvPr>
            <p:ph type="ftr" sz="quarter" idx="11"/>
          </p:nvPr>
        </p:nvSpPr>
        <p:spPr/>
        <p:txBody>
          <a:bodyPr/>
          <a:lstStyle/>
          <a:p>
            <a:endParaRPr lang="it-IT">
              <a:solidFill>
                <a:prstClr val="black">
                  <a:tint val="75000"/>
                </a:prstClr>
              </a:solidFill>
            </a:endParaRPr>
          </a:p>
        </p:txBody>
      </p:sp>
      <p:sp>
        <p:nvSpPr>
          <p:cNvPr id="9" name="Segnaposto numero diapositiva 8"/>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10033528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endParaRPr lang="it-IT">
              <a:solidFill>
                <a:prstClr val="black">
                  <a:tint val="75000"/>
                </a:prstClr>
              </a:solidFill>
            </a:endParaRPr>
          </a:p>
        </p:txBody>
      </p:sp>
      <p:sp>
        <p:nvSpPr>
          <p:cNvPr id="4" name="Segnaposto piè di pagina 3"/>
          <p:cNvSpPr>
            <a:spLocks noGrp="1"/>
          </p:cNvSpPr>
          <p:nvPr>
            <p:ph type="ftr" sz="quarter" idx="11"/>
          </p:nvPr>
        </p:nvSpPr>
        <p:spPr/>
        <p:txBody>
          <a:bodyPr/>
          <a:lstStyle/>
          <a:p>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632292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12" name="Rettangolo 11"/>
          <p:cNvSpPr/>
          <p:nvPr userDrawn="1"/>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14" name="CasellaDiTesto 13"/>
          <p:cNvSpPr txBox="1"/>
          <p:nvPr userDrawn="1"/>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2200" b="0" i="0" dirty="0" err="1">
                <a:solidFill>
                  <a:schemeClr val="bg1"/>
                </a:solidFill>
                <a:latin typeface="+mn-lt"/>
                <a:ea typeface="Gotham Pro Light" charset="0"/>
                <a:cs typeface="Gotham Pro Light" charset="0"/>
              </a:rPr>
              <a:t>Supporting</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female</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migrant</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entrepreneurs</a:t>
            </a:r>
            <a:endParaRPr lang="it-IT" sz="2200" b="0" i="0" dirty="0">
              <a:solidFill>
                <a:schemeClr val="bg1"/>
              </a:solidFill>
              <a:latin typeface="+mn-lt"/>
              <a:ea typeface="Gotham Pro Light" charset="0"/>
              <a:cs typeface="Gotham Pro Light" charset="0"/>
            </a:endParaRPr>
          </a:p>
        </p:txBody>
      </p:sp>
      <p:pic>
        <p:nvPicPr>
          <p:cNvPr id="15" name="Immagin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925" y="519279"/>
            <a:ext cx="1706164" cy="369607"/>
          </a:xfrm>
          <a:prstGeom prst="rect">
            <a:avLst/>
          </a:prstGeom>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7707" y="116749"/>
            <a:ext cx="1261136" cy="1180423"/>
          </a:xfrm>
          <a:prstGeom prst="rect">
            <a:avLst/>
          </a:prstGeom>
        </p:spPr>
      </p:pic>
      <p:sp>
        <p:nvSpPr>
          <p:cNvPr id="5"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1958317958"/>
      </p:ext>
    </p:extLst>
  </p:cSld>
  <p:clrMapOvr>
    <a:masterClrMapping/>
  </p:clrMapOvr>
  <p:extLst>
    <p:ext uri="{DCECCB84-F9BA-43D5-87BE-67443E8EF086}">
      <p15:sldGuideLst xmlns:p15="http://schemas.microsoft.com/office/powerpoint/2012/main">
        <p15:guide id="1" pos="597" userDrawn="1">
          <p15:clr>
            <a:srgbClr val="FBAE40"/>
          </p15:clr>
        </p15:guide>
        <p15:guide id="2" pos="7423" userDrawn="1">
          <p15:clr>
            <a:srgbClr val="FBAE40"/>
          </p15:clr>
        </p15:guide>
        <p15:guide id="3" orient="horz" pos="420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endParaRPr lang="it-IT">
              <a:solidFill>
                <a:prstClr val="black">
                  <a:tint val="75000"/>
                </a:prstClr>
              </a:solidFill>
            </a:endParaRPr>
          </a:p>
        </p:txBody>
      </p:sp>
      <p:sp>
        <p:nvSpPr>
          <p:cNvPr id="3" name="Segnaposto piè di pagina 2"/>
          <p:cNvSpPr>
            <a:spLocks noGrp="1"/>
          </p:cNvSpPr>
          <p:nvPr>
            <p:ph type="ftr" sz="quarter" idx="11"/>
          </p:nvPr>
        </p:nvSpPr>
        <p:spPr/>
        <p:txBody>
          <a:bodyPr/>
          <a:lstStyle/>
          <a:p>
            <a:endParaRPr lang="it-IT">
              <a:solidFill>
                <a:prstClr val="black">
                  <a:tint val="75000"/>
                </a:prstClr>
              </a:solidFill>
            </a:endParaRPr>
          </a:p>
        </p:txBody>
      </p:sp>
      <p:sp>
        <p:nvSpPr>
          <p:cNvPr id="4" name="Segnaposto numero diapositiva 3"/>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7248983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4550950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3369917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42537996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4228155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lvl1pPr>
              <a:defRPr sz="12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723210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stile</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245112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727328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stile</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740659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455570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endParaRPr lang="it-IT"/>
          </a:p>
        </p:txBody>
      </p:sp>
      <p:sp>
        <p:nvSpPr>
          <p:cNvPr id="3" name="Segnaposto piè di pagina 2"/>
          <p:cNvSpPr>
            <a:spLocks noGrp="1"/>
          </p:cNvSpPr>
          <p:nvPr>
            <p:ph type="ftr" sz="quarter" idx="11"/>
          </p:nvPr>
        </p:nvSpPr>
        <p:spPr/>
        <p:txBody>
          <a:bodyPr/>
          <a:lstStyle/>
          <a:p>
            <a:endParaRPr lang="it-IT" dirty="0"/>
          </a:p>
        </p:txBody>
      </p:sp>
      <p:sp>
        <p:nvSpPr>
          <p:cNvPr id="4" name="Segnaposto numero diapositiva 3"/>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779187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236935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FE841-7605-7A44-96E0-2201010B0786}" type="slidenum">
              <a:rPr lang="it-IT" smtClean="0"/>
              <a:t>‹#›</a:t>
            </a:fld>
            <a:endParaRPr lang="it-IT"/>
          </a:p>
        </p:txBody>
      </p:sp>
    </p:spTree>
    <p:extLst>
      <p:ext uri="{BB962C8B-B14F-4D97-AF65-F5344CB8AC3E}">
        <p14:creationId xmlns:p14="http://schemas.microsoft.com/office/powerpoint/2010/main" val="159619819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it-IT">
              <a:solidFill>
                <a:prstClr val="black">
                  <a:tint val="75000"/>
                </a:prstClr>
              </a:solidFill>
            </a:endParaRPr>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solidFill>
                <a:prstClr val="black">
                  <a:tint val="75000"/>
                </a:prstClr>
              </a:solidFill>
            </a:endParaRPr>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68961945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0.xml"/><Relationship Id="rId5" Type="http://schemas.openxmlformats.org/officeDocument/2006/relationships/image" Target="../media/image5.tiff"/><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CasellaDiTesto 7"/>
          <p:cNvSpPr txBox="1"/>
          <p:nvPr/>
        </p:nvSpPr>
        <p:spPr>
          <a:xfrm>
            <a:off x="9932893" y="-1936376"/>
            <a:ext cx="155822" cy="3708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r>
              <a:rPr dirty="0"/>
              <a:t> </a:t>
            </a:r>
          </a:p>
        </p:txBody>
      </p:sp>
      <p:pic>
        <p:nvPicPr>
          <p:cNvPr id="136" name="Immagine 10" descr="Immagine 10"/>
          <p:cNvPicPr>
            <a:picLocks noChangeAspect="1"/>
          </p:cNvPicPr>
          <p:nvPr/>
        </p:nvPicPr>
        <p:blipFill>
          <a:blip r:embed="rId2">
            <a:extLst/>
          </a:blip>
          <a:stretch>
            <a:fillRect/>
          </a:stretch>
        </p:blipFill>
        <p:spPr>
          <a:xfrm>
            <a:off x="475331" y="219816"/>
            <a:ext cx="1375050" cy="1287046"/>
          </a:xfrm>
          <a:prstGeom prst="rect">
            <a:avLst/>
          </a:prstGeom>
          <a:ln w="12700">
            <a:miter lim="400000"/>
          </a:ln>
        </p:spPr>
      </p:pic>
      <p:sp>
        <p:nvSpPr>
          <p:cNvPr id="142" name="Rettangolo 10"/>
          <p:cNvSpPr/>
          <p:nvPr/>
        </p:nvSpPr>
        <p:spPr>
          <a:xfrm>
            <a:off x="0" y="6375400"/>
            <a:ext cx="12192000" cy="482600"/>
          </a:xfrm>
          <a:prstGeom prst="rect">
            <a:avLst/>
          </a:prstGeom>
          <a:solidFill>
            <a:srgbClr val="203864"/>
          </a:solidFill>
          <a:ln w="12700">
            <a:miter lim="400000"/>
          </a:ln>
        </p:spPr>
        <p:txBody>
          <a:bodyPr lIns="45719" rIns="45719" anchor="ctr"/>
          <a:lstStyle/>
          <a:p>
            <a:pPr algn="ctr">
              <a:defRPr>
                <a:effectLst>
                  <a:outerShdw blurRad="38100" dist="19050" dir="2700000" rotWithShape="0">
                    <a:srgbClr val="000000">
                      <a:alpha val="40000"/>
                    </a:srgbClr>
                  </a:outerShdw>
                </a:effectLst>
              </a:defRPr>
            </a:pPr>
            <a:endParaRPr dirty="0"/>
          </a:p>
        </p:txBody>
      </p:sp>
      <p:sp>
        <p:nvSpPr>
          <p:cNvPr id="143" name="Rettangolo 5"/>
          <p:cNvSpPr txBox="1"/>
          <p:nvPr/>
        </p:nvSpPr>
        <p:spPr>
          <a:xfrm>
            <a:off x="4508500" y="6430538"/>
            <a:ext cx="7454900" cy="3417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900">
                <a:solidFill>
                  <a:srgbClr val="FFFFFF"/>
                </a:solidFill>
                <a:latin typeface="Arial"/>
                <a:ea typeface="Arial"/>
                <a:cs typeface="Arial"/>
                <a:sym typeface="Arial"/>
              </a:defRPr>
            </a:lvl1pPr>
          </a:lstStyle>
          <a:p>
            <a:r>
              <a:rPr dirty="0"/>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p>
        </p:txBody>
      </p:sp>
      <p:sp>
        <p:nvSpPr>
          <p:cNvPr id="144" name="Rettangolo 11"/>
          <p:cNvSpPr txBox="1"/>
          <p:nvPr/>
        </p:nvSpPr>
        <p:spPr>
          <a:xfrm>
            <a:off x="532061" y="6443238"/>
            <a:ext cx="2368233" cy="25647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sz="1500" b="1">
                <a:solidFill>
                  <a:srgbClr val="FFFFFF"/>
                </a:solidFill>
                <a:latin typeface="Gotham Pro"/>
                <a:ea typeface="Gotham Pro"/>
                <a:cs typeface="Gotham Pro"/>
                <a:sym typeface="Gotham Pro"/>
              </a:defRPr>
            </a:lvl1pPr>
          </a:lstStyle>
          <a:p>
            <a:r>
              <a:rPr dirty="0"/>
              <a:t>kaleidoscopeproject.eu</a:t>
            </a:r>
          </a:p>
        </p:txBody>
      </p:sp>
      <p:pic>
        <p:nvPicPr>
          <p:cNvPr id="145" name="Immagine 14" descr="Immagine 14"/>
          <p:cNvPicPr>
            <a:picLocks noChangeAspect="1"/>
          </p:cNvPicPr>
          <p:nvPr/>
        </p:nvPicPr>
        <p:blipFill>
          <a:blip r:embed="rId3">
            <a:extLst/>
          </a:blip>
          <a:stretch>
            <a:fillRect/>
          </a:stretch>
        </p:blipFill>
        <p:spPr>
          <a:xfrm>
            <a:off x="9946256" y="1055648"/>
            <a:ext cx="1706166" cy="369608"/>
          </a:xfrm>
          <a:prstGeom prst="rect">
            <a:avLst/>
          </a:prstGeom>
          <a:ln w="12700">
            <a:miter lim="400000"/>
          </a:ln>
        </p:spPr>
      </p:pic>
      <p:sp>
        <p:nvSpPr>
          <p:cNvPr id="146" name="Linea"/>
          <p:cNvSpPr/>
          <p:nvPr/>
        </p:nvSpPr>
        <p:spPr>
          <a:xfrm>
            <a:off x="588790" y="1676400"/>
            <a:ext cx="11127879" cy="0"/>
          </a:xfrm>
          <a:prstGeom prst="line">
            <a:avLst/>
          </a:prstGeom>
          <a:ln w="12700">
            <a:solidFill>
              <a:schemeClr val="accent1"/>
            </a:solidFill>
            <a:miter/>
          </a:ln>
        </p:spPr>
        <p:txBody>
          <a:bodyPr lIns="45719" rIns="45719"/>
          <a:lstStyle/>
          <a:p>
            <a:endParaRPr dirty="0"/>
          </a:p>
        </p:txBody>
      </p:sp>
      <p:sp>
        <p:nvSpPr>
          <p:cNvPr id="147" name="Estios aut restrumet ute opta doluptates et, to blate di tore idenisciae cus."/>
          <p:cNvSpPr txBox="1"/>
          <p:nvPr/>
        </p:nvSpPr>
        <p:spPr>
          <a:xfrm>
            <a:off x="6197909" y="2174177"/>
            <a:ext cx="5591192" cy="1569660"/>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defTabSz="457200">
              <a:defRPr sz="3200" b="1">
                <a:latin typeface="Arial"/>
                <a:ea typeface="Arial"/>
                <a:cs typeface="Arial"/>
                <a:sym typeface="Arial"/>
              </a:defRPr>
            </a:lvl1pPr>
          </a:lstStyle>
          <a:p>
            <a:r>
              <a:rPr lang="en-GB" dirty="0" err="1" smtClean="0"/>
              <a:t>Kuinka</a:t>
            </a:r>
            <a:r>
              <a:rPr lang="en-GB" dirty="0" smtClean="0"/>
              <a:t> </a:t>
            </a:r>
            <a:r>
              <a:rPr lang="en-GB" dirty="0" err="1" smtClean="0"/>
              <a:t>päästä</a:t>
            </a:r>
            <a:r>
              <a:rPr lang="en-GB" dirty="0" smtClean="0"/>
              <a:t> </a:t>
            </a:r>
            <a:r>
              <a:rPr lang="en-GB" dirty="0" err="1" smtClean="0"/>
              <a:t>markkinoille</a:t>
            </a:r>
            <a:r>
              <a:rPr lang="en-GB" dirty="0" smtClean="0"/>
              <a:t> </a:t>
            </a:r>
            <a:r>
              <a:rPr lang="en-GB" dirty="0" err="1" smtClean="0"/>
              <a:t>ja</a:t>
            </a:r>
            <a:r>
              <a:rPr lang="en-GB" dirty="0" smtClean="0"/>
              <a:t> </a:t>
            </a:r>
            <a:r>
              <a:rPr lang="en-GB" dirty="0" err="1" smtClean="0"/>
              <a:t>sopeutua</a:t>
            </a:r>
            <a:r>
              <a:rPr lang="en-GB" dirty="0" smtClean="0"/>
              <a:t> </a:t>
            </a:r>
            <a:r>
              <a:rPr lang="en-GB" dirty="0" err="1" smtClean="0"/>
              <a:t>uuteen</a:t>
            </a:r>
            <a:r>
              <a:rPr lang="en-GB" dirty="0" smtClean="0"/>
              <a:t> </a:t>
            </a:r>
            <a:r>
              <a:rPr lang="en-GB" dirty="0" err="1" smtClean="0"/>
              <a:t>kulttuuriin</a:t>
            </a:r>
            <a:endParaRPr lang="en-GB" dirty="0"/>
          </a:p>
        </p:txBody>
      </p:sp>
      <p:sp>
        <p:nvSpPr>
          <p:cNvPr id="148" name="Subtitle"/>
          <p:cNvSpPr txBox="1"/>
          <p:nvPr/>
        </p:nvSpPr>
        <p:spPr>
          <a:xfrm>
            <a:off x="6292630" y="3895029"/>
            <a:ext cx="5772613" cy="40011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2000">
                <a:latin typeface="Arial"/>
                <a:ea typeface="Arial"/>
                <a:cs typeface="Arial"/>
                <a:sym typeface="Arial"/>
              </a:defRPr>
            </a:lvl1pPr>
          </a:lstStyle>
          <a:p>
            <a:r>
              <a:rPr lang="en-US" smtClean="0"/>
              <a:t>Moduuli </a:t>
            </a:r>
            <a:r>
              <a:rPr lang="en-US" dirty="0"/>
              <a:t>5</a:t>
            </a:r>
          </a:p>
        </p:txBody>
      </p:sp>
      <p:sp>
        <p:nvSpPr>
          <p:cNvPr id="149" name="Linea"/>
          <p:cNvSpPr/>
          <p:nvPr/>
        </p:nvSpPr>
        <p:spPr>
          <a:xfrm>
            <a:off x="475332" y="5215982"/>
            <a:ext cx="11241337" cy="1"/>
          </a:xfrm>
          <a:prstGeom prst="line">
            <a:avLst/>
          </a:prstGeom>
          <a:ln w="12700">
            <a:solidFill>
              <a:schemeClr val="accent1"/>
            </a:solidFill>
            <a:miter/>
          </a:ln>
        </p:spPr>
        <p:txBody>
          <a:bodyPr lIns="45719" rIns="45719"/>
          <a:lstStyle/>
          <a:p>
            <a:endParaRPr dirty="0"/>
          </a:p>
        </p:txBody>
      </p:sp>
      <p:pic>
        <p:nvPicPr>
          <p:cNvPr id="150" name="8866676-3x2-940x627.jpg" descr="8866676-3x2-940x627.jpg"/>
          <p:cNvPicPr>
            <a:picLocks noChangeAspect="1"/>
          </p:cNvPicPr>
          <p:nvPr/>
        </p:nvPicPr>
        <p:blipFill>
          <a:blip r:embed="rId4">
            <a:extLst/>
          </a:blip>
          <a:srcRect l="6257" t="9183" r="11853" b="22484"/>
          <a:stretch>
            <a:fillRect/>
          </a:stretch>
        </p:blipFill>
        <p:spPr>
          <a:xfrm>
            <a:off x="516930" y="1986223"/>
            <a:ext cx="5267958" cy="2932146"/>
          </a:xfrm>
          <a:prstGeom prst="rect">
            <a:avLst/>
          </a:prstGeom>
          <a:ln w="12700">
            <a:miter lim="400000"/>
          </a:ln>
        </p:spPr>
      </p:pic>
      <p:pic>
        <p:nvPicPr>
          <p:cNvPr id="151" name="Immagine" descr="Immagine"/>
          <p:cNvPicPr>
            <a:picLocks noChangeAspect="1"/>
          </p:cNvPicPr>
          <p:nvPr/>
        </p:nvPicPr>
        <p:blipFill>
          <a:blip r:embed="rId5">
            <a:extLst/>
          </a:blip>
          <a:stretch>
            <a:fillRect/>
          </a:stretch>
        </p:blipFill>
        <p:spPr>
          <a:xfrm>
            <a:off x="2253576" y="435967"/>
            <a:ext cx="5591193" cy="989289"/>
          </a:xfrm>
          <a:prstGeom prst="rect">
            <a:avLst/>
          </a:prstGeom>
          <a:ln w="12700">
            <a:miter lim="400000"/>
          </a:ln>
        </p:spPr>
      </p:pic>
      <p:sp>
        <p:nvSpPr>
          <p:cNvPr id="23" name="CasellaDiTesto 19"/>
          <p:cNvSpPr txBox="1"/>
          <p:nvPr/>
        </p:nvSpPr>
        <p:spPr>
          <a:xfrm>
            <a:off x="5166360" y="5362048"/>
            <a:ext cx="1699516" cy="369332"/>
          </a:xfrm>
          <a:prstGeom prst="rect">
            <a:avLst/>
          </a:prstGeom>
          <a:noFill/>
        </p:spPr>
        <p:txBody>
          <a:bodyPr wrap="square" rtlCol="0">
            <a:spAutoFit/>
          </a:bodyPr>
          <a:lstStyle/>
          <a:p>
            <a:pPr algn="ctr"/>
            <a:r>
              <a:rPr lang="fi-FI" b="1" dirty="0" err="1">
                <a:solidFill>
                  <a:srgbClr val="FF0000"/>
                </a:solidFill>
              </a:rPr>
              <a:t>pp</a:t>
            </a:r>
            <a:r>
              <a:rPr lang="fi-FI" b="1" dirty="0">
                <a:solidFill>
                  <a:srgbClr val="FF0000"/>
                </a:solidFill>
              </a:rPr>
              <a:t>/kk/</a:t>
            </a:r>
            <a:r>
              <a:rPr lang="fi-FI" b="1" dirty="0" err="1">
                <a:solidFill>
                  <a:srgbClr val="FF0000"/>
                </a:solidFill>
              </a:rPr>
              <a:t>vvvv</a:t>
            </a:r>
            <a:endParaRPr lang="fi-FI" b="1" dirty="0">
              <a:solidFill>
                <a:srgbClr val="FF0000"/>
              </a:solidFill>
            </a:endParaRPr>
          </a:p>
        </p:txBody>
      </p:sp>
      <p:sp>
        <p:nvSpPr>
          <p:cNvPr id="25" name="CasellaDiTesto 6"/>
          <p:cNvSpPr txBox="1"/>
          <p:nvPr/>
        </p:nvSpPr>
        <p:spPr>
          <a:xfrm>
            <a:off x="389773" y="5374209"/>
            <a:ext cx="3918671" cy="369332"/>
          </a:xfrm>
          <a:prstGeom prst="rect">
            <a:avLst/>
          </a:prstGeom>
          <a:noFill/>
        </p:spPr>
        <p:txBody>
          <a:bodyPr wrap="square" rtlCol="0">
            <a:spAutoFit/>
          </a:bodyPr>
          <a:lstStyle/>
          <a:p>
            <a:r>
              <a:rPr lang="fi-FI" b="1" dirty="0">
                <a:solidFill>
                  <a:srgbClr val="FF0000"/>
                </a:solidFill>
              </a:rPr>
              <a:t>Tapahtuma ja paikka</a:t>
            </a:r>
            <a:endParaRPr lang="fi-FI" b="1" dirty="0">
              <a:solidFill>
                <a:srgbClr val="FF0000"/>
              </a:solidFill>
            </a:endParaRPr>
          </a:p>
        </p:txBody>
      </p:sp>
      <p:sp>
        <p:nvSpPr>
          <p:cNvPr id="26" name="CasellaDiTesto 20"/>
          <p:cNvSpPr txBox="1"/>
          <p:nvPr/>
        </p:nvSpPr>
        <p:spPr>
          <a:xfrm>
            <a:off x="8173120" y="5381736"/>
            <a:ext cx="3627120" cy="923330"/>
          </a:xfrm>
          <a:prstGeom prst="rect">
            <a:avLst/>
          </a:prstGeom>
          <a:noFill/>
        </p:spPr>
        <p:txBody>
          <a:bodyPr wrap="square" rtlCol="0">
            <a:spAutoFit/>
          </a:bodyPr>
          <a:lstStyle/>
          <a:p>
            <a:pPr algn="r"/>
            <a:r>
              <a:rPr lang="fi-FI" b="1" dirty="0">
                <a:solidFill>
                  <a:srgbClr val="FF0000"/>
                </a:solidFill>
              </a:rPr>
              <a:t>Tämän esityksen esittäjä</a:t>
            </a:r>
          </a:p>
          <a:p>
            <a:pPr algn="r"/>
            <a:r>
              <a:rPr lang="fi-FI" dirty="0">
                <a:solidFill>
                  <a:srgbClr val="FF0000"/>
                </a:solidFill>
              </a:rPr>
              <a:t>Organisaation nimi</a:t>
            </a:r>
          </a:p>
          <a:p>
            <a:pPr algn="r"/>
            <a:r>
              <a:rPr lang="fi-FI" dirty="0">
                <a:solidFill>
                  <a:srgbClr val="FF0000"/>
                </a:solidFill>
              </a:rPr>
              <a:t>Esityksen esittäjän sähköposti</a:t>
            </a:r>
            <a:endParaRPr lang="fi-FI" dirty="0">
              <a:solidFill>
                <a:srgbClr val="FF0000"/>
              </a:solidFill>
            </a:endParaRPr>
          </a:p>
        </p:txBody>
      </p:sp>
    </p:spTree>
    <p:extLst>
      <p:ext uri="{BB962C8B-B14F-4D97-AF65-F5344CB8AC3E}">
        <p14:creationId xmlns:p14="http://schemas.microsoft.com/office/powerpoint/2010/main" val="1675587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it-IT" sz="3600" b="1" dirty="0" smtClean="0">
                <a:ea typeface="Gotham Pro" charset="0"/>
                <a:cs typeface="Gotham Pro" charset="0"/>
              </a:rPr>
              <a:t>Moduulin tavoitteet</a:t>
            </a:r>
            <a:endParaRPr lang="it-IT" sz="3600" b="1" dirty="0">
              <a:ea typeface="Gotham Pro" charset="0"/>
              <a:cs typeface="Gotham Pro" charset="0"/>
            </a:endParaRPr>
          </a:p>
        </p:txBody>
      </p:sp>
      <p:sp>
        <p:nvSpPr>
          <p:cNvPr id="3" name="CasellaDiTesto 2"/>
          <p:cNvSpPr txBox="1"/>
          <p:nvPr/>
        </p:nvSpPr>
        <p:spPr>
          <a:xfrm>
            <a:off x="913054" y="2127156"/>
            <a:ext cx="10870959" cy="461665"/>
          </a:xfrm>
          <a:prstGeom prst="rect">
            <a:avLst/>
          </a:prstGeom>
          <a:noFill/>
        </p:spPr>
        <p:txBody>
          <a:bodyPr wrap="square" rtlCol="0">
            <a:spAutoFit/>
          </a:bodyPr>
          <a:lstStyle/>
          <a:p>
            <a:r>
              <a:rPr lang="fi-FI" sz="2400" dirty="0" smtClean="0"/>
              <a:t>Tämän </a:t>
            </a:r>
            <a:r>
              <a:rPr lang="fi-FI" sz="2400" dirty="0"/>
              <a:t>moduulin loppuun mennessä </a:t>
            </a:r>
            <a:r>
              <a:rPr lang="fi-FI" sz="2400" dirty="0" smtClean="0"/>
              <a:t>olet:</a:t>
            </a:r>
            <a:endParaRPr lang="fi-FI" sz="2400" dirty="0"/>
          </a:p>
        </p:txBody>
      </p:sp>
      <p:sp>
        <p:nvSpPr>
          <p:cNvPr id="4" name="CasellaDiTesto 3"/>
          <p:cNvSpPr txBox="1"/>
          <p:nvPr/>
        </p:nvSpPr>
        <p:spPr>
          <a:xfrm>
            <a:off x="913054" y="2594104"/>
            <a:ext cx="10872788" cy="1938992"/>
          </a:xfrm>
          <a:prstGeom prst="rect">
            <a:avLst/>
          </a:prstGeom>
          <a:noFill/>
        </p:spPr>
        <p:txBody>
          <a:bodyPr wrap="square" rtlCol="0">
            <a:spAutoFit/>
          </a:bodyPr>
          <a:lstStyle/>
          <a:p>
            <a:pPr marL="285750" indent="-285750">
              <a:buFont typeface="Arial" pitchFamily="34" charset="0"/>
              <a:buChar char="•"/>
            </a:pPr>
            <a:endParaRPr lang="it-IT" sz="2000" dirty="0"/>
          </a:p>
          <a:p>
            <a:pPr marL="342900" lvl="0" indent="-342900">
              <a:buFont typeface="Arial" panose="020B0604020202020204" pitchFamily="34" charset="0"/>
              <a:buChar char="•"/>
            </a:pPr>
            <a:r>
              <a:rPr lang="fi-FI" sz="2000" dirty="0" smtClean="0"/>
              <a:t>saanut </a:t>
            </a:r>
            <a:r>
              <a:rPr lang="fi-FI" sz="2000" dirty="0"/>
              <a:t>lisää tietoa kulttuurisista esteistä markkinoille pääsyyn</a:t>
            </a:r>
            <a:r>
              <a:rPr lang="fi-FI" sz="2000" dirty="0" smtClean="0"/>
              <a:t>.</a:t>
            </a:r>
          </a:p>
          <a:p>
            <a:pPr marL="342900" lvl="0" indent="-342900">
              <a:buFont typeface="Arial" panose="020B0604020202020204" pitchFamily="34" charset="0"/>
              <a:buChar char="•"/>
            </a:pPr>
            <a:endParaRPr lang="fi-FI" sz="2000" dirty="0"/>
          </a:p>
          <a:p>
            <a:pPr marL="342900" lvl="0" indent="-342900">
              <a:buFont typeface="Arial" panose="020B0604020202020204" pitchFamily="34" charset="0"/>
              <a:buChar char="•"/>
            </a:pPr>
            <a:r>
              <a:rPr lang="fi-FI" sz="2000" dirty="0" smtClean="0"/>
              <a:t>lisännyt tietoasi </a:t>
            </a:r>
            <a:r>
              <a:rPr lang="fi-FI" sz="2000" dirty="0"/>
              <a:t>strategioista kulttuurienvälisten esteiden poistamiseksi markkinoille pääsemiseksi</a:t>
            </a:r>
            <a:r>
              <a:rPr lang="fi-FI" sz="2000" dirty="0" smtClean="0"/>
              <a:t>.</a:t>
            </a:r>
          </a:p>
          <a:p>
            <a:pPr marL="342900" lvl="0" indent="-342900">
              <a:buFont typeface="Arial" panose="020B0604020202020204" pitchFamily="34" charset="0"/>
              <a:buChar char="•"/>
            </a:pPr>
            <a:r>
              <a:rPr lang="fi-FI" sz="2000" dirty="0" smtClean="0"/>
              <a:t> </a:t>
            </a:r>
            <a:endParaRPr lang="fi-FI" sz="2000" dirty="0"/>
          </a:p>
          <a:p>
            <a:pPr marL="342900" lvl="0" indent="-342900">
              <a:buFont typeface="Arial" panose="020B0604020202020204" pitchFamily="34" charset="0"/>
              <a:buChar char="•"/>
            </a:pPr>
            <a:r>
              <a:rPr lang="fi-FI" sz="2000" dirty="0" smtClean="0"/>
              <a:t>tutustunut </a:t>
            </a:r>
            <a:r>
              <a:rPr lang="fi-FI" sz="2000" dirty="0"/>
              <a:t>isäntämaan kulttuuriin</a:t>
            </a:r>
          </a:p>
        </p:txBody>
      </p:sp>
      <p:sp>
        <p:nvSpPr>
          <p:cNvPr id="6" name="Slide Number Placeholder 5"/>
          <p:cNvSpPr>
            <a:spLocks noGrp="1"/>
          </p:cNvSpPr>
          <p:nvPr>
            <p:ph type="sldNum" sz="quarter" idx="12"/>
          </p:nvPr>
        </p:nvSpPr>
        <p:spPr/>
        <p:txBody>
          <a:bodyPr/>
          <a:lstStyle/>
          <a:p>
            <a:fld id="{164FE841-7605-7A44-96E0-2201010B0786}" type="slidenum">
              <a:rPr lang="it-IT" smtClean="0"/>
              <a:pPr/>
              <a:t>2</a:t>
            </a:fld>
            <a:endParaRPr lang="it-IT" dirty="0"/>
          </a:p>
        </p:txBody>
      </p:sp>
    </p:spTree>
    <p:extLst>
      <p:ext uri="{BB962C8B-B14F-4D97-AF65-F5344CB8AC3E}">
        <p14:creationId xmlns:p14="http://schemas.microsoft.com/office/powerpoint/2010/main" val="205760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it-IT" sz="3600" b="1" dirty="0" smtClean="0">
                <a:ea typeface="Gotham Pro" charset="0"/>
                <a:cs typeface="Gotham Pro" charset="0"/>
              </a:rPr>
              <a:t>Johdanto </a:t>
            </a:r>
            <a:endParaRPr lang="it-IT" sz="3600" b="1" dirty="0">
              <a:ea typeface="Gotham Pro" charset="0"/>
              <a:cs typeface="Gotham Pro" charset="0"/>
            </a:endParaRPr>
          </a:p>
        </p:txBody>
      </p:sp>
      <p:sp>
        <p:nvSpPr>
          <p:cNvPr id="3" name="CasellaDiTesto 2"/>
          <p:cNvSpPr txBox="1"/>
          <p:nvPr/>
        </p:nvSpPr>
        <p:spPr>
          <a:xfrm>
            <a:off x="913054" y="2070884"/>
            <a:ext cx="10365891" cy="2308324"/>
          </a:xfrm>
          <a:prstGeom prst="rect">
            <a:avLst/>
          </a:prstGeom>
          <a:noFill/>
        </p:spPr>
        <p:txBody>
          <a:bodyPr wrap="square" rtlCol="0">
            <a:spAutoFit/>
          </a:bodyPr>
          <a:lstStyle/>
          <a:p>
            <a:r>
              <a:rPr lang="it-IT" sz="2400" dirty="0" smtClean="0">
                <a:ea typeface="Gotham Pro" charset="0"/>
                <a:cs typeface="Gotham Pro" charset="0"/>
              </a:rPr>
              <a:t>Kulttuureiden väliset esteet</a:t>
            </a:r>
            <a:endParaRPr lang="it-IT" sz="2400" dirty="0">
              <a:ea typeface="Gotham Pro" charset="0"/>
              <a:cs typeface="Gotham Pro" charset="0"/>
            </a:endParaRPr>
          </a:p>
          <a:p>
            <a:pPr algn="just"/>
            <a:endParaRPr lang="it-IT" sz="2400" dirty="0">
              <a:ea typeface="Gotham Pro" charset="0"/>
              <a:cs typeface="Gotham Pro" charset="0"/>
            </a:endParaRPr>
          </a:p>
          <a:p>
            <a:pPr marL="285750" indent="-285750" algn="just">
              <a:buFont typeface="Arial" panose="020B0604020202020204" pitchFamily="34" charset="0"/>
              <a:buChar char="•"/>
            </a:pPr>
            <a:r>
              <a:rPr lang="en-US" sz="1600" dirty="0" err="1" smtClean="0">
                <a:ea typeface="Gotham Pro" charset="0"/>
                <a:cs typeface="Gotham Pro" charset="0"/>
              </a:rPr>
              <a:t>Maahanmuuttajaväestön</a:t>
            </a:r>
            <a:r>
              <a:rPr lang="en-US" sz="1600" dirty="0" smtClean="0">
                <a:ea typeface="Gotham Pro" charset="0"/>
                <a:cs typeface="Gotham Pro" charset="0"/>
              </a:rPr>
              <a:t> </a:t>
            </a:r>
            <a:r>
              <a:rPr lang="en-US" sz="1600" dirty="0" err="1" smtClean="0">
                <a:ea typeface="Gotham Pro" charset="0"/>
                <a:cs typeface="Gotham Pro" charset="0"/>
              </a:rPr>
              <a:t>määrää</a:t>
            </a:r>
            <a:r>
              <a:rPr lang="en-US" sz="1600" dirty="0" smtClean="0">
                <a:ea typeface="Gotham Pro" charset="0"/>
                <a:cs typeface="Gotham Pro" charset="0"/>
              </a:rPr>
              <a:t> </a:t>
            </a:r>
            <a:r>
              <a:rPr lang="en-US" sz="1600" dirty="0" err="1" smtClean="0">
                <a:ea typeface="Gotham Pro" charset="0"/>
                <a:cs typeface="Gotham Pro" charset="0"/>
              </a:rPr>
              <a:t>vaihtelee</a:t>
            </a:r>
            <a:r>
              <a:rPr lang="en-US" sz="1600" dirty="0" smtClean="0">
                <a:ea typeface="Gotham Pro" charset="0"/>
                <a:cs typeface="Gotham Pro" charset="0"/>
              </a:rPr>
              <a:t> </a:t>
            </a:r>
            <a:r>
              <a:rPr lang="en-US" sz="1600" dirty="0" err="1" smtClean="0">
                <a:ea typeface="Gotham Pro" charset="0"/>
                <a:cs typeface="Gotham Pro" charset="0"/>
              </a:rPr>
              <a:t>suuresti</a:t>
            </a:r>
            <a:r>
              <a:rPr lang="en-US" sz="1600" dirty="0" smtClean="0">
                <a:ea typeface="Gotham Pro" charset="0"/>
                <a:cs typeface="Gotham Pro" charset="0"/>
              </a:rPr>
              <a:t> </a:t>
            </a:r>
            <a:r>
              <a:rPr lang="en-US" sz="1600" dirty="0" err="1" smtClean="0">
                <a:ea typeface="Gotham Pro" charset="0"/>
                <a:cs typeface="Gotham Pro" charset="0"/>
              </a:rPr>
              <a:t>Euroopan</a:t>
            </a:r>
            <a:r>
              <a:rPr lang="en-US" sz="1600" dirty="0" smtClean="0">
                <a:ea typeface="Gotham Pro" charset="0"/>
                <a:cs typeface="Gotham Pro" charset="0"/>
              </a:rPr>
              <a:t> maiden </a:t>
            </a:r>
            <a:r>
              <a:rPr lang="en-US" sz="1600" dirty="0" err="1" smtClean="0">
                <a:ea typeface="Gotham Pro" charset="0"/>
                <a:cs typeface="Gotham Pro" charset="0"/>
              </a:rPr>
              <a:t>välillä</a:t>
            </a:r>
            <a:r>
              <a:rPr lang="en-US" sz="1600" dirty="0" smtClean="0">
                <a:ea typeface="Gotham Pro" charset="0"/>
                <a:cs typeface="Gotham Pro" charset="0"/>
              </a:rPr>
              <a:t>.</a:t>
            </a:r>
          </a:p>
          <a:p>
            <a:pPr algn="just"/>
            <a:endParaRPr lang="en-US" sz="1600" dirty="0" smtClean="0">
              <a:ea typeface="Gotham Pro" charset="0"/>
              <a:cs typeface="Gotham Pro" charset="0"/>
            </a:endParaRPr>
          </a:p>
          <a:p>
            <a:pPr marL="285750" indent="-285750" algn="just">
              <a:buFont typeface="Arial" panose="020B0604020202020204" pitchFamily="34" charset="0"/>
              <a:buChar char="•"/>
            </a:pPr>
            <a:r>
              <a:rPr lang="en-US" sz="1600" dirty="0" err="1" smtClean="0">
                <a:ea typeface="Gotham Pro" charset="0"/>
                <a:cs typeface="Gotham Pro" charset="0"/>
              </a:rPr>
              <a:t>Maittan</a:t>
            </a:r>
            <a:r>
              <a:rPr lang="en-US" sz="1600" dirty="0" smtClean="0">
                <a:ea typeface="Gotham Pro" charset="0"/>
                <a:cs typeface="Gotham Pro" charset="0"/>
              </a:rPr>
              <a:t> on </a:t>
            </a:r>
            <a:r>
              <a:rPr lang="en-US" sz="1600" dirty="0" err="1" smtClean="0">
                <a:ea typeface="Gotham Pro" charset="0"/>
                <a:cs typeface="Gotham Pro" charset="0"/>
              </a:rPr>
              <a:t>myös</a:t>
            </a:r>
            <a:r>
              <a:rPr lang="en-US" sz="1600" dirty="0" smtClean="0">
                <a:ea typeface="Gotham Pro" charset="0"/>
                <a:cs typeface="Gotham Pro" charset="0"/>
              </a:rPr>
              <a:t> </a:t>
            </a:r>
            <a:r>
              <a:rPr lang="en-US" sz="1600" dirty="0" err="1" smtClean="0">
                <a:ea typeface="Gotham Pro" charset="0"/>
                <a:cs typeface="Gotham Pro" charset="0"/>
              </a:rPr>
              <a:t>eroja</a:t>
            </a:r>
            <a:r>
              <a:rPr lang="en-US" sz="1600" dirty="0" smtClean="0">
                <a:ea typeface="Gotham Pro" charset="0"/>
                <a:cs typeface="Gotham Pro" charset="0"/>
              </a:rPr>
              <a:t> </a:t>
            </a:r>
            <a:r>
              <a:rPr lang="en-US" sz="1600" dirty="0" err="1" smtClean="0">
                <a:ea typeface="Gotham Pro" charset="0"/>
                <a:cs typeface="Gotham Pro" charset="0"/>
              </a:rPr>
              <a:t>mistä</a:t>
            </a:r>
            <a:r>
              <a:rPr lang="en-US" sz="1600" dirty="0" smtClean="0">
                <a:ea typeface="Gotham Pro" charset="0"/>
                <a:cs typeface="Gotham Pro" charset="0"/>
              </a:rPr>
              <a:t> </a:t>
            </a:r>
            <a:r>
              <a:rPr lang="en-US" sz="1600" dirty="0" err="1" smtClean="0">
                <a:ea typeface="Gotham Pro" charset="0"/>
                <a:cs typeface="Gotham Pro" charset="0"/>
              </a:rPr>
              <a:t>maasta</a:t>
            </a:r>
            <a:r>
              <a:rPr lang="en-US" sz="1600" dirty="0" smtClean="0">
                <a:ea typeface="Gotham Pro" charset="0"/>
                <a:cs typeface="Gotham Pro" charset="0"/>
              </a:rPr>
              <a:t> </a:t>
            </a:r>
            <a:r>
              <a:rPr lang="en-US" sz="1600" dirty="0" err="1" smtClean="0">
                <a:ea typeface="Gotham Pro" charset="0"/>
                <a:cs typeface="Gotham Pro" charset="0"/>
              </a:rPr>
              <a:t>maahanmuuttajat</a:t>
            </a:r>
            <a:r>
              <a:rPr lang="en-US" sz="1600" dirty="0" smtClean="0">
                <a:ea typeface="Gotham Pro" charset="0"/>
                <a:cs typeface="Gotham Pro" charset="0"/>
              </a:rPr>
              <a:t> </a:t>
            </a:r>
            <a:r>
              <a:rPr lang="en-US" sz="1600" dirty="0" err="1" smtClean="0">
                <a:ea typeface="Gotham Pro" charset="0"/>
                <a:cs typeface="Gotham Pro" charset="0"/>
              </a:rPr>
              <a:t>tulevat</a:t>
            </a:r>
            <a:endParaRPr lang="en-US" sz="1600" dirty="0" smtClean="0">
              <a:ea typeface="Gotham Pro" charset="0"/>
              <a:cs typeface="Gotham Pro" charset="0"/>
            </a:endParaRPr>
          </a:p>
          <a:p>
            <a:pPr marL="285750" indent="-285750" algn="just">
              <a:buFont typeface="Arial" panose="020B0604020202020204" pitchFamily="34" charset="0"/>
              <a:buChar char="•"/>
            </a:pPr>
            <a:endParaRPr lang="en-US" sz="1600" dirty="0" smtClean="0">
              <a:ea typeface="Gotham Pro" charset="0"/>
              <a:cs typeface="Gotham Pro" charset="0"/>
            </a:endParaRPr>
          </a:p>
          <a:p>
            <a:pPr marL="285750" indent="-285750" algn="just">
              <a:buFont typeface="Arial" panose="020B0604020202020204" pitchFamily="34" charset="0"/>
              <a:buChar char="•"/>
            </a:pPr>
            <a:r>
              <a:rPr lang="en-US" sz="1600" dirty="0" err="1" smtClean="0">
                <a:ea typeface="Gotham Pro" charset="0"/>
                <a:cs typeface="Gotham Pro" charset="0"/>
              </a:rPr>
              <a:t>Näistä</a:t>
            </a:r>
            <a:r>
              <a:rPr lang="en-US" sz="1600" dirty="0" smtClean="0">
                <a:ea typeface="Gotham Pro" charset="0"/>
                <a:cs typeface="Gotham Pro" charset="0"/>
              </a:rPr>
              <a:t> </a:t>
            </a:r>
            <a:r>
              <a:rPr lang="en-US" sz="1600" dirty="0" err="1" smtClean="0">
                <a:ea typeface="Gotham Pro" charset="0"/>
                <a:cs typeface="Gotham Pro" charset="0"/>
              </a:rPr>
              <a:t>huolimatta</a:t>
            </a:r>
            <a:r>
              <a:rPr lang="en-US" sz="1600" dirty="0" smtClean="0">
                <a:ea typeface="Gotham Pro" charset="0"/>
                <a:cs typeface="Gotham Pro" charset="0"/>
              </a:rPr>
              <a:t>, </a:t>
            </a:r>
            <a:r>
              <a:rPr lang="en-US" sz="1600" dirty="0" err="1" smtClean="0">
                <a:ea typeface="Gotham Pro" charset="0"/>
                <a:cs typeface="Gotham Pro" charset="0"/>
              </a:rPr>
              <a:t>maahanmuuttajat</a:t>
            </a:r>
            <a:r>
              <a:rPr lang="en-US" sz="1600" dirty="0" smtClean="0">
                <a:ea typeface="Gotham Pro" charset="0"/>
                <a:cs typeface="Gotham Pro" charset="0"/>
              </a:rPr>
              <a:t> (</a:t>
            </a:r>
            <a:r>
              <a:rPr lang="en-US" sz="1600" dirty="0" err="1" smtClean="0">
                <a:ea typeface="Gotham Pro" charset="0"/>
                <a:cs typeface="Gotham Pro" charset="0"/>
              </a:rPr>
              <a:t>maahanmuttajayrittäjät</a:t>
            </a:r>
            <a:r>
              <a:rPr lang="en-US" sz="1600" dirty="0" smtClean="0">
                <a:ea typeface="Gotham Pro" charset="0"/>
                <a:cs typeface="Gotham Pro" charset="0"/>
              </a:rPr>
              <a:t>) </a:t>
            </a:r>
            <a:r>
              <a:rPr lang="en-US" sz="1600" dirty="0" err="1" smtClean="0">
                <a:ea typeface="Gotham Pro" charset="0"/>
                <a:cs typeface="Gotham Pro" charset="0"/>
              </a:rPr>
              <a:t>kohtaavat</a:t>
            </a:r>
            <a:r>
              <a:rPr lang="en-US" sz="1600" dirty="0" smtClean="0">
                <a:ea typeface="Gotham Pro" charset="0"/>
                <a:cs typeface="Gotham Pro" charset="0"/>
              </a:rPr>
              <a:t> </a:t>
            </a:r>
            <a:r>
              <a:rPr lang="en-US" sz="1600" dirty="0" err="1" smtClean="0">
                <a:ea typeface="Gotham Pro" charset="0"/>
                <a:cs typeface="Gotham Pro" charset="0"/>
              </a:rPr>
              <a:t>hyvin</a:t>
            </a:r>
            <a:r>
              <a:rPr lang="en-US" sz="1600" dirty="0" smtClean="0">
                <a:ea typeface="Gotham Pro" charset="0"/>
                <a:cs typeface="Gotham Pro" charset="0"/>
              </a:rPr>
              <a:t> </a:t>
            </a:r>
            <a:r>
              <a:rPr lang="en-US" sz="1600" dirty="0" err="1" smtClean="0">
                <a:ea typeface="Gotham Pro" charset="0"/>
                <a:cs typeface="Gotham Pro" charset="0"/>
              </a:rPr>
              <a:t>samankaltaisia</a:t>
            </a:r>
            <a:r>
              <a:rPr lang="en-US" sz="1600" dirty="0" smtClean="0">
                <a:ea typeface="Gotham Pro" charset="0"/>
                <a:cs typeface="Gotham Pro" charset="0"/>
              </a:rPr>
              <a:t> </a:t>
            </a:r>
            <a:r>
              <a:rPr lang="en-US" sz="1600" dirty="0" err="1" smtClean="0">
                <a:ea typeface="Gotham Pro" charset="0"/>
                <a:cs typeface="Gotham Pro" charset="0"/>
              </a:rPr>
              <a:t>haasteita</a:t>
            </a:r>
            <a:r>
              <a:rPr lang="en-US" sz="1600" dirty="0" smtClean="0">
                <a:ea typeface="Gotham Pro" charset="0"/>
                <a:cs typeface="Gotham Pro" charset="0"/>
              </a:rPr>
              <a:t> </a:t>
            </a:r>
            <a:r>
              <a:rPr lang="en-US" sz="1600" dirty="0" err="1" smtClean="0">
                <a:ea typeface="Gotham Pro" charset="0"/>
                <a:cs typeface="Gotham Pro" charset="0"/>
              </a:rPr>
              <a:t>Euroopan</a:t>
            </a:r>
            <a:r>
              <a:rPr lang="en-US" sz="1600" dirty="0" smtClean="0">
                <a:ea typeface="Gotham Pro" charset="0"/>
                <a:cs typeface="Gotham Pro" charset="0"/>
              </a:rPr>
              <a:t> </a:t>
            </a:r>
            <a:r>
              <a:rPr lang="en-US" sz="1600" dirty="0" err="1" smtClean="0">
                <a:ea typeface="Gotham Pro" charset="0"/>
                <a:cs typeface="Gotham Pro" charset="0"/>
              </a:rPr>
              <a:t>eri</a:t>
            </a:r>
            <a:r>
              <a:rPr lang="en-US" sz="1600" dirty="0" smtClean="0">
                <a:ea typeface="Gotham Pro" charset="0"/>
                <a:cs typeface="Gotham Pro" charset="0"/>
              </a:rPr>
              <a:t> </a:t>
            </a:r>
            <a:r>
              <a:rPr lang="en-US" sz="1600" dirty="0" err="1" smtClean="0">
                <a:ea typeface="Gotham Pro" charset="0"/>
                <a:cs typeface="Gotham Pro" charset="0"/>
              </a:rPr>
              <a:t>maissa</a:t>
            </a:r>
            <a:endParaRPr lang="en-US" sz="1600" dirty="0" smtClean="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3</a:t>
            </a:fld>
            <a:endParaRPr lang="it-IT" dirty="0"/>
          </a:p>
        </p:txBody>
      </p:sp>
    </p:spTree>
    <p:extLst>
      <p:ext uri="{BB962C8B-B14F-4D97-AF65-F5344CB8AC3E}">
        <p14:creationId xmlns:p14="http://schemas.microsoft.com/office/powerpoint/2010/main" val="2858294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1200329"/>
          </a:xfrm>
          <a:prstGeom prst="rect">
            <a:avLst/>
          </a:prstGeom>
          <a:noFill/>
        </p:spPr>
        <p:txBody>
          <a:bodyPr wrap="square" rtlCol="0">
            <a:spAutoFit/>
          </a:bodyPr>
          <a:lstStyle/>
          <a:p>
            <a:r>
              <a:rPr lang="it-IT" sz="3600" b="1" dirty="0" smtClean="0">
                <a:ea typeface="Gotham Pro" charset="0"/>
                <a:cs typeface="Gotham Pro" charset="0"/>
              </a:rPr>
              <a:t>Kulttuurien väliset haasteet</a:t>
            </a:r>
            <a:endParaRPr lang="it-IT" sz="3600" b="1" dirty="0">
              <a:ea typeface="Gotham Pro" charset="0"/>
              <a:cs typeface="Gotham Pro" charset="0"/>
            </a:endParaRPr>
          </a:p>
          <a:p>
            <a:r>
              <a:rPr lang="it-IT" sz="3600" b="1" dirty="0">
                <a:ea typeface="Gotham Pro" charset="0"/>
                <a:cs typeface="Gotham Pro" charset="0"/>
              </a:rPr>
              <a:t> </a:t>
            </a:r>
          </a:p>
        </p:txBody>
      </p:sp>
      <p:sp>
        <p:nvSpPr>
          <p:cNvPr id="3" name="CasellaDiTesto 2"/>
          <p:cNvSpPr txBox="1"/>
          <p:nvPr/>
        </p:nvSpPr>
        <p:spPr>
          <a:xfrm>
            <a:off x="913054" y="2070884"/>
            <a:ext cx="10365891" cy="3662541"/>
          </a:xfrm>
          <a:prstGeom prst="rect">
            <a:avLst/>
          </a:prstGeom>
          <a:noFill/>
        </p:spPr>
        <p:txBody>
          <a:bodyPr wrap="square" rtlCol="0">
            <a:spAutoFit/>
          </a:bodyPr>
          <a:lstStyle/>
          <a:p>
            <a:r>
              <a:rPr lang="it-IT" sz="2400" dirty="0" smtClean="0">
                <a:ea typeface="Gotham Pro" charset="0"/>
                <a:cs typeface="Gotham Pro" charset="0"/>
              </a:rPr>
              <a:t>Päätyypit</a:t>
            </a:r>
          </a:p>
          <a:p>
            <a:endParaRPr lang="it-IT" sz="2400" dirty="0">
              <a:ea typeface="Gotham Pro" charset="0"/>
              <a:cs typeface="Gotham Pro" charset="0"/>
            </a:endParaRPr>
          </a:p>
          <a:p>
            <a:r>
              <a:rPr lang="en-US" sz="2000" dirty="0" err="1" smtClean="0">
                <a:ea typeface="Gotham Pro" charset="0"/>
                <a:cs typeface="Gotham Pro" charset="0"/>
              </a:rPr>
              <a:t>Maahanmuuttajaa</a:t>
            </a:r>
            <a:r>
              <a:rPr lang="en-US" sz="2000" dirty="0" smtClean="0">
                <a:ea typeface="Gotham Pro" charset="0"/>
                <a:cs typeface="Gotham Pro" charset="0"/>
              </a:rPr>
              <a:t>, </a:t>
            </a:r>
            <a:r>
              <a:rPr lang="en-US" sz="2000" dirty="0" err="1" smtClean="0">
                <a:ea typeface="Gotham Pro" charset="0"/>
                <a:cs typeface="Gotham Pro" charset="0"/>
              </a:rPr>
              <a:t>joka</a:t>
            </a:r>
            <a:r>
              <a:rPr lang="en-US" sz="2000" dirty="0" smtClean="0">
                <a:ea typeface="Gotham Pro" charset="0"/>
                <a:cs typeface="Gotham Pro" charset="0"/>
              </a:rPr>
              <a:t> </a:t>
            </a:r>
            <a:r>
              <a:rPr lang="en-US" sz="2000" dirty="0" err="1" smtClean="0">
                <a:ea typeface="Gotham Pro" charset="0"/>
                <a:cs typeface="Gotham Pro" charset="0"/>
              </a:rPr>
              <a:t>haaveilee</a:t>
            </a:r>
            <a:r>
              <a:rPr lang="en-US" sz="2000" dirty="0" smtClean="0">
                <a:ea typeface="Gotham Pro" charset="0"/>
                <a:cs typeface="Gotham Pro" charset="0"/>
              </a:rPr>
              <a:t> </a:t>
            </a:r>
            <a:r>
              <a:rPr lang="en-US" sz="2000" dirty="0" err="1" smtClean="0">
                <a:ea typeface="Gotham Pro" charset="0"/>
                <a:cs typeface="Gotham Pro" charset="0"/>
              </a:rPr>
              <a:t>yrittäjyydestä</a:t>
            </a:r>
            <a:r>
              <a:rPr lang="en-US" sz="2000" dirty="0" smtClean="0">
                <a:ea typeface="Gotham Pro" charset="0"/>
                <a:cs typeface="Gotham Pro" charset="0"/>
              </a:rPr>
              <a:t>, </a:t>
            </a:r>
            <a:r>
              <a:rPr lang="en-US" sz="2000" dirty="0" err="1" smtClean="0">
                <a:ea typeface="Gotham Pro" charset="0"/>
                <a:cs typeface="Gotham Pro" charset="0"/>
              </a:rPr>
              <a:t>kohtaa</a:t>
            </a:r>
            <a:r>
              <a:rPr lang="en-US" sz="2000" dirty="0" smtClean="0">
                <a:ea typeface="Gotham Pro" charset="0"/>
                <a:cs typeface="Gotham Pro" charset="0"/>
              </a:rPr>
              <a:t> </a:t>
            </a:r>
            <a:r>
              <a:rPr lang="en-US" sz="2000" dirty="0" err="1" smtClean="0">
                <a:ea typeface="Gotham Pro" charset="0"/>
                <a:cs typeface="Gotham Pro" charset="0"/>
              </a:rPr>
              <a:t>joukko</a:t>
            </a:r>
            <a:r>
              <a:rPr lang="en-US" sz="2000" dirty="0" smtClean="0">
                <a:ea typeface="Gotham Pro" charset="0"/>
                <a:cs typeface="Gotham Pro" charset="0"/>
              </a:rPr>
              <a:t> </a:t>
            </a:r>
            <a:r>
              <a:rPr lang="en-US" sz="2000" dirty="0" err="1" smtClean="0">
                <a:ea typeface="Gotham Pro" charset="0"/>
                <a:cs typeface="Gotham Pro" charset="0"/>
              </a:rPr>
              <a:t>erilaisia</a:t>
            </a:r>
            <a:r>
              <a:rPr lang="en-US" sz="2000" dirty="0" smtClean="0">
                <a:ea typeface="Gotham Pro" charset="0"/>
                <a:cs typeface="Gotham Pro" charset="0"/>
              </a:rPr>
              <a:t> </a:t>
            </a:r>
            <a:r>
              <a:rPr lang="en-US" sz="2000" dirty="0" err="1" smtClean="0">
                <a:ea typeface="Gotham Pro" charset="0"/>
                <a:cs typeface="Gotham Pro" charset="0"/>
              </a:rPr>
              <a:t>haasteita</a:t>
            </a:r>
            <a:r>
              <a:rPr lang="en-US" sz="2000" dirty="0" smtClean="0">
                <a:ea typeface="Gotham Pro" charset="0"/>
                <a:cs typeface="Gotham Pro" charset="0"/>
              </a:rPr>
              <a:t> ja </a:t>
            </a:r>
            <a:r>
              <a:rPr lang="en-US" sz="2000" dirty="0" err="1" smtClean="0">
                <a:ea typeface="Gotham Pro" charset="0"/>
                <a:cs typeface="Gotham Pro" charset="0"/>
              </a:rPr>
              <a:t>esteitä</a:t>
            </a:r>
            <a:r>
              <a:rPr lang="en-US" sz="2000" dirty="0" smtClean="0">
                <a:ea typeface="Gotham Pro" charset="0"/>
                <a:cs typeface="Gotham Pro" charset="0"/>
              </a:rPr>
              <a:t>. </a:t>
            </a:r>
          </a:p>
          <a:p>
            <a:r>
              <a:rPr lang="en-US" sz="2000" dirty="0" err="1" smtClean="0">
                <a:ea typeface="Gotham Pro" charset="0"/>
                <a:cs typeface="Gotham Pro" charset="0"/>
              </a:rPr>
              <a:t>Kome</a:t>
            </a:r>
            <a:r>
              <a:rPr lang="en-US" sz="2000" dirty="0" smtClean="0">
                <a:ea typeface="Gotham Pro" charset="0"/>
                <a:cs typeface="Gotham Pro" charset="0"/>
              </a:rPr>
              <a:t> </a:t>
            </a:r>
            <a:r>
              <a:rPr lang="en-US" sz="2000" dirty="0" err="1" smtClean="0">
                <a:ea typeface="Gotham Pro" charset="0"/>
                <a:cs typeface="Gotham Pro" charset="0"/>
              </a:rPr>
              <a:t>merkittävämpää</a:t>
            </a:r>
            <a:r>
              <a:rPr lang="en-US" sz="2000" dirty="0" smtClean="0">
                <a:ea typeface="Gotham Pro" charset="0"/>
                <a:cs typeface="Gotham Pro" charset="0"/>
              </a:rPr>
              <a:t> </a:t>
            </a:r>
            <a:r>
              <a:rPr lang="en-US" sz="2000" dirty="0" err="1" smtClean="0">
                <a:ea typeface="Gotham Pro" charset="0"/>
                <a:cs typeface="Gotham Pro" charset="0"/>
              </a:rPr>
              <a:t>näistä</a:t>
            </a:r>
            <a:r>
              <a:rPr lang="en-US" sz="2000" dirty="0" smtClean="0">
                <a:ea typeface="Gotham Pro" charset="0"/>
                <a:cs typeface="Gotham Pro" charset="0"/>
              </a:rPr>
              <a:t> </a:t>
            </a:r>
            <a:r>
              <a:rPr lang="en-US" sz="2000" dirty="0" err="1" smtClean="0">
                <a:ea typeface="Gotham Pro" charset="0"/>
                <a:cs typeface="Gotham Pro" charset="0"/>
              </a:rPr>
              <a:t>ovat</a:t>
            </a:r>
            <a:r>
              <a:rPr lang="en-US" sz="2000" dirty="0" smtClean="0">
                <a:ea typeface="Gotham Pro" charset="0"/>
                <a:cs typeface="Gotham Pro" charset="0"/>
              </a:rPr>
              <a:t>:</a:t>
            </a:r>
          </a:p>
          <a:p>
            <a:endParaRPr lang="en-US" sz="2000" dirty="0">
              <a:ea typeface="Gotham Pro" charset="0"/>
              <a:cs typeface="Gotham Pro" charset="0"/>
            </a:endParaRPr>
          </a:p>
          <a:p>
            <a:pPr marL="342900" indent="-342900">
              <a:buFont typeface="Arial" panose="020B0604020202020204" pitchFamily="34" charset="0"/>
              <a:buChar char="•"/>
            </a:pPr>
            <a:r>
              <a:rPr lang="en-US" sz="2000" dirty="0" err="1" smtClean="0">
                <a:ea typeface="Gotham Pro" charset="0"/>
                <a:cs typeface="Gotham Pro" charset="0"/>
              </a:rPr>
              <a:t>Kontaktin</a:t>
            </a:r>
            <a:r>
              <a:rPr lang="en-US" sz="2000" dirty="0" smtClean="0">
                <a:ea typeface="Gotham Pro" charset="0"/>
                <a:cs typeface="Gotham Pro" charset="0"/>
              </a:rPr>
              <a:t> </a:t>
            </a:r>
            <a:r>
              <a:rPr lang="en-US" sz="2000" dirty="0" err="1" smtClean="0">
                <a:ea typeface="Gotham Pro" charset="0"/>
                <a:cs typeface="Gotham Pro" charset="0"/>
              </a:rPr>
              <a:t>luominen</a:t>
            </a:r>
            <a:r>
              <a:rPr lang="en-US" sz="2000" dirty="0" smtClean="0">
                <a:ea typeface="Gotham Pro" charset="0"/>
                <a:cs typeface="Gotham Pro" charset="0"/>
              </a:rPr>
              <a:t> </a:t>
            </a:r>
            <a:r>
              <a:rPr lang="en-US" sz="2000" dirty="0" err="1" smtClean="0">
                <a:ea typeface="Gotham Pro" charset="0"/>
                <a:cs typeface="Gotham Pro" charset="0"/>
              </a:rPr>
              <a:t>asiakkaisiin</a:t>
            </a:r>
            <a:endParaRPr lang="en-US" sz="2000" dirty="0" smtClean="0">
              <a:ea typeface="Gotham Pro" charset="0"/>
              <a:cs typeface="Gotham Pro" charset="0"/>
            </a:endParaRPr>
          </a:p>
          <a:p>
            <a:endParaRPr lang="en-US" sz="2000" dirty="0">
              <a:ea typeface="Gotham Pro" charset="0"/>
              <a:cs typeface="Gotham Pro" charset="0"/>
            </a:endParaRPr>
          </a:p>
          <a:p>
            <a:pPr marL="342900" indent="-342900">
              <a:buFont typeface="Arial" panose="020B0604020202020204" pitchFamily="34" charset="0"/>
              <a:buChar char="•"/>
            </a:pPr>
            <a:r>
              <a:rPr lang="en-US" sz="2000" dirty="0" err="1" smtClean="0">
                <a:ea typeface="Gotham Pro" charset="0"/>
                <a:cs typeface="Gotham Pro" charset="0"/>
              </a:rPr>
              <a:t>Hallinnollisten</a:t>
            </a:r>
            <a:r>
              <a:rPr lang="en-US" sz="2000" dirty="0" smtClean="0">
                <a:ea typeface="Gotham Pro" charset="0"/>
                <a:cs typeface="Gotham Pro" charset="0"/>
              </a:rPr>
              <a:t> </a:t>
            </a:r>
            <a:r>
              <a:rPr lang="en-US" sz="2000" dirty="0" err="1" smtClean="0">
                <a:ea typeface="Gotham Pro" charset="0"/>
                <a:cs typeface="Gotham Pro" charset="0"/>
              </a:rPr>
              <a:t>prosessejen</a:t>
            </a:r>
            <a:r>
              <a:rPr lang="en-US" sz="2000" dirty="0" smtClean="0">
                <a:ea typeface="Gotham Pro" charset="0"/>
                <a:cs typeface="Gotham Pro" charset="0"/>
              </a:rPr>
              <a:t> ja </a:t>
            </a:r>
            <a:r>
              <a:rPr lang="en-US" sz="2000" dirty="0" err="1" smtClean="0">
                <a:ea typeface="Gotham Pro" charset="0"/>
                <a:cs typeface="Gotham Pro" charset="0"/>
              </a:rPr>
              <a:t>toimintojen</a:t>
            </a:r>
            <a:r>
              <a:rPr lang="en-US" sz="2000" dirty="0" smtClean="0">
                <a:ea typeface="Gotham Pro" charset="0"/>
                <a:cs typeface="Gotham Pro" charset="0"/>
              </a:rPr>
              <a:t> </a:t>
            </a:r>
            <a:r>
              <a:rPr lang="en-US" sz="2000" dirty="0" err="1" smtClean="0">
                <a:ea typeface="Gotham Pro" charset="0"/>
                <a:cs typeface="Gotham Pro" charset="0"/>
              </a:rPr>
              <a:t>toteuttaminen</a:t>
            </a:r>
            <a:endParaRPr lang="en-US" sz="2000" dirty="0" smtClean="0">
              <a:ea typeface="Gotham Pro" charset="0"/>
              <a:cs typeface="Gotham Pro" charset="0"/>
            </a:endParaRPr>
          </a:p>
          <a:p>
            <a:endParaRPr lang="en-US" sz="2000" dirty="0">
              <a:ea typeface="Gotham Pro" charset="0"/>
              <a:cs typeface="Gotham Pro" charset="0"/>
            </a:endParaRPr>
          </a:p>
          <a:p>
            <a:pPr marL="342900" indent="-342900">
              <a:buFont typeface="Arial" panose="020B0604020202020204" pitchFamily="34" charset="0"/>
              <a:buChar char="•"/>
            </a:pPr>
            <a:r>
              <a:rPr lang="en-US" sz="2000" dirty="0" err="1" smtClean="0">
                <a:ea typeface="Gotham Pro" charset="0"/>
                <a:cs typeface="Gotham Pro" charset="0"/>
              </a:rPr>
              <a:t>Rahoituksen</a:t>
            </a:r>
            <a:r>
              <a:rPr lang="en-US" sz="2000" dirty="0" smtClean="0">
                <a:ea typeface="Gotham Pro" charset="0"/>
                <a:cs typeface="Gotham Pro" charset="0"/>
              </a:rPr>
              <a:t> </a:t>
            </a:r>
            <a:r>
              <a:rPr lang="en-US" sz="2000" dirty="0" err="1" smtClean="0">
                <a:ea typeface="Gotham Pro" charset="0"/>
                <a:cs typeface="Gotham Pro" charset="0"/>
              </a:rPr>
              <a:t>saaminen</a:t>
            </a:r>
            <a:endParaRPr lang="en-US" sz="2000" dirty="0" smtClean="0">
              <a:ea typeface="Gotham Pro" charset="0"/>
              <a:cs typeface="Gotham Pro" charset="0"/>
            </a:endParaRPr>
          </a:p>
          <a:p>
            <a:endParaRPr lang="it-IT" sz="2400" dirty="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4</a:t>
            </a:fld>
            <a:endParaRPr lang="it-IT" dirty="0"/>
          </a:p>
        </p:txBody>
      </p:sp>
    </p:spTree>
    <p:extLst>
      <p:ext uri="{BB962C8B-B14F-4D97-AF65-F5344CB8AC3E}">
        <p14:creationId xmlns:p14="http://schemas.microsoft.com/office/powerpoint/2010/main" val="4002964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1018126" y="2294877"/>
            <a:ext cx="8502409" cy="2862322"/>
          </a:xfrm>
          <a:prstGeom prst="rect">
            <a:avLst/>
          </a:prstGeom>
          <a:noFill/>
        </p:spPr>
        <p:txBody>
          <a:bodyPr wrap="square" rtlCol="0">
            <a:spAutoFit/>
          </a:bodyPr>
          <a:lstStyle/>
          <a:p>
            <a:r>
              <a:rPr lang="en-US" sz="2000" dirty="0" err="1" smtClean="0">
                <a:ea typeface="Gotham Pro" charset="0"/>
                <a:cs typeface="Gotham Pro" charset="0"/>
              </a:rPr>
              <a:t>Maahanmuuttajastatus</a:t>
            </a:r>
            <a:r>
              <a:rPr lang="en-US" sz="2000" dirty="0" smtClean="0">
                <a:ea typeface="Gotham Pro" charset="0"/>
                <a:cs typeface="Gotham Pro" charset="0"/>
              </a:rPr>
              <a:t> </a:t>
            </a:r>
            <a:r>
              <a:rPr lang="en-US" sz="2000" dirty="0" err="1" smtClean="0">
                <a:ea typeface="Gotham Pro" charset="0"/>
                <a:cs typeface="Gotham Pro" charset="0"/>
              </a:rPr>
              <a:t>luo</a:t>
            </a:r>
            <a:r>
              <a:rPr lang="en-US" sz="2000" dirty="0" smtClean="0">
                <a:ea typeface="Gotham Pro" charset="0"/>
                <a:cs typeface="Gotham Pro" charset="0"/>
              </a:rPr>
              <a:t> </a:t>
            </a:r>
            <a:r>
              <a:rPr lang="en-US" sz="2000" dirty="0" err="1" smtClean="0">
                <a:ea typeface="Gotham Pro" charset="0"/>
                <a:cs typeface="Gotham Pro" charset="0"/>
              </a:rPr>
              <a:t>itsessään</a:t>
            </a:r>
            <a:r>
              <a:rPr lang="en-US" sz="2000" dirty="0" smtClean="0">
                <a:ea typeface="Gotham Pro" charset="0"/>
                <a:cs typeface="Gotham Pro" charset="0"/>
              </a:rPr>
              <a:t> </a:t>
            </a:r>
            <a:r>
              <a:rPr lang="en-US" sz="2000" dirty="0" err="1" smtClean="0">
                <a:ea typeface="Gotham Pro" charset="0"/>
                <a:cs typeface="Gotham Pro" charset="0"/>
              </a:rPr>
              <a:t>joukon</a:t>
            </a:r>
            <a:r>
              <a:rPr lang="en-US" sz="2000" dirty="0" smtClean="0">
                <a:ea typeface="Gotham Pro" charset="0"/>
                <a:cs typeface="Gotham Pro" charset="0"/>
              </a:rPr>
              <a:t> </a:t>
            </a:r>
            <a:r>
              <a:rPr lang="en-US" sz="2000" dirty="0" err="1" smtClean="0">
                <a:ea typeface="Gotham Pro" charset="0"/>
                <a:cs typeface="Gotham Pro" charset="0"/>
              </a:rPr>
              <a:t>haasteita</a:t>
            </a:r>
            <a:r>
              <a:rPr lang="en-US" sz="2000" dirty="0" smtClean="0">
                <a:ea typeface="Gotham Pro" charset="0"/>
                <a:cs typeface="Gotham Pro" charset="0"/>
              </a:rPr>
              <a:t>:</a:t>
            </a:r>
          </a:p>
          <a:p>
            <a:endParaRPr lang="en-US" sz="2000" dirty="0">
              <a:ea typeface="Gotham Pro" charset="0"/>
              <a:cs typeface="Gotham Pro" charset="0"/>
            </a:endParaRPr>
          </a:p>
          <a:p>
            <a:pPr marL="342900" indent="-342900">
              <a:buFont typeface="Arial" pitchFamily="34" charset="0"/>
              <a:buChar char="•"/>
            </a:pPr>
            <a:r>
              <a:rPr lang="en-US" sz="2000" dirty="0" err="1" smtClean="0">
                <a:ea typeface="Gotham Pro" charset="0"/>
                <a:cs typeface="Gotham Pro" charset="0"/>
              </a:rPr>
              <a:t>Uuteen</a:t>
            </a:r>
            <a:r>
              <a:rPr lang="en-US" sz="2000" dirty="0" smtClean="0">
                <a:ea typeface="Gotham Pro" charset="0"/>
                <a:cs typeface="Gotham Pro" charset="0"/>
              </a:rPr>
              <a:t> </a:t>
            </a:r>
            <a:r>
              <a:rPr lang="en-US" sz="2000" dirty="0" err="1" smtClean="0">
                <a:ea typeface="Gotham Pro" charset="0"/>
                <a:cs typeface="Gotham Pro" charset="0"/>
              </a:rPr>
              <a:t>ympäristöön</a:t>
            </a:r>
            <a:r>
              <a:rPr lang="en-US" sz="2000" dirty="0" smtClean="0">
                <a:ea typeface="Gotham Pro" charset="0"/>
                <a:cs typeface="Gotham Pro" charset="0"/>
              </a:rPr>
              <a:t> </a:t>
            </a:r>
            <a:r>
              <a:rPr lang="en-US" sz="2000" dirty="0" err="1" smtClean="0">
                <a:ea typeface="Gotham Pro" charset="0"/>
                <a:cs typeface="Gotham Pro" charset="0"/>
              </a:rPr>
              <a:t>sopeutuminen</a:t>
            </a:r>
            <a:endParaRPr lang="en-US" sz="2000" dirty="0" smtClean="0">
              <a:ea typeface="Gotham Pro" charset="0"/>
              <a:cs typeface="Gotham Pro" charset="0"/>
            </a:endParaRPr>
          </a:p>
          <a:p>
            <a:pPr marL="342900" indent="-342900">
              <a:buFont typeface="Arial" pitchFamily="34" charset="0"/>
              <a:buChar char="•"/>
            </a:pPr>
            <a:r>
              <a:rPr lang="en-US" sz="2000" dirty="0" err="1" smtClean="0">
                <a:ea typeface="Gotham Pro" charset="0"/>
                <a:cs typeface="Gotham Pro" charset="0"/>
              </a:rPr>
              <a:t>Paikkansa</a:t>
            </a:r>
            <a:r>
              <a:rPr lang="en-US" sz="2000" dirty="0" smtClean="0">
                <a:ea typeface="Gotham Pro" charset="0"/>
                <a:cs typeface="Gotham Pro" charset="0"/>
              </a:rPr>
              <a:t> </a:t>
            </a:r>
            <a:r>
              <a:rPr lang="en-US" sz="2000" dirty="0" err="1" smtClean="0">
                <a:ea typeface="Gotham Pro" charset="0"/>
                <a:cs typeface="Gotham Pro" charset="0"/>
              </a:rPr>
              <a:t>löytäminen</a:t>
            </a:r>
            <a:endParaRPr lang="en-US" sz="2000" dirty="0" smtClean="0">
              <a:ea typeface="Gotham Pro" charset="0"/>
              <a:cs typeface="Gotham Pro" charset="0"/>
            </a:endParaRPr>
          </a:p>
          <a:p>
            <a:pPr marL="342900" indent="-342900">
              <a:buFont typeface="Arial" pitchFamily="34" charset="0"/>
              <a:buChar char="•"/>
            </a:pPr>
            <a:r>
              <a:rPr lang="en-US" sz="2000" dirty="0" err="1" smtClean="0">
                <a:ea typeface="Gotham Pro" charset="0"/>
                <a:cs typeface="Gotham Pro" charset="0"/>
              </a:rPr>
              <a:t>Kulttuurishokki</a:t>
            </a:r>
            <a:endParaRPr lang="en-US" sz="2000" dirty="0" smtClean="0">
              <a:ea typeface="Gotham Pro" charset="0"/>
              <a:cs typeface="Gotham Pro" charset="0"/>
            </a:endParaRPr>
          </a:p>
          <a:p>
            <a:pPr marL="342900" indent="-342900">
              <a:buFont typeface="Arial" pitchFamily="34" charset="0"/>
              <a:buChar char="•"/>
            </a:pPr>
            <a:r>
              <a:rPr lang="en-US" sz="2000" dirty="0" err="1" smtClean="0">
                <a:ea typeface="Gotham Pro" charset="0"/>
                <a:cs typeface="Gotham Pro" charset="0"/>
              </a:rPr>
              <a:t>Kielen</a:t>
            </a:r>
            <a:r>
              <a:rPr lang="en-US" sz="2000" dirty="0" smtClean="0">
                <a:ea typeface="Gotham Pro" charset="0"/>
                <a:cs typeface="Gotham Pro" charset="0"/>
              </a:rPr>
              <a:t> </a:t>
            </a:r>
            <a:r>
              <a:rPr lang="en-US" sz="2000" dirty="0" err="1" smtClean="0">
                <a:ea typeface="Gotham Pro" charset="0"/>
                <a:cs typeface="Gotham Pro" charset="0"/>
              </a:rPr>
              <a:t>oppiminen</a:t>
            </a:r>
            <a:endParaRPr lang="en-US" sz="2000" dirty="0" smtClean="0">
              <a:ea typeface="Gotham Pro" charset="0"/>
              <a:cs typeface="Gotham Pro" charset="0"/>
            </a:endParaRPr>
          </a:p>
          <a:p>
            <a:pPr marL="342900" indent="-342900">
              <a:buFont typeface="Arial" pitchFamily="34" charset="0"/>
              <a:buChar char="•"/>
            </a:pPr>
            <a:r>
              <a:rPr lang="en-US" sz="2000" dirty="0" err="1" smtClean="0">
                <a:ea typeface="Gotham Pro" charset="0"/>
                <a:cs typeface="Gotham Pro" charset="0"/>
              </a:rPr>
              <a:t>Oppiminen</a:t>
            </a:r>
            <a:r>
              <a:rPr lang="en-US" sz="2000" dirty="0" smtClean="0">
                <a:ea typeface="Gotham Pro" charset="0"/>
                <a:cs typeface="Gotham Pro" charset="0"/>
              </a:rPr>
              <a:t> </a:t>
            </a:r>
            <a:r>
              <a:rPr lang="en-US" sz="2000" dirty="0" err="1" smtClean="0">
                <a:ea typeface="Gotham Pro" charset="0"/>
                <a:cs typeface="Gotham Pro" charset="0"/>
              </a:rPr>
              <a:t>yhteiskunnan</a:t>
            </a:r>
            <a:r>
              <a:rPr lang="en-US" sz="2000" dirty="0" smtClean="0">
                <a:ea typeface="Gotham Pro" charset="0"/>
                <a:cs typeface="Gotham Pro" charset="0"/>
              </a:rPr>
              <a:t> </a:t>
            </a:r>
            <a:r>
              <a:rPr lang="en-US" sz="2000" dirty="0" err="1" smtClean="0">
                <a:ea typeface="Gotham Pro" charset="0"/>
                <a:cs typeface="Gotham Pro" charset="0"/>
              </a:rPr>
              <a:t>sääntöihin</a:t>
            </a:r>
            <a:endParaRPr lang="en-US" sz="2000" dirty="0" smtClean="0">
              <a:ea typeface="Gotham Pro" charset="0"/>
              <a:cs typeface="Gotham Pro" charset="0"/>
            </a:endParaRPr>
          </a:p>
          <a:p>
            <a:pPr marL="342900" indent="-342900">
              <a:buFont typeface="Arial" pitchFamily="34" charset="0"/>
              <a:buChar char="•"/>
            </a:pPr>
            <a:r>
              <a:rPr lang="en-US" sz="2000" dirty="0" err="1" smtClean="0">
                <a:ea typeface="Gotham Pro" charset="0"/>
                <a:cs typeface="Gotham Pro" charset="0"/>
              </a:rPr>
              <a:t>Ammatillisen</a:t>
            </a:r>
            <a:r>
              <a:rPr lang="en-US" sz="2000" dirty="0" smtClean="0">
                <a:ea typeface="Gotham Pro" charset="0"/>
                <a:cs typeface="Gotham Pro" charset="0"/>
              </a:rPr>
              <a:t> </a:t>
            </a:r>
            <a:r>
              <a:rPr lang="en-US" sz="2000" dirty="0" err="1" smtClean="0">
                <a:ea typeface="Gotham Pro" charset="0"/>
                <a:cs typeface="Gotham Pro" charset="0"/>
              </a:rPr>
              <a:t>osaamisen</a:t>
            </a:r>
            <a:r>
              <a:rPr lang="en-US" sz="2000" dirty="0" smtClean="0">
                <a:ea typeface="Gotham Pro" charset="0"/>
                <a:cs typeface="Gotham Pro" charset="0"/>
              </a:rPr>
              <a:t> </a:t>
            </a:r>
            <a:r>
              <a:rPr lang="en-US" sz="2000" dirty="0" err="1" smtClean="0">
                <a:ea typeface="Gotham Pro" charset="0"/>
                <a:cs typeface="Gotham Pro" charset="0"/>
              </a:rPr>
              <a:t>tunnustaminen</a:t>
            </a:r>
            <a:endParaRPr lang="en-US" sz="2000" dirty="0" smtClean="0">
              <a:ea typeface="Gotham Pro" charset="0"/>
              <a:cs typeface="Gotham Pro" charset="0"/>
            </a:endParaRPr>
          </a:p>
          <a:p>
            <a:pPr marL="342900" indent="-342900">
              <a:buFont typeface="Arial" pitchFamily="34" charset="0"/>
              <a:buChar char="•"/>
            </a:pPr>
            <a:r>
              <a:rPr lang="en-US" sz="2000" dirty="0" err="1" smtClean="0">
                <a:ea typeface="Gotham Pro" charset="0"/>
                <a:cs typeface="Gotham Pro" charset="0"/>
              </a:rPr>
              <a:t>Syrjinnän</a:t>
            </a:r>
            <a:r>
              <a:rPr lang="en-US" sz="2000" dirty="0" smtClean="0">
                <a:ea typeface="Gotham Pro" charset="0"/>
                <a:cs typeface="Gotham Pro" charset="0"/>
              </a:rPr>
              <a:t> ja </a:t>
            </a:r>
            <a:r>
              <a:rPr lang="en-US" sz="2000" dirty="0" err="1" smtClean="0">
                <a:ea typeface="Gotham Pro" charset="0"/>
                <a:cs typeface="Gotham Pro" charset="0"/>
              </a:rPr>
              <a:t>stereotypioiden</a:t>
            </a:r>
            <a:r>
              <a:rPr lang="en-US" sz="2000" dirty="0" smtClean="0">
                <a:ea typeface="Gotham Pro" charset="0"/>
                <a:cs typeface="Gotham Pro" charset="0"/>
              </a:rPr>
              <a:t> </a:t>
            </a:r>
            <a:r>
              <a:rPr lang="en-US" sz="2000" dirty="0" err="1" smtClean="0">
                <a:ea typeface="Gotham Pro" charset="0"/>
                <a:cs typeface="Gotham Pro" charset="0"/>
              </a:rPr>
              <a:t>voittaminen</a:t>
            </a:r>
            <a:endParaRPr lang="en-US" sz="2000" dirty="0" smtClean="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5</a:t>
            </a:fld>
            <a:endParaRPr lang="it-IT" dirty="0"/>
          </a:p>
        </p:txBody>
      </p:sp>
      <p:sp>
        <p:nvSpPr>
          <p:cNvPr id="7" name="CasellaDiTesto 1">
            <a:extLst>
              <a:ext uri="{FF2B5EF4-FFF2-40B4-BE49-F238E27FC236}">
                <a16:creationId xmlns="" xmlns:a16="http://schemas.microsoft.com/office/drawing/2014/main" id="{F0F50BC9-44A9-4A66-A001-CF594713A67D}"/>
              </a:ext>
            </a:extLst>
          </p:cNvPr>
          <p:cNvSpPr txBox="1"/>
          <p:nvPr/>
        </p:nvSpPr>
        <p:spPr>
          <a:xfrm>
            <a:off x="913054" y="1561876"/>
            <a:ext cx="10870959" cy="646331"/>
          </a:xfrm>
          <a:prstGeom prst="rect">
            <a:avLst/>
          </a:prstGeom>
          <a:noFill/>
        </p:spPr>
        <p:txBody>
          <a:bodyPr wrap="square" rtlCol="0">
            <a:spAutoFit/>
          </a:bodyPr>
          <a:lstStyle/>
          <a:p>
            <a:r>
              <a:rPr lang="it-IT" sz="3600" b="1" dirty="0" smtClean="0">
                <a:ea typeface="Gotham Pro" charset="0"/>
                <a:cs typeface="Gotham Pro" charset="0"/>
              </a:rPr>
              <a:t>Ikulttuurien väliset haasteet </a:t>
            </a:r>
            <a:endParaRPr lang="it-IT" sz="3600" b="1" dirty="0">
              <a:ea typeface="Gotham Pro" charset="0"/>
              <a:cs typeface="Gotham Pro" charset="0"/>
            </a:endParaRPr>
          </a:p>
        </p:txBody>
      </p:sp>
    </p:spTree>
    <p:extLst>
      <p:ext uri="{BB962C8B-B14F-4D97-AF65-F5344CB8AC3E}">
        <p14:creationId xmlns:p14="http://schemas.microsoft.com/office/powerpoint/2010/main" val="27246149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1215073" y="2351149"/>
            <a:ext cx="8502409" cy="2554545"/>
          </a:xfrm>
          <a:prstGeom prst="rect">
            <a:avLst/>
          </a:prstGeom>
          <a:noFill/>
        </p:spPr>
        <p:txBody>
          <a:bodyPr wrap="square" rtlCol="0">
            <a:spAutoFit/>
          </a:bodyPr>
          <a:lstStyle/>
          <a:p>
            <a:pPr marL="342900" indent="-342900">
              <a:buFont typeface="Arial" pitchFamily="34" charset="0"/>
              <a:buChar char="•"/>
            </a:pPr>
            <a:r>
              <a:rPr lang="en-US" sz="2000" dirty="0" err="1" smtClean="0">
                <a:ea typeface="Gotham Pro" charset="0"/>
                <a:cs typeface="Gotham Pro" charset="0"/>
              </a:rPr>
              <a:t>Pääsy</a:t>
            </a:r>
            <a:r>
              <a:rPr lang="en-US" sz="2000" dirty="0" smtClean="0">
                <a:ea typeface="Gotham Pro" charset="0"/>
                <a:cs typeface="Gotham Pro" charset="0"/>
              </a:rPr>
              <a:t> </a:t>
            </a:r>
            <a:r>
              <a:rPr lang="en-US" sz="2000" dirty="0" err="1" smtClean="0">
                <a:ea typeface="Gotham Pro" charset="0"/>
                <a:cs typeface="Gotham Pro" charset="0"/>
              </a:rPr>
              <a:t>palveluihin</a:t>
            </a:r>
            <a:endParaRPr lang="en-US" sz="2000" dirty="0" smtClean="0">
              <a:ea typeface="Gotham Pro" charset="0"/>
              <a:cs typeface="Gotham Pro" charset="0"/>
            </a:endParaRPr>
          </a:p>
          <a:p>
            <a:pPr marL="342900" indent="-342900">
              <a:buFont typeface="Arial" pitchFamily="34" charset="0"/>
              <a:buChar char="•"/>
            </a:pPr>
            <a:r>
              <a:rPr lang="en-US" sz="2000" dirty="0" err="1" smtClean="0">
                <a:ea typeface="Gotham Pro" charset="0"/>
                <a:cs typeface="Gotham Pro" charset="0"/>
              </a:rPr>
              <a:t>Henkilökohtaiset</a:t>
            </a:r>
            <a:r>
              <a:rPr lang="en-US" sz="2000" dirty="0" smtClean="0">
                <a:ea typeface="Gotham Pro" charset="0"/>
                <a:cs typeface="Gotham Pro" charset="0"/>
              </a:rPr>
              <a:t> ja </a:t>
            </a:r>
            <a:r>
              <a:rPr lang="en-US" sz="2000" dirty="0" err="1" smtClean="0">
                <a:ea typeface="Gotham Pro" charset="0"/>
                <a:cs typeface="Gotham Pro" charset="0"/>
              </a:rPr>
              <a:t>perheeseen</a:t>
            </a:r>
            <a:r>
              <a:rPr lang="en-US" sz="2000" dirty="0" smtClean="0">
                <a:ea typeface="Gotham Pro" charset="0"/>
                <a:cs typeface="Gotham Pro" charset="0"/>
              </a:rPr>
              <a:t> </a:t>
            </a:r>
            <a:r>
              <a:rPr lang="en-US" sz="2000" dirty="0" err="1" smtClean="0">
                <a:ea typeface="Gotham Pro" charset="0"/>
                <a:cs typeface="Gotham Pro" charset="0"/>
              </a:rPr>
              <a:t>liittyvät</a:t>
            </a:r>
            <a:r>
              <a:rPr lang="en-US" sz="2000" dirty="0" smtClean="0">
                <a:ea typeface="Gotham Pro" charset="0"/>
                <a:cs typeface="Gotham Pro" charset="0"/>
              </a:rPr>
              <a:t> </a:t>
            </a:r>
            <a:r>
              <a:rPr lang="en-US" sz="2000" dirty="0" err="1" smtClean="0">
                <a:ea typeface="Gotham Pro" charset="0"/>
                <a:cs typeface="Gotham Pro" charset="0"/>
              </a:rPr>
              <a:t>haasteet</a:t>
            </a:r>
            <a:endParaRPr lang="en-US" sz="2000" dirty="0" smtClean="0">
              <a:ea typeface="Gotham Pro" charset="0"/>
              <a:cs typeface="Gotham Pro" charset="0"/>
            </a:endParaRPr>
          </a:p>
          <a:p>
            <a:pPr marL="342900" indent="-342900">
              <a:buFont typeface="Arial" pitchFamily="34" charset="0"/>
              <a:buChar char="•"/>
            </a:pPr>
            <a:r>
              <a:rPr lang="en-US" sz="2000" dirty="0" err="1" smtClean="0">
                <a:ea typeface="Gotham Pro" charset="0"/>
                <a:cs typeface="Gotham Pro" charset="0"/>
              </a:rPr>
              <a:t>Kulttuurilliset</a:t>
            </a:r>
            <a:r>
              <a:rPr lang="en-US" sz="2000" dirty="0" smtClean="0">
                <a:ea typeface="Gotham Pro" charset="0"/>
                <a:cs typeface="Gotham Pro" charset="0"/>
              </a:rPr>
              <a:t> </a:t>
            </a:r>
            <a:r>
              <a:rPr lang="en-US" sz="2000" dirty="0" err="1" smtClean="0">
                <a:ea typeface="Gotham Pro" charset="0"/>
                <a:cs typeface="Gotham Pro" charset="0"/>
              </a:rPr>
              <a:t>haasteet</a:t>
            </a:r>
            <a:r>
              <a:rPr lang="en-US" sz="2000" dirty="0" smtClean="0">
                <a:ea typeface="Gotham Pro" charset="0"/>
                <a:cs typeface="Gotham Pro" charset="0"/>
              </a:rPr>
              <a:t> ja </a:t>
            </a:r>
            <a:r>
              <a:rPr lang="en-US" sz="2000" dirty="0" err="1" smtClean="0">
                <a:ea typeface="Gotham Pro" charset="0"/>
                <a:cs typeface="Gotham Pro" charset="0"/>
              </a:rPr>
              <a:t>esteet</a:t>
            </a:r>
            <a:endParaRPr lang="en-US" sz="2000" dirty="0" smtClean="0">
              <a:ea typeface="Gotham Pro" charset="0"/>
              <a:cs typeface="Gotham Pro" charset="0"/>
            </a:endParaRPr>
          </a:p>
          <a:p>
            <a:pPr marL="342900" indent="-342900">
              <a:buFont typeface="Arial" pitchFamily="34" charset="0"/>
              <a:buChar char="•"/>
            </a:pPr>
            <a:r>
              <a:rPr lang="en-US" sz="2000" dirty="0" err="1" smtClean="0">
                <a:ea typeface="Gotham Pro" charset="0"/>
                <a:cs typeface="Gotham Pro" charset="0"/>
              </a:rPr>
              <a:t>Ympäristön</a:t>
            </a:r>
            <a:r>
              <a:rPr lang="en-US" sz="2000" dirty="0" smtClean="0">
                <a:ea typeface="Gotham Pro" charset="0"/>
                <a:cs typeface="Gotham Pro" charset="0"/>
              </a:rPr>
              <a:t> </a:t>
            </a:r>
            <a:r>
              <a:rPr lang="en-US" sz="2000" dirty="0" err="1" smtClean="0">
                <a:ea typeface="Gotham Pro" charset="0"/>
                <a:cs typeface="Gotham Pro" charset="0"/>
              </a:rPr>
              <a:t>luomat</a:t>
            </a:r>
            <a:r>
              <a:rPr lang="en-US" sz="2000" dirty="0" smtClean="0">
                <a:ea typeface="Gotham Pro" charset="0"/>
                <a:cs typeface="Gotham Pro" charset="0"/>
              </a:rPr>
              <a:t> </a:t>
            </a:r>
            <a:r>
              <a:rPr lang="en-US" sz="2000" dirty="0" err="1" smtClean="0">
                <a:ea typeface="Gotham Pro" charset="0"/>
                <a:cs typeface="Gotham Pro" charset="0"/>
              </a:rPr>
              <a:t>paineet</a:t>
            </a:r>
            <a:endParaRPr lang="en-US" sz="2000" dirty="0" smtClean="0">
              <a:ea typeface="Gotham Pro" charset="0"/>
              <a:cs typeface="Gotham Pro" charset="0"/>
            </a:endParaRPr>
          </a:p>
          <a:p>
            <a:pPr marL="342900" indent="-342900">
              <a:buFont typeface="Arial" pitchFamily="34" charset="0"/>
              <a:buChar char="•"/>
            </a:pPr>
            <a:r>
              <a:rPr lang="en-US" sz="2000" dirty="0" err="1" smtClean="0">
                <a:ea typeface="Gotham Pro" charset="0"/>
                <a:cs typeface="Gotham Pro" charset="0"/>
              </a:rPr>
              <a:t>Yritystoiminnan</a:t>
            </a:r>
            <a:r>
              <a:rPr lang="en-US" sz="2000" dirty="0" smtClean="0">
                <a:ea typeface="Gotham Pro" charset="0"/>
                <a:cs typeface="Gotham Pro" charset="0"/>
              </a:rPr>
              <a:t> </a:t>
            </a:r>
            <a:r>
              <a:rPr lang="en-US" sz="2000" dirty="0" err="1" smtClean="0">
                <a:ea typeface="Gotham Pro" charset="0"/>
                <a:cs typeface="Gotham Pro" charset="0"/>
              </a:rPr>
              <a:t>aloittamiseen</a:t>
            </a:r>
            <a:r>
              <a:rPr lang="en-US" sz="2000" dirty="0" smtClean="0">
                <a:ea typeface="Gotham Pro" charset="0"/>
                <a:cs typeface="Gotham Pro" charset="0"/>
              </a:rPr>
              <a:t> </a:t>
            </a:r>
            <a:r>
              <a:rPr lang="en-US" sz="2000" dirty="0" err="1" smtClean="0">
                <a:ea typeface="Gotham Pro" charset="0"/>
                <a:cs typeface="Gotham Pro" charset="0"/>
              </a:rPr>
              <a:t>liittyvät</a:t>
            </a:r>
            <a:r>
              <a:rPr lang="en-US" sz="2000" dirty="0" smtClean="0">
                <a:ea typeface="Gotham Pro" charset="0"/>
                <a:cs typeface="Gotham Pro" charset="0"/>
              </a:rPr>
              <a:t> </a:t>
            </a:r>
            <a:r>
              <a:rPr lang="en-US" sz="2000" dirty="0" err="1" smtClean="0">
                <a:ea typeface="Gotham Pro" charset="0"/>
                <a:cs typeface="Gotham Pro" charset="0"/>
              </a:rPr>
              <a:t>pelot</a:t>
            </a:r>
            <a:endParaRPr lang="en-US" sz="2000" dirty="0" smtClean="0">
              <a:ea typeface="Gotham Pro" charset="0"/>
              <a:cs typeface="Gotham Pro" charset="0"/>
            </a:endParaRPr>
          </a:p>
          <a:p>
            <a:pPr marL="342900" indent="-342900">
              <a:buFont typeface="Arial" pitchFamily="34" charset="0"/>
              <a:buChar char="•"/>
            </a:pPr>
            <a:r>
              <a:rPr lang="en-US" sz="2000" dirty="0" err="1" smtClean="0">
                <a:ea typeface="Gotham Pro" charset="0"/>
                <a:cs typeface="Gotham Pro" charset="0"/>
              </a:rPr>
              <a:t>Rahoituksen</a:t>
            </a:r>
            <a:r>
              <a:rPr lang="en-US" sz="2000" dirty="0" smtClean="0">
                <a:ea typeface="Gotham Pro" charset="0"/>
                <a:cs typeface="Gotham Pro" charset="0"/>
              </a:rPr>
              <a:t> </a:t>
            </a:r>
            <a:r>
              <a:rPr lang="en-US" sz="2000" dirty="0" err="1" smtClean="0">
                <a:ea typeface="Gotham Pro" charset="0"/>
                <a:cs typeface="Gotham Pro" charset="0"/>
              </a:rPr>
              <a:t>löytäminen</a:t>
            </a:r>
            <a:r>
              <a:rPr lang="en-US" sz="2000" dirty="0" smtClean="0">
                <a:ea typeface="Gotham Pro" charset="0"/>
                <a:cs typeface="Gotham Pro" charset="0"/>
              </a:rPr>
              <a:t>/</a:t>
            </a:r>
            <a:r>
              <a:rPr lang="en-US" sz="2000" dirty="0" err="1" smtClean="0">
                <a:ea typeface="Gotham Pro" charset="0"/>
                <a:cs typeface="Gotham Pro" charset="0"/>
              </a:rPr>
              <a:t>saaminen</a:t>
            </a:r>
            <a:endParaRPr lang="en-US" sz="2000" dirty="0" smtClean="0">
              <a:ea typeface="Gotham Pro" charset="0"/>
              <a:cs typeface="Gotham Pro" charset="0"/>
            </a:endParaRPr>
          </a:p>
          <a:p>
            <a:pPr marL="342900" indent="-342900">
              <a:buFont typeface="Arial" pitchFamily="34" charset="0"/>
              <a:buChar char="•"/>
            </a:pPr>
            <a:r>
              <a:rPr lang="en-US" sz="2000" dirty="0" err="1" smtClean="0">
                <a:ea typeface="Gotham Pro" charset="0"/>
                <a:cs typeface="Gotham Pro" charset="0"/>
              </a:rPr>
              <a:t>Tietämyksen</a:t>
            </a:r>
            <a:r>
              <a:rPr lang="en-US" sz="2000" dirty="0" smtClean="0">
                <a:ea typeface="Gotham Pro" charset="0"/>
                <a:cs typeface="Gotham Pro" charset="0"/>
              </a:rPr>
              <a:t> </a:t>
            </a:r>
            <a:r>
              <a:rPr lang="en-US" sz="2000" dirty="0" err="1" smtClean="0">
                <a:ea typeface="Gotham Pro" charset="0"/>
                <a:cs typeface="Gotham Pro" charset="0"/>
              </a:rPr>
              <a:t>puute</a:t>
            </a:r>
            <a:r>
              <a:rPr lang="en-US" sz="2000" dirty="0" smtClean="0">
                <a:ea typeface="Gotham Pro" charset="0"/>
                <a:cs typeface="Gotham Pro" charset="0"/>
              </a:rPr>
              <a:t> </a:t>
            </a:r>
            <a:r>
              <a:rPr lang="en-US" sz="2000" dirty="0" err="1" smtClean="0">
                <a:ea typeface="Gotham Pro" charset="0"/>
                <a:cs typeface="Gotham Pro" charset="0"/>
              </a:rPr>
              <a:t>paikallisista</a:t>
            </a:r>
            <a:r>
              <a:rPr lang="en-US" sz="2000" dirty="0" smtClean="0">
                <a:ea typeface="Gotham Pro" charset="0"/>
                <a:cs typeface="Gotham Pro" charset="0"/>
              </a:rPr>
              <a:t> </a:t>
            </a:r>
            <a:r>
              <a:rPr lang="en-US" sz="2000" dirty="0" err="1" smtClean="0">
                <a:ea typeface="Gotham Pro" charset="0"/>
                <a:cs typeface="Gotham Pro" charset="0"/>
              </a:rPr>
              <a:t>markkinoista</a:t>
            </a:r>
            <a:endParaRPr lang="en-US" sz="2000" dirty="0" smtClean="0">
              <a:ea typeface="Gotham Pro" charset="0"/>
              <a:cs typeface="Gotham Pro" charset="0"/>
            </a:endParaRPr>
          </a:p>
          <a:p>
            <a:pPr marL="342900" indent="-342900">
              <a:buFont typeface="Arial" pitchFamily="34" charset="0"/>
              <a:buChar char="•"/>
            </a:pPr>
            <a:r>
              <a:rPr lang="en-US" sz="2000" dirty="0" err="1" smtClean="0">
                <a:ea typeface="Gotham Pro" charset="0"/>
                <a:cs typeface="Gotham Pro" charset="0"/>
              </a:rPr>
              <a:t>Lailliset</a:t>
            </a:r>
            <a:r>
              <a:rPr lang="en-US" sz="2000" dirty="0" smtClean="0">
                <a:ea typeface="Gotham Pro" charset="0"/>
                <a:cs typeface="Gotham Pro" charset="0"/>
              </a:rPr>
              <a:t> </a:t>
            </a:r>
            <a:r>
              <a:rPr lang="en-US" sz="2000" dirty="0" err="1" smtClean="0">
                <a:ea typeface="Gotham Pro" charset="0"/>
                <a:cs typeface="Gotham Pro" charset="0"/>
              </a:rPr>
              <a:t>rajoitteet</a:t>
            </a:r>
            <a:r>
              <a:rPr lang="en-US" sz="2000" dirty="0" smtClean="0">
                <a:ea typeface="Gotham Pro" charset="0"/>
                <a:cs typeface="Gotham Pro" charset="0"/>
              </a:rPr>
              <a:t> </a:t>
            </a:r>
            <a:r>
              <a:rPr lang="en-US" sz="2000" dirty="0" err="1" smtClean="0">
                <a:ea typeface="Gotham Pro" charset="0"/>
                <a:cs typeface="Gotham Pro" charset="0"/>
              </a:rPr>
              <a:t>liiketoiminnan</a:t>
            </a:r>
            <a:r>
              <a:rPr lang="en-US" sz="2000" dirty="0" smtClean="0">
                <a:ea typeface="Gotham Pro" charset="0"/>
                <a:cs typeface="Gotham Pro" charset="0"/>
              </a:rPr>
              <a:t> </a:t>
            </a:r>
            <a:r>
              <a:rPr lang="en-US" sz="2000" dirty="0" err="1" smtClean="0">
                <a:ea typeface="Gotham Pro" charset="0"/>
                <a:cs typeface="Gotham Pro" charset="0"/>
              </a:rPr>
              <a:t>aloittamisessa</a:t>
            </a:r>
            <a:endParaRPr lang="en-US" sz="2000" dirty="0" smtClean="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6</a:t>
            </a:fld>
            <a:endParaRPr lang="it-IT" dirty="0"/>
          </a:p>
        </p:txBody>
      </p:sp>
      <p:sp>
        <p:nvSpPr>
          <p:cNvPr id="5" name="CasellaDiTesto 1">
            <a:extLst>
              <a:ext uri="{FF2B5EF4-FFF2-40B4-BE49-F238E27FC236}">
                <a16:creationId xmlns="" xmlns:a16="http://schemas.microsoft.com/office/drawing/2014/main" id="{6FF8BA8E-454A-4B4F-8C1F-B5813999713C}"/>
              </a:ext>
            </a:extLst>
          </p:cNvPr>
          <p:cNvSpPr txBox="1"/>
          <p:nvPr/>
        </p:nvSpPr>
        <p:spPr>
          <a:xfrm>
            <a:off x="913054" y="1561876"/>
            <a:ext cx="10870959" cy="1200329"/>
          </a:xfrm>
          <a:prstGeom prst="rect">
            <a:avLst/>
          </a:prstGeom>
          <a:noFill/>
        </p:spPr>
        <p:txBody>
          <a:bodyPr wrap="square" rtlCol="0">
            <a:spAutoFit/>
          </a:bodyPr>
          <a:lstStyle/>
          <a:p>
            <a:r>
              <a:rPr lang="it-IT" sz="3600" b="1" dirty="0" smtClean="0">
                <a:ea typeface="Gotham Pro" charset="0"/>
                <a:cs typeface="Gotham Pro" charset="0"/>
              </a:rPr>
              <a:t>Kulttuurien väliset haasteet</a:t>
            </a:r>
            <a:endParaRPr lang="it-IT" sz="3600" b="1" dirty="0">
              <a:ea typeface="Gotham Pro" charset="0"/>
              <a:cs typeface="Gotham Pro" charset="0"/>
            </a:endParaRPr>
          </a:p>
          <a:p>
            <a:r>
              <a:rPr lang="it-IT" sz="3600" b="1" dirty="0">
                <a:ea typeface="Gotham Pro" charset="0"/>
                <a:cs typeface="Gotham Pro" charset="0"/>
              </a:rPr>
              <a:t> </a:t>
            </a:r>
          </a:p>
        </p:txBody>
      </p:sp>
    </p:spTree>
    <p:extLst>
      <p:ext uri="{BB962C8B-B14F-4D97-AF65-F5344CB8AC3E}">
        <p14:creationId xmlns:p14="http://schemas.microsoft.com/office/powerpoint/2010/main" val="41536851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it-IT" sz="3600" b="1" dirty="0" smtClean="0">
                <a:ea typeface="Gotham Pro" charset="0"/>
                <a:cs typeface="Gotham Pro" charset="0"/>
              </a:rPr>
              <a:t>Kulttuurien väliset haasteet</a:t>
            </a:r>
            <a:endParaRPr lang="it-IT" sz="3600" b="1" dirty="0">
              <a:ea typeface="Gotham Pro" charset="0"/>
              <a:cs typeface="Gotham Pro" charset="0"/>
            </a:endParaRPr>
          </a:p>
        </p:txBody>
      </p:sp>
      <p:sp>
        <p:nvSpPr>
          <p:cNvPr id="4" name="CasellaDiTesto 3"/>
          <p:cNvSpPr txBox="1"/>
          <p:nvPr/>
        </p:nvSpPr>
        <p:spPr>
          <a:xfrm>
            <a:off x="913054" y="2594104"/>
            <a:ext cx="10872788" cy="2585323"/>
          </a:xfrm>
          <a:prstGeom prst="rect">
            <a:avLst/>
          </a:prstGeom>
          <a:noFill/>
        </p:spPr>
        <p:txBody>
          <a:bodyPr wrap="square" rtlCol="0">
            <a:spAutoFit/>
          </a:bodyPr>
          <a:lstStyle/>
          <a:p>
            <a:r>
              <a:rPr lang="en-US" dirty="0" err="1" smtClean="0"/>
              <a:t>Naispuoliset</a:t>
            </a:r>
            <a:r>
              <a:rPr lang="en-US" dirty="0" smtClean="0"/>
              <a:t> </a:t>
            </a:r>
            <a:r>
              <a:rPr lang="en-US" dirty="0" err="1" smtClean="0"/>
              <a:t>maahanmuuttajat</a:t>
            </a:r>
            <a:r>
              <a:rPr lang="en-US" dirty="0" smtClean="0"/>
              <a:t>, </a:t>
            </a:r>
            <a:r>
              <a:rPr lang="en-US" dirty="0" err="1" smtClean="0"/>
              <a:t>jotka</a:t>
            </a:r>
            <a:r>
              <a:rPr lang="en-US" dirty="0" smtClean="0"/>
              <a:t> </a:t>
            </a:r>
            <a:r>
              <a:rPr lang="en-US" dirty="0" err="1" smtClean="0"/>
              <a:t>haaveilevat</a:t>
            </a:r>
            <a:r>
              <a:rPr lang="en-US" dirty="0" smtClean="0"/>
              <a:t> </a:t>
            </a:r>
            <a:r>
              <a:rPr lang="en-US" dirty="0" err="1" smtClean="0"/>
              <a:t>oman</a:t>
            </a:r>
            <a:r>
              <a:rPr lang="en-US" dirty="0" smtClean="0"/>
              <a:t> </a:t>
            </a:r>
            <a:r>
              <a:rPr lang="en-US" dirty="0" err="1" smtClean="0"/>
              <a:t>yrityksen</a:t>
            </a:r>
            <a:r>
              <a:rPr lang="en-US" dirty="0" smtClean="0"/>
              <a:t> </a:t>
            </a:r>
            <a:r>
              <a:rPr lang="en-US" dirty="0" err="1" smtClean="0"/>
              <a:t>perustamisesta</a:t>
            </a:r>
            <a:r>
              <a:rPr lang="en-US" dirty="0" smtClean="0"/>
              <a:t>, </a:t>
            </a:r>
            <a:r>
              <a:rPr lang="en-US" dirty="0" err="1" smtClean="0"/>
              <a:t>kohtaavat</a:t>
            </a:r>
            <a:r>
              <a:rPr lang="en-US" dirty="0" smtClean="0"/>
              <a:t> </a:t>
            </a:r>
            <a:r>
              <a:rPr lang="en-US" dirty="0" err="1" smtClean="0"/>
              <a:t>sukupuoleen</a:t>
            </a:r>
            <a:r>
              <a:rPr lang="en-US" dirty="0" smtClean="0"/>
              <a:t>, </a:t>
            </a:r>
            <a:r>
              <a:rPr lang="en-US" dirty="0" err="1" smtClean="0"/>
              <a:t>etniseen</a:t>
            </a:r>
            <a:r>
              <a:rPr lang="en-US" dirty="0" smtClean="0"/>
              <a:t> </a:t>
            </a:r>
            <a:r>
              <a:rPr lang="en-US" dirty="0" err="1" smtClean="0"/>
              <a:t>taustaan</a:t>
            </a:r>
            <a:r>
              <a:rPr lang="en-US" dirty="0" smtClean="0"/>
              <a:t> ja </a:t>
            </a:r>
            <a:r>
              <a:rPr lang="en-US" dirty="0" err="1" smtClean="0"/>
              <a:t>sosiaalisiin</a:t>
            </a:r>
            <a:r>
              <a:rPr lang="en-US" dirty="0" smtClean="0"/>
              <a:t> </a:t>
            </a:r>
            <a:r>
              <a:rPr lang="en-US" dirty="0" err="1" smtClean="0"/>
              <a:t>haasteisiin</a:t>
            </a:r>
            <a:r>
              <a:rPr lang="en-US" dirty="0" smtClean="0"/>
              <a:t> </a:t>
            </a:r>
            <a:r>
              <a:rPr lang="en-US" dirty="0" err="1" smtClean="0"/>
              <a:t>liittyviä</a:t>
            </a:r>
            <a:r>
              <a:rPr lang="en-US" dirty="0" smtClean="0"/>
              <a:t> </a:t>
            </a:r>
            <a:r>
              <a:rPr lang="en-US" dirty="0" err="1" smtClean="0"/>
              <a:t>vaikeuksia</a:t>
            </a:r>
            <a:r>
              <a:rPr lang="en-US" dirty="0" smtClean="0"/>
              <a:t> </a:t>
            </a:r>
            <a:r>
              <a:rPr lang="en-US" dirty="0" err="1" smtClean="0"/>
              <a:t>yrittäjyyspolullaan</a:t>
            </a:r>
            <a:r>
              <a:rPr lang="en-US" dirty="0" smtClean="0"/>
              <a:t>. </a:t>
            </a:r>
            <a:r>
              <a:rPr lang="en-US" dirty="0" err="1" smtClean="0"/>
              <a:t>Näitä</a:t>
            </a:r>
            <a:r>
              <a:rPr lang="en-US" dirty="0" smtClean="0"/>
              <a:t> </a:t>
            </a:r>
            <a:r>
              <a:rPr lang="en-US" dirty="0" err="1" smtClean="0"/>
              <a:t>ovat</a:t>
            </a:r>
            <a:r>
              <a:rPr lang="en-US" dirty="0" smtClean="0"/>
              <a:t>:</a:t>
            </a:r>
          </a:p>
          <a:p>
            <a:endParaRPr lang="en-US" dirty="0" smtClean="0"/>
          </a:p>
          <a:p>
            <a:pPr marL="285750" indent="-285750">
              <a:buFont typeface="Arial" pitchFamily="34" charset="0"/>
              <a:buChar char="•"/>
            </a:pPr>
            <a:r>
              <a:rPr lang="en-US" dirty="0" err="1" smtClean="0"/>
              <a:t>Kaksinkertainen</a:t>
            </a:r>
            <a:r>
              <a:rPr lang="en-US" dirty="0" smtClean="0"/>
              <a:t> </a:t>
            </a:r>
            <a:r>
              <a:rPr lang="en-US" dirty="0" err="1" smtClean="0"/>
              <a:t>syrjintä</a:t>
            </a:r>
            <a:r>
              <a:rPr lang="en-US" dirty="0" smtClean="0"/>
              <a:t> </a:t>
            </a:r>
            <a:r>
              <a:rPr lang="en-US" dirty="0" err="1" smtClean="0"/>
              <a:t>johtuen</a:t>
            </a:r>
            <a:r>
              <a:rPr lang="en-US" dirty="0" smtClean="0"/>
              <a:t> </a:t>
            </a:r>
            <a:r>
              <a:rPr lang="en-US" dirty="0" err="1" smtClean="0"/>
              <a:t>etnisestä</a:t>
            </a:r>
            <a:r>
              <a:rPr lang="en-US" dirty="0" smtClean="0"/>
              <a:t> </a:t>
            </a:r>
            <a:r>
              <a:rPr lang="en-US" dirty="0" err="1" smtClean="0"/>
              <a:t>taustasta</a:t>
            </a:r>
            <a:r>
              <a:rPr lang="en-US" dirty="0" smtClean="0"/>
              <a:t> </a:t>
            </a:r>
            <a:r>
              <a:rPr lang="en-US" dirty="0" err="1" smtClean="0"/>
              <a:t>sekä</a:t>
            </a:r>
            <a:r>
              <a:rPr lang="en-US" dirty="0" smtClean="0"/>
              <a:t> </a:t>
            </a:r>
            <a:r>
              <a:rPr lang="en-US" dirty="0" err="1" smtClean="0"/>
              <a:t>sukupuolesta</a:t>
            </a:r>
            <a:endParaRPr lang="en-US" dirty="0" smtClean="0"/>
          </a:p>
          <a:p>
            <a:pPr marL="285750" indent="-285750">
              <a:buFont typeface="Arial" pitchFamily="34" charset="0"/>
              <a:buChar char="•"/>
            </a:pPr>
            <a:r>
              <a:rPr lang="en-US" dirty="0" err="1" smtClean="0"/>
              <a:t>Heille</a:t>
            </a:r>
            <a:r>
              <a:rPr lang="en-US" dirty="0" smtClean="0"/>
              <a:t> </a:t>
            </a:r>
            <a:r>
              <a:rPr lang="en-US" dirty="0" err="1" smtClean="0"/>
              <a:t>tarjotaan</a:t>
            </a:r>
            <a:r>
              <a:rPr lang="en-US" dirty="0" smtClean="0"/>
              <a:t> </a:t>
            </a:r>
            <a:r>
              <a:rPr lang="en-US" dirty="0" err="1" smtClean="0"/>
              <a:t>usen</a:t>
            </a:r>
            <a:r>
              <a:rPr lang="en-US" dirty="0" smtClean="0"/>
              <a:t> “</a:t>
            </a:r>
            <a:r>
              <a:rPr lang="en-US" dirty="0" err="1" smtClean="0"/>
              <a:t>naisten</a:t>
            </a:r>
            <a:r>
              <a:rPr lang="en-US" dirty="0" smtClean="0"/>
              <a:t> </a:t>
            </a:r>
            <a:r>
              <a:rPr lang="en-US" dirty="0" err="1" smtClean="0"/>
              <a:t>hommia</a:t>
            </a:r>
            <a:r>
              <a:rPr lang="en-US" dirty="0" smtClean="0"/>
              <a:t>”, </a:t>
            </a:r>
            <a:r>
              <a:rPr lang="en-US" dirty="0" err="1" smtClean="0"/>
              <a:t>kuten</a:t>
            </a:r>
            <a:r>
              <a:rPr lang="en-US" dirty="0" smtClean="0"/>
              <a:t> </a:t>
            </a:r>
            <a:r>
              <a:rPr lang="en-US" dirty="0" err="1" smtClean="0"/>
              <a:t>lastenhoitaja</a:t>
            </a:r>
            <a:r>
              <a:rPr lang="en-US" dirty="0" smtClean="0"/>
              <a:t>, </a:t>
            </a:r>
            <a:r>
              <a:rPr lang="en-US" dirty="0" err="1" smtClean="0"/>
              <a:t>sairaanhoitaja</a:t>
            </a:r>
            <a:r>
              <a:rPr lang="en-US" dirty="0" smtClean="0"/>
              <a:t> tai </a:t>
            </a:r>
            <a:r>
              <a:rPr lang="en-US" dirty="0" err="1" smtClean="0"/>
              <a:t>kotiapulainen</a:t>
            </a:r>
            <a:r>
              <a:rPr lang="en-US" dirty="0" smtClean="0"/>
              <a:t>.</a:t>
            </a:r>
          </a:p>
          <a:p>
            <a:pPr marL="285750" indent="-285750">
              <a:buFont typeface="Arial" pitchFamily="34" charset="0"/>
              <a:buChar char="•"/>
            </a:pPr>
            <a:r>
              <a:rPr lang="en-US" dirty="0" err="1" smtClean="0"/>
              <a:t>Perhevelvoitteet</a:t>
            </a:r>
            <a:r>
              <a:rPr lang="en-US" dirty="0" smtClean="0"/>
              <a:t> ja </a:t>
            </a:r>
            <a:r>
              <a:rPr lang="en-US" dirty="0" err="1" smtClean="0"/>
              <a:t>ympäristön</a:t>
            </a:r>
            <a:r>
              <a:rPr lang="en-US" dirty="0" smtClean="0"/>
              <a:t> </a:t>
            </a:r>
            <a:r>
              <a:rPr lang="en-US" dirty="0" err="1" smtClean="0"/>
              <a:t>painostus</a:t>
            </a:r>
            <a:r>
              <a:rPr lang="en-US" dirty="0" smtClean="0"/>
              <a:t> </a:t>
            </a:r>
            <a:r>
              <a:rPr lang="en-US" dirty="0" err="1" smtClean="0"/>
              <a:t>usein</a:t>
            </a:r>
            <a:r>
              <a:rPr lang="en-US" dirty="0" smtClean="0"/>
              <a:t> </a:t>
            </a:r>
            <a:r>
              <a:rPr lang="en-US" dirty="0" err="1" smtClean="0"/>
              <a:t>rajoittavat</a:t>
            </a:r>
            <a:r>
              <a:rPr lang="en-US" dirty="0" smtClean="0"/>
              <a:t> </a:t>
            </a:r>
            <a:r>
              <a:rPr lang="en-US" dirty="0" err="1" smtClean="0"/>
              <a:t>naisten</a:t>
            </a:r>
            <a:r>
              <a:rPr lang="en-US" dirty="0" smtClean="0"/>
              <a:t> </a:t>
            </a:r>
            <a:r>
              <a:rPr lang="en-US" dirty="0" err="1" smtClean="0"/>
              <a:t>vapautta</a:t>
            </a:r>
            <a:r>
              <a:rPr lang="en-US" dirty="0" smtClean="0"/>
              <a:t>, ja </a:t>
            </a:r>
            <a:r>
              <a:rPr lang="en-US" dirty="0" err="1" smtClean="0"/>
              <a:t>voi</a:t>
            </a:r>
            <a:r>
              <a:rPr lang="en-US" dirty="0" smtClean="0"/>
              <a:t> </a:t>
            </a:r>
            <a:r>
              <a:rPr lang="en-US" dirty="0" err="1" smtClean="0"/>
              <a:t>vaikuttaa</a:t>
            </a:r>
            <a:r>
              <a:rPr lang="en-US" dirty="0" smtClean="0"/>
              <a:t> </a:t>
            </a:r>
            <a:r>
              <a:rPr lang="en-US" dirty="0" err="1" smtClean="0"/>
              <a:t>naisten</a:t>
            </a:r>
            <a:r>
              <a:rPr lang="en-US" dirty="0" smtClean="0"/>
              <a:t> </a:t>
            </a:r>
            <a:r>
              <a:rPr lang="en-US" dirty="0" err="1" smtClean="0"/>
              <a:t>sitoutumiseen</a:t>
            </a:r>
            <a:r>
              <a:rPr lang="en-US" dirty="0" smtClean="0"/>
              <a:t> </a:t>
            </a:r>
            <a:r>
              <a:rPr lang="en-US" dirty="0" err="1" smtClean="0"/>
              <a:t>yritystoimintaa</a:t>
            </a:r>
            <a:r>
              <a:rPr lang="en-US" dirty="0" smtClean="0"/>
              <a:t> </a:t>
            </a:r>
            <a:r>
              <a:rPr lang="en-US" dirty="0" err="1" smtClean="0"/>
              <a:t>luodessa</a:t>
            </a:r>
            <a:endParaRPr lang="en-US" dirty="0" smtClean="0"/>
          </a:p>
          <a:p>
            <a:pPr marL="285750" indent="-285750">
              <a:buFont typeface="Arial" pitchFamily="34" charset="0"/>
              <a:buChar char="•"/>
            </a:pPr>
            <a:r>
              <a:rPr lang="en-US" dirty="0" err="1" smtClean="0"/>
              <a:t>Itseluottamuksen</a:t>
            </a:r>
            <a:r>
              <a:rPr lang="en-US" dirty="0" smtClean="0"/>
              <a:t> </a:t>
            </a:r>
            <a:r>
              <a:rPr lang="en-US" dirty="0" err="1" smtClean="0"/>
              <a:t>puute</a:t>
            </a:r>
            <a:endParaRPr lang="en-US" dirty="0" smtClean="0"/>
          </a:p>
          <a:p>
            <a:pPr marL="285750" indent="-285750">
              <a:buFont typeface="Arial" pitchFamily="34" charset="0"/>
              <a:buChar char="•"/>
            </a:pPr>
            <a:r>
              <a:rPr lang="en-US" dirty="0" err="1" smtClean="0"/>
              <a:t>Rajoittunut</a:t>
            </a:r>
            <a:r>
              <a:rPr lang="en-US" dirty="0" smtClean="0"/>
              <a:t> </a:t>
            </a:r>
            <a:r>
              <a:rPr lang="en-US" dirty="0" err="1" smtClean="0"/>
              <a:t>luoton</a:t>
            </a:r>
            <a:r>
              <a:rPr lang="en-US" dirty="0" smtClean="0"/>
              <a:t> </a:t>
            </a:r>
            <a:r>
              <a:rPr lang="en-US" dirty="0" err="1" smtClean="0"/>
              <a:t>saaminen</a:t>
            </a:r>
            <a:endParaRPr lang="en-US" dirty="0" smtClean="0"/>
          </a:p>
        </p:txBody>
      </p:sp>
      <p:sp>
        <p:nvSpPr>
          <p:cNvPr id="6" name="Slide Number Placeholder 5"/>
          <p:cNvSpPr>
            <a:spLocks noGrp="1"/>
          </p:cNvSpPr>
          <p:nvPr>
            <p:ph type="sldNum" sz="quarter" idx="12"/>
          </p:nvPr>
        </p:nvSpPr>
        <p:spPr/>
        <p:txBody>
          <a:bodyPr/>
          <a:lstStyle/>
          <a:p>
            <a:fld id="{164FE841-7605-7A44-96E0-2201010B0786}" type="slidenum">
              <a:rPr lang="it-IT" smtClean="0"/>
              <a:pPr/>
              <a:t>7</a:t>
            </a:fld>
            <a:endParaRPr lang="it-IT" dirty="0"/>
          </a:p>
        </p:txBody>
      </p:sp>
    </p:spTree>
    <p:extLst>
      <p:ext uri="{BB962C8B-B14F-4D97-AF65-F5344CB8AC3E}">
        <p14:creationId xmlns:p14="http://schemas.microsoft.com/office/powerpoint/2010/main" val="10292430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9265" y="1118406"/>
            <a:ext cx="2286000" cy="2139696"/>
          </a:xfrm>
          <a:prstGeom prst="rect">
            <a:avLst/>
          </a:prstGeom>
        </p:spPr>
      </p:pic>
      <p:pic>
        <p:nvPicPr>
          <p:cNvPr id="18" name="Immagin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7849" y="5675137"/>
            <a:ext cx="1706164" cy="369607"/>
          </a:xfrm>
          <a:prstGeom prst="rect">
            <a:avLst/>
          </a:prstGeom>
        </p:spPr>
      </p:pic>
      <p:sp>
        <p:nvSpPr>
          <p:cNvPr id="19"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fld id="{3E4BB82E-5C2C-46DE-8524-7C2F4C0CD1DA}" type="slidenum">
              <a:rPr lang="it-IT" smtClean="0"/>
              <a:t>8</a:t>
            </a:fld>
            <a:endParaRPr lang="it-IT" dirty="0"/>
          </a:p>
        </p:txBody>
      </p:sp>
      <p:sp>
        <p:nvSpPr>
          <p:cNvPr id="20" name="Rectangle 19"/>
          <p:cNvSpPr/>
          <p:nvPr/>
        </p:nvSpPr>
        <p:spPr>
          <a:xfrm>
            <a:off x="600076" y="5645772"/>
            <a:ext cx="9227414" cy="461665"/>
          </a:xfrm>
          <a:prstGeom prst="rect">
            <a:avLst/>
          </a:prstGeom>
        </p:spPr>
        <p:txBody>
          <a:bodyPr wrap="square">
            <a:spAutoFit/>
          </a:bodyPr>
          <a:lstStyle/>
          <a:p>
            <a:r>
              <a:rPr lang="en-US" sz="1200" dirty="0">
                <a:solidFill>
                  <a:schemeClr val="tx2"/>
                </a:solidFill>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r>
              <a:rPr lang="en-US" sz="1150" dirty="0">
                <a:solidFill>
                  <a:schemeClr val="tx2"/>
                </a:solidFill>
              </a:rPr>
              <a:t>.</a:t>
            </a:r>
          </a:p>
        </p:txBody>
      </p:sp>
      <p:sp>
        <p:nvSpPr>
          <p:cNvPr id="21" name="Rettangolo 11"/>
          <p:cNvSpPr/>
          <p:nvPr/>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23" name="CasellaDiTesto 8"/>
          <p:cNvSpPr txBox="1"/>
          <p:nvPr/>
        </p:nvSpPr>
        <p:spPr>
          <a:xfrm>
            <a:off x="3395663" y="3340417"/>
            <a:ext cx="5400675" cy="400110"/>
          </a:xfrm>
          <a:prstGeom prst="rect">
            <a:avLst/>
          </a:prstGeom>
          <a:noFill/>
        </p:spPr>
        <p:txBody>
          <a:bodyPr wrap="square" rtlCol="0">
            <a:spAutoFit/>
          </a:bodyPr>
          <a:lstStyle/>
          <a:p>
            <a:pPr algn="ctr"/>
            <a:r>
              <a:rPr lang="it-IT" sz="2000" b="1" dirty="0">
                <a:solidFill>
                  <a:schemeClr val="tx2"/>
                </a:solidFill>
              </a:rPr>
              <a:t>www.kaleidoscopeproject.eu/</a:t>
            </a:r>
          </a:p>
        </p:txBody>
      </p:sp>
      <p:sp>
        <p:nvSpPr>
          <p:cNvPr id="24" name="CasellaDiTesto 13"/>
          <p:cNvSpPr txBox="1"/>
          <p:nvPr/>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2200" b="0" i="0" dirty="0" err="1">
                <a:solidFill>
                  <a:schemeClr val="bg1"/>
                </a:solidFill>
                <a:latin typeface="+mn-lt"/>
                <a:ea typeface="Gotham Pro Light" charset="0"/>
                <a:cs typeface="Gotham Pro Light" charset="0"/>
              </a:rPr>
              <a:t>Supporting</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female</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migrant</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entrepreneurs</a:t>
            </a:r>
            <a:endParaRPr lang="it-IT" sz="2200" b="0" i="0" dirty="0">
              <a:solidFill>
                <a:schemeClr val="bg1"/>
              </a:solidFill>
              <a:latin typeface="+mn-lt"/>
              <a:ea typeface="Gotham Pro Light" charset="0"/>
              <a:cs typeface="Gotham Pro Light" charset="0"/>
            </a:endParaRPr>
          </a:p>
        </p:txBody>
      </p:sp>
      <p:pic>
        <p:nvPicPr>
          <p:cNvPr id="16" name="Immagine 4"/>
          <p:cNvPicPr>
            <a:picLocks noChangeAspect="1"/>
          </p:cNvPicPr>
          <p:nvPr/>
        </p:nvPicPr>
        <p:blipFill>
          <a:blip r:embed="rId5"/>
          <a:stretch>
            <a:fillRect/>
          </a:stretch>
        </p:blipFill>
        <p:spPr>
          <a:xfrm>
            <a:off x="4606626" y="4083582"/>
            <a:ext cx="254283" cy="254283"/>
          </a:xfrm>
          <a:prstGeom prst="rect">
            <a:avLst/>
          </a:prstGeom>
        </p:spPr>
      </p:pic>
      <p:sp>
        <p:nvSpPr>
          <p:cNvPr id="17" name="CasellaDiTesto 8"/>
          <p:cNvSpPr txBox="1"/>
          <p:nvPr/>
        </p:nvSpPr>
        <p:spPr>
          <a:xfrm>
            <a:off x="4860909" y="4041447"/>
            <a:ext cx="2845379" cy="338554"/>
          </a:xfrm>
          <a:prstGeom prst="rect">
            <a:avLst/>
          </a:prstGeom>
          <a:noFill/>
        </p:spPr>
        <p:txBody>
          <a:bodyPr wrap="square" rtlCol="0">
            <a:spAutoFit/>
          </a:bodyPr>
          <a:lstStyle/>
          <a:p>
            <a:pPr algn="ctr"/>
            <a:r>
              <a:rPr lang="it-IT" sz="1600" dirty="0" err="1"/>
              <a:t>facebook.com</a:t>
            </a:r>
            <a:r>
              <a:rPr lang="it-IT" sz="1600" dirty="0"/>
              <a:t>/</a:t>
            </a:r>
            <a:r>
              <a:rPr lang="it-IT" sz="1600" dirty="0" err="1"/>
              <a:t>KaleidoscopeEU</a:t>
            </a:r>
            <a:r>
              <a:rPr lang="it-IT" sz="1600" dirty="0"/>
              <a:t>/</a:t>
            </a:r>
          </a:p>
        </p:txBody>
      </p:sp>
    </p:spTree>
    <p:extLst>
      <p:ext uri="{BB962C8B-B14F-4D97-AF65-F5344CB8AC3E}">
        <p14:creationId xmlns:p14="http://schemas.microsoft.com/office/powerpoint/2010/main" val="2660861927"/>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2965</TotalTime>
  <Words>363</Words>
  <Application>Microsoft Office PowerPoint</Application>
  <PresentationFormat>Widescreen</PresentationFormat>
  <Paragraphs>84</Paragraphs>
  <Slides>8</Slides>
  <Notes>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vt:i4>
      </vt:variant>
    </vt:vector>
  </HeadingPairs>
  <TitlesOfParts>
    <vt:vector size="15" baseType="lpstr">
      <vt:lpstr>Arial</vt:lpstr>
      <vt:lpstr>Calibri</vt:lpstr>
      <vt:lpstr>Calibri Light</vt:lpstr>
      <vt:lpstr>Gotham Pro</vt:lpstr>
      <vt:lpstr>Gotham Pro Light</vt:lpstr>
      <vt:lpstr>Tema di Office</vt:lpstr>
      <vt:lpstr>1_Tema di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Utente di Microsoft Office</dc:creator>
  <cp:lastModifiedBy>Oraviita, Tanja</cp:lastModifiedBy>
  <cp:revision>110</cp:revision>
  <dcterms:created xsi:type="dcterms:W3CDTF">2017-09-19T10:16:06Z</dcterms:created>
  <dcterms:modified xsi:type="dcterms:W3CDTF">2019-08-29T16:15:45Z</dcterms:modified>
</cp:coreProperties>
</file>