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 id="2147483661" r:id="rId2"/>
  </p:sldMasterIdLst>
  <p:notesMasterIdLst>
    <p:notesMasterId r:id="rId29"/>
  </p:notesMasterIdLst>
  <p:sldIdLst>
    <p:sldId id="270" r:id="rId3"/>
    <p:sldId id="257" r:id="rId4"/>
    <p:sldId id="308" r:id="rId5"/>
    <p:sldId id="265" r:id="rId6"/>
    <p:sldId id="286" r:id="rId7"/>
    <p:sldId id="287" r:id="rId8"/>
    <p:sldId id="288" r:id="rId9"/>
    <p:sldId id="289" r:id="rId10"/>
    <p:sldId id="290" r:id="rId11"/>
    <p:sldId id="291" r:id="rId12"/>
    <p:sldId id="292" r:id="rId13"/>
    <p:sldId id="293" r:id="rId14"/>
    <p:sldId id="310" r:id="rId15"/>
    <p:sldId id="298" r:id="rId16"/>
    <p:sldId id="297" r:id="rId17"/>
    <p:sldId id="299" r:id="rId18"/>
    <p:sldId id="300" r:id="rId19"/>
    <p:sldId id="301" r:id="rId20"/>
    <p:sldId id="302" r:id="rId21"/>
    <p:sldId id="309" r:id="rId22"/>
    <p:sldId id="304" r:id="rId23"/>
    <p:sldId id="305" r:id="rId24"/>
    <p:sldId id="296" r:id="rId25"/>
    <p:sldId id="307" r:id="rId26"/>
    <p:sldId id="306" r:id="rId27"/>
    <p:sldId id="263" r:id="rId28"/>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7423" userDrawn="1">
          <p15:clr>
            <a:srgbClr val="A4A3A4"/>
          </p15:clr>
        </p15:guide>
        <p15:guide id="2" orient="horz" pos="4269" userDrawn="1">
          <p15:clr>
            <a:srgbClr val="A4A3A4"/>
          </p15:clr>
        </p15:guide>
        <p15:guide id="3" pos="3840" userDrawn="1">
          <p15:clr>
            <a:srgbClr val="A4A3A4"/>
          </p15:clr>
        </p15:guide>
        <p15:guide id="4" orient="horz" pos="572" userDrawn="1">
          <p15:clr>
            <a:srgbClr val="A4A3A4"/>
          </p15:clr>
        </p15:guide>
        <p15:guide id="5" orient="horz" pos="1548" userDrawn="1">
          <p15:clr>
            <a:srgbClr val="A4A3A4"/>
          </p15:clr>
        </p15:guide>
        <p15:guide id="6" pos="574" userDrawn="1">
          <p15:clr>
            <a:srgbClr val="A4A3A4"/>
          </p15:clr>
        </p15:guide>
        <p15:guide id="7" orient="horz" pos="1298" userDrawn="1">
          <p15:clr>
            <a:srgbClr val="A4A3A4"/>
          </p15:clr>
        </p15:guide>
        <p15:guide id="8" orient="horz" pos="1842" userDrawn="1">
          <p15:clr>
            <a:srgbClr val="A4A3A4"/>
          </p15:clr>
        </p15:guide>
        <p15:guide id="9" orient="horz" pos="3770" userDrawn="1">
          <p15:clr>
            <a:srgbClr val="A4A3A4"/>
          </p15:clr>
        </p15:guide>
        <p15:guide id="10" orient="horz" pos="4156" userDrawn="1">
          <p15:clr>
            <a:srgbClr val="A4A3A4"/>
          </p15:clr>
        </p15:guide>
        <p15:guide id="11" orient="horz" pos="3929" userDrawn="1">
          <p15:clr>
            <a:srgbClr val="A4A3A4"/>
          </p15:clr>
        </p15:guide>
        <p15:guide id="12" pos="234" userDrawn="1">
          <p15:clr>
            <a:srgbClr val="A4A3A4"/>
          </p15:clr>
        </p15:guide>
        <p15:guide id="13" pos="2479" userDrawn="1">
          <p15:clr>
            <a:srgbClr val="A4A3A4"/>
          </p15:clr>
        </p15:guide>
        <p15:guide id="14" pos="5201" userDrawn="1">
          <p15:clr>
            <a:srgbClr val="A4A3A4"/>
          </p15:clr>
        </p15:guide>
        <p15:guide id="15" orient="horz" pos="3997"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1822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1754" autoAdjust="0"/>
    <p:restoredTop sz="94027" autoAdjust="0"/>
  </p:normalViewPr>
  <p:slideViewPr>
    <p:cSldViewPr snapToGrid="0" snapToObjects="1">
      <p:cViewPr varScale="1">
        <p:scale>
          <a:sx n="37" d="100"/>
          <a:sy n="37" d="100"/>
        </p:scale>
        <p:origin x="84" y="990"/>
      </p:cViewPr>
      <p:guideLst>
        <p:guide pos="7423"/>
        <p:guide orient="horz" pos="4269"/>
        <p:guide pos="3840"/>
        <p:guide orient="horz" pos="572"/>
        <p:guide orient="horz" pos="1548"/>
        <p:guide pos="574"/>
        <p:guide orient="horz" pos="1298"/>
        <p:guide orient="horz" pos="1842"/>
        <p:guide orient="horz" pos="3770"/>
        <p:guide orient="horz" pos="4156"/>
        <p:guide orient="horz" pos="3929"/>
        <p:guide pos="234"/>
        <p:guide pos="2479"/>
        <p:guide pos="5201"/>
        <p:guide orient="horz" pos="3997"/>
      </p:guideLst>
    </p:cSldViewPr>
  </p:slideViewPr>
  <p:outlineViewPr>
    <p:cViewPr>
      <p:scale>
        <a:sx n="33" d="100"/>
        <a:sy n="33" d="100"/>
      </p:scale>
      <p:origin x="0" y="0"/>
    </p:cViewPr>
  </p:outlineViewPr>
  <p:notesTextViewPr>
    <p:cViewPr>
      <p:scale>
        <a:sx n="150" d="100"/>
        <a:sy n="150" d="100"/>
      </p:scale>
      <p:origin x="0" y="0"/>
    </p:cViewPr>
  </p:notesTextViewPr>
  <p:sorterViewPr>
    <p:cViewPr>
      <p:scale>
        <a:sx n="66" d="100"/>
        <a:sy n="66" d="100"/>
      </p:scale>
      <p:origin x="0" y="0"/>
    </p:cViewPr>
  </p:sorterViewPr>
  <p:notesViewPr>
    <p:cSldViewPr snapToGrid="0" snapToObjects="1">
      <p:cViewPr varScale="1">
        <p:scale>
          <a:sx n="95" d="100"/>
          <a:sy n="95" d="100"/>
        </p:scale>
        <p:origin x="3720" y="19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F78BC1D-B95A-9842-9725-CC2F7A9CC23A}" type="datetimeFigureOut">
              <a:rPr lang="it-IT" smtClean="0"/>
              <a:t>25/02/2019</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C9BDE69-6D4C-EB42-AB81-86812A9FD885}" type="slidenum">
              <a:rPr lang="it-IT" smtClean="0"/>
              <a:t>‹#›</a:t>
            </a:fld>
            <a:endParaRPr lang="it-IT"/>
          </a:p>
        </p:txBody>
      </p:sp>
    </p:spTree>
    <p:extLst>
      <p:ext uri="{BB962C8B-B14F-4D97-AF65-F5344CB8AC3E}">
        <p14:creationId xmlns:p14="http://schemas.microsoft.com/office/powerpoint/2010/main" val="1655273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2</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39996198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algn="l" defTabSz="914400">
              <a:buNone/>
            </a:pPr>
            <a:r>
              <a:rPr lang="en-GB" sz="1200" b="0" i="0" kern="1200">
                <a:solidFill>
                  <a:schemeClr val="tx1"/>
                </a:solidFill>
                <a:effectLst/>
                <a:latin typeface="Calibri"/>
                <a:ea typeface="+mn-ea"/>
                <a:cs typeface="+mn-cs"/>
              </a:rPr>
              <a:t>Mind Maps are a way to visualise learning materials, goals, values, etc. Drawing your business idea or yourself as a mind map is a good way to express the uniqueness of your skills for your business idea.</a:t>
            </a:r>
          </a:p>
          <a:p>
            <a:pPr marL="0" algn="l" defTabSz="914400">
              <a:buNone/>
            </a:pPr>
            <a:r>
              <a:rPr lang="en-GB" sz="1200" b="0" i="0" kern="1200">
                <a:solidFill>
                  <a:schemeClr val="tx1"/>
                </a:solidFill>
                <a:effectLst/>
                <a:latin typeface="Calibri"/>
                <a:ea typeface="+mn-ea"/>
                <a:cs typeface="+mn-cs"/>
              </a:rPr>
              <a:t> </a:t>
            </a:r>
          </a:p>
          <a:p>
            <a:pPr marL="0" algn="l" defTabSz="914400">
              <a:buNone/>
            </a:pPr>
            <a:r>
              <a:rPr lang="en-GB" sz="1200" b="0" i="0" kern="1200">
                <a:solidFill>
                  <a:schemeClr val="tx1"/>
                </a:solidFill>
                <a:effectLst/>
                <a:latin typeface="Calibri"/>
                <a:ea typeface="+mn-ea"/>
                <a:cs typeface="+mn-cs"/>
              </a:rPr>
              <a:t>Some of its biggest advantages are:</a:t>
            </a:r>
          </a:p>
          <a:p>
            <a:pPr marL="171450" indent="-171450" algn="l" defTabSz="914400">
              <a:buClr>
                <a:schemeClr val="tx1"/>
              </a:buClr>
              <a:buFont typeface="Arial"/>
              <a:buChar char="•"/>
            </a:pPr>
            <a:r>
              <a:rPr lang="en-GB" sz="1200" b="0" i="0" kern="1200">
                <a:solidFill>
                  <a:schemeClr val="tx1"/>
                </a:solidFill>
                <a:effectLst/>
                <a:latin typeface="Calibri"/>
                <a:ea typeface="+mn-ea"/>
                <a:cs typeface="+mn-cs"/>
              </a:rPr>
              <a:t>More in synergy with the mind thinking process</a:t>
            </a:r>
          </a:p>
          <a:p>
            <a:pPr marL="171450" indent="-171450" algn="l" defTabSz="914400">
              <a:buClr>
                <a:schemeClr val="tx1"/>
              </a:buClr>
              <a:buFont typeface="Arial"/>
              <a:buChar char="•"/>
            </a:pPr>
            <a:r>
              <a:rPr lang="en-GB" sz="1200" b="0" i="0" kern="1200">
                <a:solidFill>
                  <a:schemeClr val="tx1"/>
                </a:solidFill>
                <a:effectLst/>
                <a:latin typeface="Calibri"/>
                <a:ea typeface="+mn-ea"/>
                <a:cs typeface="+mn-cs"/>
              </a:rPr>
              <a:t>Relationship of structures and concepts</a:t>
            </a:r>
          </a:p>
          <a:p>
            <a:pPr marL="171450" indent="-171450" algn="l" defTabSz="914400">
              <a:buClr>
                <a:schemeClr val="tx1"/>
              </a:buClr>
              <a:buFont typeface="Arial"/>
              <a:buChar char="•"/>
            </a:pPr>
            <a:r>
              <a:rPr lang="en-GB" sz="1200" b="0" i="0" kern="1200">
                <a:solidFill>
                  <a:schemeClr val="tx1"/>
                </a:solidFill>
                <a:effectLst/>
                <a:latin typeface="Calibri"/>
                <a:ea typeface="+mn-ea"/>
                <a:cs typeface="+mn-cs"/>
              </a:rPr>
              <a:t>More effective for ideas generation</a:t>
            </a:r>
          </a:p>
          <a:p>
            <a:pPr marL="171450" indent="-171450" algn="l" defTabSz="914400">
              <a:buClr>
                <a:schemeClr val="tx1"/>
              </a:buClr>
              <a:buFont typeface="Arial"/>
              <a:buChar char="•"/>
            </a:pPr>
            <a:r>
              <a:rPr lang="en-GB" sz="1200" b="0" i="0" kern="1200">
                <a:solidFill>
                  <a:schemeClr val="tx1"/>
                </a:solidFill>
                <a:effectLst/>
                <a:latin typeface="Calibri"/>
                <a:ea typeface="+mn-ea"/>
                <a:cs typeface="+mn-cs"/>
              </a:rPr>
              <a:t>Easier to recall information </a:t>
            </a:r>
          </a:p>
          <a:p>
            <a:pPr marL="0" algn="l" defTabSz="914400">
              <a:buNone/>
            </a:pPr>
            <a:endParaRPr dirty="0"/>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11</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33255696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12</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22282371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14</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4821251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algn="l" defTabSz="914400">
              <a:buNone/>
            </a:pPr>
            <a:r>
              <a:rPr lang="en-US" sz="1200" b="0" i="0">
                <a:solidFill>
                  <a:schemeClr val="tx1"/>
                </a:solidFill>
                <a:latin typeface="Calibri"/>
                <a:ea typeface="+mn-ea"/>
                <a:cs typeface="+mn-cs"/>
              </a:rPr>
              <a:t>Establish concrete criteria for measuring progress toward the attainment of each goal you set.</a:t>
            </a:r>
          </a:p>
          <a:p>
            <a:pPr marL="0" algn="l" defTabSz="914400">
              <a:buNone/>
            </a:pPr>
            <a:r>
              <a:rPr lang="en-US" sz="1200" b="0" i="0">
                <a:solidFill>
                  <a:schemeClr val="tx1"/>
                </a:solidFill>
                <a:latin typeface="Calibri"/>
                <a:ea typeface="+mn-ea"/>
                <a:cs typeface="+mn-cs"/>
              </a:rPr>
              <a:t>When you measure your progress, you stay on track, reach your target dates, and experience the exhilaration of achievement that spurs you on to continued effort required to reach your goal.</a:t>
            </a:r>
          </a:p>
          <a:p>
            <a:pPr marL="0" algn="l" defTabSz="914400">
              <a:buNone/>
            </a:pPr>
            <a:r>
              <a:rPr lang="en-US" sz="1200" b="0" i="0">
                <a:solidFill>
                  <a:schemeClr val="tx1"/>
                </a:solidFill>
                <a:latin typeface="Calibri"/>
                <a:ea typeface="+mn-ea"/>
                <a:cs typeface="+mn-cs"/>
              </a:rPr>
              <a:t>To determine if your goal is measurable, ask questions such as…</a:t>
            </a:r>
          </a:p>
          <a:p>
            <a:pPr marL="0" algn="l" defTabSz="914400">
              <a:buNone/>
            </a:pPr>
            <a:r>
              <a:rPr lang="en-US" sz="1200" b="1" i="0">
                <a:solidFill>
                  <a:srgbClr val="A5A5A5">
                    <a:lumMod val="75000"/>
                  </a:srgbClr>
                </a:solidFill>
                <a:latin typeface="Calibri"/>
                <a:ea typeface="+mn-ea"/>
                <a:cs typeface="+mn-cs"/>
              </a:rPr>
              <a:t>Quanto? Quanti?</a:t>
            </a:r>
          </a:p>
          <a:p>
            <a:pPr marL="0" algn="l" defTabSz="914400">
              <a:buNone/>
            </a:pPr>
            <a:r>
              <a:rPr lang="en-US" sz="1200" b="0" i="0">
                <a:latin typeface="Calibri"/>
                <a:ea typeface="+mn-ea"/>
                <a:cs typeface="+mn-cs"/>
              </a:rPr>
              <a:t>Come capirò quando l'avrò raggiunto?</a:t>
            </a:r>
          </a:p>
          <a:p>
            <a:pPr marL="0" algn="l" defTabSz="914400">
              <a:buNone/>
            </a:pPr>
            <a:endParaRPr dirty="0"/>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15</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22915728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algn="l" defTabSz="914400">
              <a:buNone/>
            </a:pPr>
            <a:r>
              <a:rPr lang="en-US" altLang="en-US" sz="1200" b="0" i="0">
                <a:solidFill>
                  <a:schemeClr val="tx1"/>
                </a:solidFill>
                <a:latin typeface="Calibri"/>
                <a:ea typeface="+mn-ea"/>
                <a:cs typeface="+mn-cs"/>
              </a:rPr>
              <a:t>When you identify goals that are most important to you, you begin to figure out ways you can make them come true. </a:t>
            </a:r>
            <a:endParaRPr dirty="0"/>
          </a:p>
          <a:p>
            <a:pPr marL="0" algn="l" defTabSz="914400">
              <a:buNone/>
            </a:pPr>
            <a:r>
              <a:rPr lang="en-US" altLang="en-US" sz="1200" b="0" i="0">
                <a:solidFill>
                  <a:schemeClr val="tx1"/>
                </a:solidFill>
                <a:latin typeface="Calibri"/>
                <a:ea typeface="+mn-ea"/>
                <a:cs typeface="+mn-cs"/>
              </a:rPr>
              <a:t>You develop the attitudes, abilities, skills, and financial capacity to reach them. You begin seeing previously overlooked opportunities to bring yourself closer to the achievement of your goals.</a:t>
            </a:r>
          </a:p>
          <a:p>
            <a:pPr marL="0" algn="l" defTabSz="914400">
              <a:buNone/>
            </a:pPr>
            <a:endParaRPr dirty="0"/>
          </a:p>
          <a:p>
            <a:pPr marL="0" algn="l" defTabSz="914400">
              <a:buNone/>
            </a:pPr>
            <a:r>
              <a:rPr lang="en-US" altLang="en-US" sz="1200" b="0" i="0">
                <a:solidFill>
                  <a:schemeClr val="tx1"/>
                </a:solidFill>
                <a:latin typeface="Calibri"/>
                <a:ea typeface="+mn-ea"/>
                <a:cs typeface="+mn-cs"/>
              </a:rPr>
              <a:t>You can attain almost any goal you set when you plan your steps wisely and establish a time frame that allows you to carry out those steps.</a:t>
            </a:r>
            <a:endParaRPr dirty="0"/>
          </a:p>
          <a:p>
            <a:pPr marL="0" algn="l" defTabSz="914400">
              <a:buNone/>
            </a:pPr>
            <a:r>
              <a:rPr lang="en-US" altLang="en-US" sz="1200" b="0" i="0">
                <a:solidFill>
                  <a:schemeClr val="tx1"/>
                </a:solidFill>
                <a:latin typeface="Calibri"/>
                <a:ea typeface="+mn-ea"/>
                <a:cs typeface="+mn-cs"/>
              </a:rPr>
              <a:t>Goals that may have seemed far away and out of reach eventually move closer and become attainable, not because your goals shrink, but because you grow and expand to match them. When you list your goals you build your self-image. You see yourself as worthy of these goals, and develop the traits and personality that allow you to possess them.</a:t>
            </a:r>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16</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35661644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algn="l" defTabSz="914400">
              <a:buNone/>
            </a:pPr>
            <a:r>
              <a:rPr lang="en-US" altLang="en-US" sz="1200" b="0" i="0">
                <a:solidFill>
                  <a:schemeClr val="tx1"/>
                </a:solidFill>
                <a:latin typeface="Calibri"/>
                <a:ea typeface="+mn-ea"/>
                <a:cs typeface="+mn-cs"/>
              </a:rPr>
              <a:t>To be realistic, a goal must represent an objective toward which you are both </a:t>
            </a:r>
            <a:r>
              <a:rPr lang="en-US" altLang="en-US" sz="1200" b="0" i="1">
                <a:solidFill>
                  <a:schemeClr val="tx1"/>
                </a:solidFill>
                <a:latin typeface="Calibri"/>
                <a:ea typeface="+mn-ea"/>
                <a:cs typeface="+mn-cs"/>
              </a:rPr>
              <a:t>willing</a:t>
            </a:r>
            <a:r>
              <a:rPr lang="en-US" altLang="en-US" sz="1200" b="0" i="0">
                <a:solidFill>
                  <a:schemeClr val="tx1"/>
                </a:solidFill>
                <a:latin typeface="Calibri"/>
                <a:ea typeface="+mn-ea"/>
                <a:cs typeface="+mn-cs"/>
              </a:rPr>
              <a:t> and </a:t>
            </a:r>
            <a:r>
              <a:rPr lang="en-US" altLang="en-US" sz="1200" b="0" i="1">
                <a:solidFill>
                  <a:schemeClr val="tx1"/>
                </a:solidFill>
                <a:latin typeface="Calibri"/>
                <a:ea typeface="+mn-ea"/>
                <a:cs typeface="+mn-cs"/>
              </a:rPr>
              <a:t>able</a:t>
            </a:r>
            <a:r>
              <a:rPr lang="en-US" altLang="en-US" sz="1200" b="0" i="0">
                <a:solidFill>
                  <a:schemeClr val="tx1"/>
                </a:solidFill>
                <a:latin typeface="Calibri"/>
                <a:ea typeface="+mn-ea"/>
                <a:cs typeface="+mn-cs"/>
              </a:rPr>
              <a:t> to work. A goal can be both high and realistic; you are the only one who can decide just how high your goal should be. But be sure that every goal represents substantial progress.</a:t>
            </a:r>
          </a:p>
          <a:p>
            <a:pPr marL="0" algn="l" defTabSz="914400">
              <a:buNone/>
            </a:pPr>
            <a:endParaRPr dirty="0"/>
          </a:p>
          <a:p>
            <a:pPr marL="0" algn="l" defTabSz="914400">
              <a:buNone/>
            </a:pPr>
            <a:r>
              <a:rPr lang="en-US" altLang="en-US" sz="1200" b="0" i="0">
                <a:solidFill>
                  <a:schemeClr val="tx1"/>
                </a:solidFill>
                <a:latin typeface="Calibri"/>
                <a:ea typeface="+mn-ea"/>
                <a:cs typeface="+mn-cs"/>
              </a:rPr>
              <a:t>A high goal is frequently easier to reach than a low one because a low goal exerts low motivational force. Some of the hardest jobs you ever accomplished actually seem easy simply because they were a labor of love.</a:t>
            </a:r>
          </a:p>
          <a:p>
            <a:pPr marL="0" algn="l" defTabSz="914400">
              <a:buNone/>
            </a:pPr>
            <a:endParaRPr dirty="0"/>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17</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4460242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algn="l" defTabSz="914400">
              <a:buNone/>
            </a:pPr>
            <a:r>
              <a:rPr lang="en-US" altLang="en-US" sz="1200" b="0" i="0">
                <a:solidFill>
                  <a:schemeClr val="tx1"/>
                </a:solidFill>
                <a:latin typeface="Calibri"/>
                <a:ea typeface="+mn-ea"/>
                <a:cs typeface="+mn-cs"/>
              </a:rPr>
              <a:t>A goal should be grounded within a time frame. With no time frame tied to it there’s no sense of urgency. If you want to lose 10 lbs, when do you want to lose it by? “Someday” won’t work. But if you anchor it within a timeframe, “by May 1st”, then you’ve set your unconscious mind into motion to begin working on the goal.</a:t>
            </a:r>
            <a:endParaRPr dirty="0"/>
          </a:p>
          <a:p>
            <a:pPr marL="0" algn="l" defTabSz="914400">
              <a:buNone/>
            </a:pPr>
            <a:r>
              <a:rPr lang="en-US" altLang="en-US" sz="1200" b="0" i="0">
                <a:solidFill>
                  <a:schemeClr val="tx1"/>
                </a:solidFill>
                <a:latin typeface="Calibri"/>
                <a:ea typeface="+mn-ea"/>
                <a:cs typeface="+mn-cs"/>
              </a:rPr>
              <a:t>Your goal is probably realistic if you truly </a:t>
            </a:r>
            <a:r>
              <a:rPr lang="en-US" altLang="en-US" sz="1200" b="0" i="1">
                <a:solidFill>
                  <a:schemeClr val="tx1"/>
                </a:solidFill>
                <a:latin typeface="Calibri"/>
                <a:ea typeface="+mn-ea"/>
                <a:cs typeface="+mn-cs"/>
              </a:rPr>
              <a:t>believe</a:t>
            </a:r>
            <a:r>
              <a:rPr lang="en-US" altLang="en-US" sz="1200" b="0" i="0">
                <a:solidFill>
                  <a:schemeClr val="tx1"/>
                </a:solidFill>
                <a:latin typeface="Calibri"/>
                <a:ea typeface="+mn-ea"/>
                <a:cs typeface="+mn-cs"/>
              </a:rPr>
              <a:t> that it can be accomplished. Additional ways to know if your goal is realistic is to determine if you have accomplished anything similar in the past or ask yourself what conditions would have to exist to accomplish this goal.</a:t>
            </a:r>
            <a:endParaRPr dirty="0"/>
          </a:p>
          <a:p>
            <a:pPr marL="0" algn="l" defTabSz="914400">
              <a:buNone/>
            </a:pPr>
            <a:endParaRPr dirty="0"/>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18</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28348066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19</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28387429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21</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5263817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22</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34288616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3</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13207951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23</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40745688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24</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34684072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25</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30634385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i-FI" dirty="0"/>
          </a:p>
        </p:txBody>
      </p:sp>
      <p:sp>
        <p:nvSpPr>
          <p:cNvPr id="4" name="Slide Number Placeholder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26</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37989635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4</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17706926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5</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25215113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6</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6921732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algn="just" defTabSz="914400">
              <a:spcBef>
                <a:spcPct val="0"/>
              </a:spcBef>
              <a:buNone/>
            </a:pPr>
            <a:r>
              <a:rPr lang="en-GB" altLang="lt-LT" sz="1200" b="0" i="0">
                <a:solidFill>
                  <a:schemeClr val="tx1"/>
                </a:solidFill>
                <a:latin typeface="Calibri"/>
                <a:ea typeface="+mn-ea"/>
                <a:cs typeface="+mn-cs"/>
              </a:rPr>
              <a:t>s </a:t>
            </a:r>
          </a:p>
          <a:p>
            <a:pPr marL="0" algn="just" defTabSz="914400">
              <a:spcBef>
                <a:spcPct val="0"/>
              </a:spcBef>
              <a:buNone/>
            </a:pPr>
            <a:endParaRPr dirty="0"/>
          </a:p>
          <a:p>
            <a:pPr marL="0" algn="just" defTabSz="914400">
              <a:spcBef>
                <a:spcPct val="0"/>
              </a:spcBef>
              <a:buNone/>
            </a:pPr>
            <a:r>
              <a:rPr lang="en-GB" altLang="lt-LT" sz="1200" b="0" i="0">
                <a:solidFill>
                  <a:schemeClr val="tx1"/>
                </a:solidFill>
                <a:latin typeface="Calibri"/>
                <a:ea typeface="+mn-ea"/>
                <a:cs typeface="+mn-cs"/>
              </a:rPr>
              <a:t>s </a:t>
            </a:r>
          </a:p>
          <a:p>
            <a:pPr marL="0" algn="just" defTabSz="914400">
              <a:spcBef>
                <a:spcPct val="0"/>
              </a:spcBef>
              <a:buNone/>
            </a:pPr>
            <a:endParaRPr dirty="0"/>
          </a:p>
          <a:p>
            <a:pPr marL="0" algn="just" defTabSz="914400">
              <a:spcBef>
                <a:spcPct val="0"/>
              </a:spcBef>
              <a:buNone/>
            </a:pPr>
            <a:r>
              <a:rPr lang="en-GB" altLang="en-US" sz="1200" b="0" i="0">
                <a:solidFill>
                  <a:srgbClr val="000000"/>
                </a:solidFill>
                <a:latin typeface="Calibri"/>
                <a:ea typeface="Times New Roman"/>
                <a:cs typeface="Calibri"/>
              </a:rPr>
              <a:t>s s</a:t>
            </a:r>
          </a:p>
          <a:p>
            <a:pPr marL="171450" indent="-171450" algn="l" defTabSz="914400">
              <a:buClr>
                <a:schemeClr val="tx1"/>
              </a:buClr>
              <a:buFont typeface="Arial"/>
              <a:buChar char="•"/>
            </a:pPr>
            <a:r>
              <a:rPr lang="en-GB" sz="1200" b="0" i="0" kern="1200">
                <a:solidFill>
                  <a:schemeClr val="tx1"/>
                </a:solidFill>
                <a:effectLst/>
                <a:latin typeface="Calibri"/>
                <a:ea typeface="+mn-ea"/>
                <a:cs typeface="+mn-cs"/>
              </a:rPr>
              <a:t>Ben organizzato</a:t>
            </a:r>
          </a:p>
          <a:p>
            <a:pPr marL="171450" indent="-171450" algn="l" defTabSz="914400">
              <a:buClr>
                <a:schemeClr val="tx1"/>
              </a:buClr>
              <a:buFont typeface="Arial"/>
              <a:buChar char="•"/>
            </a:pPr>
            <a:r>
              <a:rPr lang="en-GB" sz="1200" b="0" i="0" kern="1200">
                <a:solidFill>
                  <a:schemeClr val="tx1"/>
                </a:solidFill>
                <a:effectLst/>
                <a:latin typeface="Calibri"/>
                <a:ea typeface="+mn-ea"/>
                <a:cs typeface="+mn-cs"/>
              </a:rPr>
              <a:t>Flessibile</a:t>
            </a:r>
          </a:p>
          <a:p>
            <a:pPr marL="171450" indent="-171450" algn="l" defTabSz="914400">
              <a:buClr>
                <a:schemeClr val="tx1"/>
              </a:buClr>
              <a:buFont typeface="Arial"/>
              <a:buChar char="•"/>
            </a:pPr>
            <a:r>
              <a:rPr lang="en-GB" sz="1200" b="0" i="0" kern="1200">
                <a:solidFill>
                  <a:schemeClr val="tx1"/>
                </a:solidFill>
                <a:effectLst/>
                <a:latin typeface="Calibri"/>
                <a:ea typeface="+mn-ea"/>
                <a:cs typeface="+mn-cs"/>
              </a:rPr>
              <a:t>Disciplinato</a:t>
            </a:r>
          </a:p>
          <a:p>
            <a:pPr marL="171450" indent="-171450" algn="l" defTabSz="914400">
              <a:buClr>
                <a:schemeClr val="tx1"/>
              </a:buClr>
              <a:buFont typeface="Arial"/>
              <a:buChar char="•"/>
            </a:pPr>
            <a:r>
              <a:rPr lang="en-GB" sz="1200" b="0" i="0" kern="1200">
                <a:solidFill>
                  <a:schemeClr val="tx1"/>
                </a:solidFill>
                <a:effectLst/>
                <a:latin typeface="Calibri"/>
                <a:ea typeface="+mn-ea"/>
                <a:cs typeface="+mn-cs"/>
              </a:rPr>
              <a:t>Essere in grado di stabilire le priorità e fissare gli obiettivi</a:t>
            </a:r>
          </a:p>
          <a:p>
            <a:pPr marL="171450" indent="-171450" algn="l" defTabSz="914400">
              <a:buClr>
                <a:schemeClr val="tx1"/>
              </a:buClr>
              <a:buFont typeface="Arial"/>
              <a:buChar char="•"/>
            </a:pPr>
            <a:r>
              <a:rPr lang="en-GB" sz="1200" b="0" i="0" kern="1200">
                <a:solidFill>
                  <a:schemeClr val="tx1"/>
                </a:solidFill>
                <a:effectLst/>
                <a:latin typeface="Calibri"/>
                <a:ea typeface="+mn-ea"/>
                <a:cs typeface="+mn-cs"/>
              </a:rPr>
              <a:t>Essere in grado di automotivarsi</a:t>
            </a:r>
          </a:p>
          <a:p>
            <a:pPr marL="171450" indent="-171450" algn="l" defTabSz="914400">
              <a:buClr>
                <a:schemeClr val="tx1"/>
              </a:buClr>
              <a:buFont typeface="Arial"/>
              <a:buChar char="•"/>
            </a:pPr>
            <a:r>
              <a:rPr lang="en-GB" sz="1200" b="0" i="0" kern="1200">
                <a:solidFill>
                  <a:schemeClr val="tx1"/>
                </a:solidFill>
                <a:effectLst/>
                <a:latin typeface="Calibri"/>
                <a:ea typeface="+mn-ea"/>
                <a:cs typeface="+mn-cs"/>
              </a:rPr>
              <a:t>Buon networker</a:t>
            </a:r>
          </a:p>
          <a:p>
            <a:pPr marL="171450" indent="-171450" algn="l" defTabSz="914400">
              <a:buClr>
                <a:schemeClr val="tx1"/>
              </a:buClr>
              <a:buFont typeface="Arial"/>
              <a:buChar char="•"/>
            </a:pPr>
            <a:r>
              <a:rPr lang="en-GB" sz="1200" b="0" i="0" kern="1200">
                <a:solidFill>
                  <a:schemeClr val="tx1"/>
                </a:solidFill>
                <a:effectLst/>
                <a:latin typeface="Calibri"/>
                <a:ea typeface="+mn-ea"/>
                <a:cs typeface="+mn-cs"/>
              </a:rPr>
              <a:t>Concentrazione</a:t>
            </a:r>
          </a:p>
          <a:p>
            <a:pPr marL="171450" indent="-171450" algn="l" defTabSz="914400">
              <a:buClr>
                <a:schemeClr val="tx1"/>
              </a:buClr>
              <a:buFont typeface="Arial"/>
              <a:buChar char="•"/>
            </a:pPr>
            <a:r>
              <a:rPr lang="en-GB" sz="1200" b="0" i="0" kern="1200">
                <a:solidFill>
                  <a:schemeClr val="tx1"/>
                </a:solidFill>
                <a:effectLst/>
                <a:latin typeface="Calibri"/>
                <a:ea typeface="+mn-ea"/>
                <a:cs typeface="+mn-cs"/>
              </a:rPr>
              <a:t>Buone capacità di comunicazione</a:t>
            </a:r>
          </a:p>
          <a:p>
            <a:pPr marL="171450" indent="-171450" algn="l" defTabSz="914400">
              <a:buClr>
                <a:schemeClr val="tx1"/>
              </a:buClr>
              <a:buFont typeface="Arial"/>
              <a:buChar char="•"/>
            </a:pPr>
            <a:r>
              <a:rPr lang="en-GB" sz="1200" b="0" i="0" kern="1200">
                <a:solidFill>
                  <a:schemeClr val="tx1"/>
                </a:solidFill>
                <a:effectLst/>
                <a:latin typeface="Calibri"/>
                <a:ea typeface="+mn-ea"/>
                <a:cs typeface="+mn-cs"/>
              </a:rPr>
              <a:t>Pensiero creativo</a:t>
            </a:r>
          </a:p>
          <a:p>
            <a:pPr marL="171450" indent="-171450" algn="l" defTabSz="914400">
              <a:buClr>
                <a:schemeClr val="tx1"/>
              </a:buClr>
              <a:buFont typeface="Arial"/>
              <a:buChar char="•"/>
            </a:pPr>
            <a:r>
              <a:rPr lang="en-US" sz="1200" b="0" i="0" kern="1200">
                <a:solidFill>
                  <a:schemeClr val="tx1"/>
                </a:solidFill>
                <a:effectLst/>
                <a:latin typeface="Calibri"/>
                <a:ea typeface="+mn-ea"/>
                <a:cs typeface="+mn-cs"/>
              </a:rPr>
              <a:t>Perseveranza  </a:t>
            </a:r>
            <a:endParaRPr sz="1200" dirty="0">
              <a:solidFill>
                <a:schemeClr val="tx1"/>
              </a:solidFill>
              <a:latin typeface="+mn-lt"/>
              <a:ea typeface="+mn-ea"/>
              <a:cs typeface="+mn-cs"/>
            </a:endParaRPr>
          </a:p>
          <a:p>
            <a:pPr marL="171450" indent="-171450" algn="l" defTabSz="914400">
              <a:buClr>
                <a:schemeClr val="tx1"/>
              </a:buClr>
              <a:buFont typeface="Arial"/>
              <a:buChar char="•"/>
            </a:pPr>
            <a:r>
              <a:rPr lang="en-GB" sz="1200" b="0" i="0" kern="1200">
                <a:solidFill>
                  <a:schemeClr val="tx1"/>
                </a:solidFill>
                <a:effectLst/>
                <a:latin typeface="Calibri"/>
                <a:ea typeface="+mn-ea"/>
                <a:cs typeface="+mn-cs"/>
              </a:rPr>
              <a:t>Problem Solving</a:t>
            </a:r>
          </a:p>
          <a:p>
            <a:pPr marL="0" algn="just" defTabSz="914400">
              <a:spcBef>
                <a:spcPct val="0"/>
              </a:spcBef>
              <a:buNone/>
            </a:pPr>
            <a:endParaRPr dirty="0">
              <a:solidFill>
                <a:srgbClr val="000000"/>
              </a:solidFill>
              <a:ea typeface="Times New Roman"/>
              <a:cs typeface="Calibri"/>
            </a:endParaRPr>
          </a:p>
          <a:p>
            <a:pPr marL="0" algn="just" defTabSz="914400">
              <a:spcBef>
                <a:spcPct val="0"/>
              </a:spcBef>
              <a:buNone/>
            </a:pPr>
            <a:r>
              <a:rPr lang="lt-LT" altLang="lt-LT" sz="1200" b="0" i="0">
                <a:solidFill>
                  <a:schemeClr val="tx1"/>
                </a:solidFill>
                <a:latin typeface="Calibri"/>
                <a:ea typeface="+mn-ea"/>
                <a:cs typeface="+mn-cs"/>
              </a:rPr>
              <a:t>One of the biggest benefits of the Wheel of </a:t>
            </a:r>
            <a:r>
              <a:rPr lang="en-GB" altLang="lt-LT" sz="1200" b="0" i="0">
                <a:solidFill>
                  <a:schemeClr val="tx1"/>
                </a:solidFill>
                <a:latin typeface="Calibri"/>
                <a:ea typeface="+mn-ea"/>
                <a:cs typeface="+mn-cs"/>
              </a:rPr>
              <a:t>Skills</a:t>
            </a:r>
            <a:r>
              <a:rPr lang="lt-LT" altLang="lt-LT" sz="1200" b="0" i="0">
                <a:solidFill>
                  <a:schemeClr val="tx1"/>
                </a:solidFill>
                <a:latin typeface="Calibri"/>
                <a:ea typeface="+mn-ea"/>
                <a:cs typeface="+mn-cs"/>
              </a:rPr>
              <a:t> is the pictorial representation it gives of your satisfaction with life. a</a:t>
            </a:r>
          </a:p>
          <a:p>
            <a:pPr marL="0" algn="just" defTabSz="914400">
              <a:spcBef>
                <a:spcPct val="0"/>
              </a:spcBef>
              <a:buNone/>
            </a:pPr>
            <a:endParaRPr dirty="0"/>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7</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15052414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8</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34475574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9</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13771853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10</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7244290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1524000" y="1122363"/>
            <a:ext cx="9144000" cy="2387600"/>
          </a:xfrm>
        </p:spPr>
        <p:txBody>
          <a:bodyPr anchor="b"/>
          <a:lstStyle>
            <a:lvl1pPr algn="ctr">
              <a:defRPr sz="6000"/>
            </a:lvl1pPr>
          </a:lstStyle>
          <a:p>
            <a:r>
              <a:rPr lang="it-IT"/>
              <a:t>Fare clic per modificare stile</a:t>
            </a:r>
          </a:p>
        </p:txBody>
      </p:sp>
      <p:sp>
        <p:nvSpPr>
          <p:cNvPr id="3" name="Sottotito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937294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stile</a:t>
            </a:r>
          </a:p>
        </p:txBody>
      </p:sp>
      <p:sp>
        <p:nvSpPr>
          <p:cNvPr id="3" name="Segnaposto immagin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p:cNvSpPr>
            <a:spLocks noGrp="1"/>
          </p:cNvSpPr>
          <p:nvPr>
            <p:ph type="dt" sz="half" idx="10"/>
          </p:nvPr>
        </p:nvSpPr>
        <p:spPr/>
        <p:txBody>
          <a:bodyPr/>
          <a:lstStyle/>
          <a:p>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15409431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testo verticale 2"/>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21261556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Titolo verticale e testo">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724900" y="365125"/>
            <a:ext cx="2628900" cy="5811838"/>
          </a:xfrm>
        </p:spPr>
        <p:txBody>
          <a:bodyPr vert="eaVert"/>
          <a:lstStyle/>
          <a:p>
            <a:r>
              <a:rPr lang="it-IT"/>
              <a:t>Fare clic per modificare stile</a:t>
            </a:r>
          </a:p>
        </p:txBody>
      </p:sp>
      <p:sp>
        <p:nvSpPr>
          <p:cNvPr id="3" name="Segnaposto testo verticale 2"/>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1701066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1524000" y="1122363"/>
            <a:ext cx="9144000" cy="2387600"/>
          </a:xfrm>
        </p:spPr>
        <p:txBody>
          <a:bodyPr anchor="b"/>
          <a:lstStyle>
            <a:lvl1pPr algn="ctr">
              <a:defRPr sz="6000"/>
            </a:lvl1pPr>
          </a:lstStyle>
          <a:p>
            <a:r>
              <a:rPr lang="it-IT"/>
              <a:t>Fare clic per modificare stile</a:t>
            </a:r>
          </a:p>
        </p:txBody>
      </p:sp>
      <p:sp>
        <p:nvSpPr>
          <p:cNvPr id="3" name="Sottotito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30735199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12" name="Rettangolo 11"/>
          <p:cNvSpPr/>
          <p:nvPr userDrawn="1"/>
        </p:nvSpPr>
        <p:spPr>
          <a:xfrm>
            <a:off x="0" y="6237515"/>
            <a:ext cx="12192000" cy="620486"/>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it-I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a:ln w="0"/>
              <a:solidFill>
                <a:prstClr val="black"/>
              </a:solidFill>
              <a:effectLst>
                <a:outerShdw blurRad="38100" dist="19050" dir="2700000" algn="tl" rotWithShape="0">
                  <a:prstClr val="black">
                    <a:alpha val="40000"/>
                  </a:prstClr>
                </a:outerShdw>
              </a:effectLst>
            </a:endParaRPr>
          </a:p>
        </p:txBody>
      </p:sp>
      <p:sp>
        <p:nvSpPr>
          <p:cNvPr id="14" name="CasellaDiTesto 13"/>
          <p:cNvSpPr txBox="1"/>
          <p:nvPr userDrawn="1"/>
        </p:nvSpPr>
        <p:spPr>
          <a:xfrm>
            <a:off x="594647" y="6332314"/>
            <a:ext cx="5963633" cy="430887"/>
          </a:xfrm>
          <a:prstGeom prst="rect">
            <a:avLst/>
          </a:prstGeom>
          <a:noFill/>
        </p:spPr>
        <p:txBody>
          <a:bodyPr wrap="square" rtlCol="0">
            <a:spAutoFit/>
          </a:bodyPr>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400">
              <a:buNone/>
            </a:pPr>
            <a:r>
              <a:rPr lang="it-IT" sz="2200" b="0" i="0">
                <a:solidFill>
                  <a:prstClr val="white"/>
                </a:solidFill>
                <a:latin typeface="Gotham Pro Light"/>
                <a:cs typeface="Gotham Pro Light"/>
              </a:rPr>
              <a:t>Sostegno per le imprenditrici migranti</a:t>
            </a:r>
            <a:endParaRPr sz="2200" dirty="0">
              <a:latin typeface="Gotham Pro Light"/>
              <a:ea typeface="Gotham Pro Light"/>
              <a:cs typeface="Gotham Pro Light"/>
            </a:endParaRPr>
          </a:p>
        </p:txBody>
      </p:sp>
      <p:pic>
        <p:nvPicPr>
          <p:cNvPr id="15" name="Immagin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97925" y="519279"/>
            <a:ext cx="1706164" cy="369607"/>
          </a:xfrm>
          <a:prstGeom prst="rect">
            <a:avLst/>
          </a:prstGeom>
        </p:spPr>
      </p:pic>
      <p:pic>
        <p:nvPicPr>
          <p:cNvPr id="4" name="Immagin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7707" y="116749"/>
            <a:ext cx="1261136" cy="1180423"/>
          </a:xfrm>
          <a:prstGeom prst="rect">
            <a:avLst/>
          </a:prstGeom>
        </p:spPr>
      </p:pic>
    </p:spTree>
    <p:extLst>
      <p:ext uri="{BB962C8B-B14F-4D97-AF65-F5344CB8AC3E}">
        <p14:creationId xmlns:p14="http://schemas.microsoft.com/office/powerpoint/2010/main" val="20907197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contenuto 2"/>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21876379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831850" y="1709738"/>
            <a:ext cx="10515600" cy="2852737"/>
          </a:xfrm>
        </p:spPr>
        <p:txBody>
          <a:bodyPr anchor="b"/>
          <a:lstStyle>
            <a:lvl1pPr>
              <a:defRPr sz="6000"/>
            </a:lvl1pPr>
          </a:lstStyle>
          <a:p>
            <a:r>
              <a:rPr lang="it-IT"/>
              <a:t>Fare clic per modificare stile</a:t>
            </a:r>
          </a:p>
        </p:txBody>
      </p:sp>
      <p:sp>
        <p:nvSpPr>
          <p:cNvPr id="3" name="Segnaposto tes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Segnaposto data 3"/>
          <p:cNvSpPr>
            <a:spLocks noGrp="1"/>
          </p:cNvSpPr>
          <p:nvPr>
            <p:ph type="dt" sz="half" idx="10"/>
          </p:nvPr>
        </p:nvSpPr>
        <p:spPr/>
        <p:txBody>
          <a:bodyPr/>
          <a:lstStyle/>
          <a:p>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39882150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Contenuto 2">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contenuto 2"/>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p:txBody>
          <a:bodyPr/>
          <a:lstStyle/>
          <a:p>
            <a:endParaRPr lang="it-IT">
              <a:solidFill>
                <a:prstClr val="black">
                  <a:tint val="75000"/>
                </a:prstClr>
              </a:solidFill>
            </a:endParaRPr>
          </a:p>
        </p:txBody>
      </p:sp>
      <p:sp>
        <p:nvSpPr>
          <p:cNvPr id="6" name="Segnaposto piè di pagina 5"/>
          <p:cNvSpPr>
            <a:spLocks noGrp="1"/>
          </p:cNvSpPr>
          <p:nvPr>
            <p:ph type="ftr" sz="quarter" idx="11"/>
          </p:nvPr>
        </p:nvSpPr>
        <p:spPr/>
        <p:txBody>
          <a:bodyPr/>
          <a:lstStyle/>
          <a:p>
            <a:endParaRPr lang="it-IT">
              <a:solidFill>
                <a:prstClr val="black">
                  <a:tint val="75000"/>
                </a:prstClr>
              </a:solidFill>
            </a:endParaRPr>
          </a:p>
        </p:txBody>
      </p:sp>
      <p:sp>
        <p:nvSpPr>
          <p:cNvPr id="7" name="Segnaposto numero diapositiva 6"/>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36752750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839788" y="365125"/>
            <a:ext cx="10515600" cy="1325563"/>
          </a:xfrm>
        </p:spPr>
        <p:txBody>
          <a:bodyPr/>
          <a:lstStyle/>
          <a:p>
            <a:r>
              <a:rPr lang="it-IT"/>
              <a:t>Fare clic per modificare stile</a:t>
            </a:r>
          </a:p>
        </p:txBody>
      </p:sp>
      <p:sp>
        <p:nvSpPr>
          <p:cNvPr id="3" name="Segnaposto tes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p:txBody>
          <a:bodyPr/>
          <a:lstStyle/>
          <a:p>
            <a:endParaRPr lang="it-IT">
              <a:solidFill>
                <a:prstClr val="black">
                  <a:tint val="75000"/>
                </a:prstClr>
              </a:solidFill>
            </a:endParaRPr>
          </a:p>
        </p:txBody>
      </p:sp>
      <p:sp>
        <p:nvSpPr>
          <p:cNvPr id="8" name="Segnaposto piè di pagina 7"/>
          <p:cNvSpPr>
            <a:spLocks noGrp="1"/>
          </p:cNvSpPr>
          <p:nvPr>
            <p:ph type="ftr" sz="quarter" idx="11"/>
          </p:nvPr>
        </p:nvSpPr>
        <p:spPr/>
        <p:txBody>
          <a:bodyPr/>
          <a:lstStyle/>
          <a:p>
            <a:endParaRPr lang="it-IT">
              <a:solidFill>
                <a:prstClr val="black">
                  <a:tint val="75000"/>
                </a:prstClr>
              </a:solidFill>
            </a:endParaRPr>
          </a:p>
        </p:txBody>
      </p:sp>
      <p:sp>
        <p:nvSpPr>
          <p:cNvPr id="9" name="Segnaposto numero diapositiva 8"/>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10033528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data 2"/>
          <p:cNvSpPr>
            <a:spLocks noGrp="1"/>
          </p:cNvSpPr>
          <p:nvPr>
            <p:ph type="dt" sz="half" idx="10"/>
          </p:nvPr>
        </p:nvSpPr>
        <p:spPr/>
        <p:txBody>
          <a:bodyPr/>
          <a:lstStyle/>
          <a:p>
            <a:endParaRPr lang="it-IT">
              <a:solidFill>
                <a:prstClr val="black">
                  <a:tint val="75000"/>
                </a:prstClr>
              </a:solidFill>
            </a:endParaRPr>
          </a:p>
        </p:txBody>
      </p:sp>
      <p:sp>
        <p:nvSpPr>
          <p:cNvPr id="4" name="Segnaposto piè di pagina 3"/>
          <p:cNvSpPr>
            <a:spLocks noGrp="1"/>
          </p:cNvSpPr>
          <p:nvPr>
            <p:ph type="ftr" sz="quarter" idx="11"/>
          </p:nvPr>
        </p:nvSpPr>
        <p:spPr/>
        <p:txBody>
          <a:bodyPr/>
          <a:lstStyle/>
          <a:p>
            <a:endParaRPr lang="it-IT">
              <a:solidFill>
                <a:prstClr val="black">
                  <a:tint val="75000"/>
                </a:prstClr>
              </a:solidFill>
            </a:endParaRPr>
          </a:p>
        </p:txBody>
      </p:sp>
      <p:sp>
        <p:nvSpPr>
          <p:cNvPr id="5" name="Segnaposto numero diapositiva 4"/>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6322924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12" name="Rettangolo 11"/>
          <p:cNvSpPr/>
          <p:nvPr userDrawn="1"/>
        </p:nvSpPr>
        <p:spPr>
          <a:xfrm>
            <a:off x="0" y="6237515"/>
            <a:ext cx="12192000" cy="620486"/>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it-I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b="0" cap="none" spc="0">
              <a:ln w="0"/>
              <a:solidFill>
                <a:schemeClr val="tx1"/>
              </a:solidFill>
              <a:effectLst>
                <a:outerShdw blurRad="38100" dist="19050" dir="2700000" algn="tl" rotWithShape="0">
                  <a:schemeClr val="dk1">
                    <a:alpha val="40000"/>
                  </a:schemeClr>
                </a:outerShdw>
              </a:effectLst>
            </a:endParaRPr>
          </a:p>
        </p:txBody>
      </p:sp>
      <p:sp>
        <p:nvSpPr>
          <p:cNvPr id="14" name="CasellaDiTesto 13"/>
          <p:cNvSpPr txBox="1"/>
          <p:nvPr userDrawn="1"/>
        </p:nvSpPr>
        <p:spPr>
          <a:xfrm>
            <a:off x="947738" y="6323468"/>
            <a:ext cx="5994400" cy="430887"/>
          </a:xfrm>
          <a:prstGeom prst="rect">
            <a:avLst/>
          </a:prstGeom>
          <a:noFill/>
        </p:spPr>
        <p:txBody>
          <a:bodyPr wrap="square" rtlCol="0">
            <a:spAutoFit/>
          </a:bodyPr>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914400">
              <a:buNone/>
            </a:pPr>
            <a:r>
              <a:rPr lang="it-IT" sz="2200" b="0" i="0">
                <a:solidFill>
                  <a:schemeClr val="bg1"/>
                </a:solidFill>
                <a:latin typeface="Calibri"/>
                <a:ea typeface="Gotham Pro Light"/>
                <a:cs typeface="Gotham Pro Light"/>
              </a:rPr>
              <a:t>Sostegno per le imprenditrici migranti</a:t>
            </a:r>
            <a:endParaRPr sz="2200" dirty="0">
              <a:solidFill>
                <a:schemeClr val="bg1"/>
              </a:solidFill>
              <a:latin typeface="+mn-lt"/>
              <a:ea typeface="Gotham Pro Light"/>
              <a:cs typeface="Gotham Pro Light"/>
            </a:endParaRPr>
          </a:p>
        </p:txBody>
      </p:sp>
      <p:pic>
        <p:nvPicPr>
          <p:cNvPr id="15" name="Immagin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97925" y="519279"/>
            <a:ext cx="1706164" cy="369607"/>
          </a:xfrm>
          <a:prstGeom prst="rect">
            <a:avLst/>
          </a:prstGeom>
        </p:spPr>
      </p:pic>
      <p:pic>
        <p:nvPicPr>
          <p:cNvPr id="4" name="Immagin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7707" y="116749"/>
            <a:ext cx="1261136" cy="1180423"/>
          </a:xfrm>
          <a:prstGeom prst="rect">
            <a:avLst/>
          </a:prstGeom>
        </p:spPr>
      </p:pic>
      <p:sp>
        <p:nvSpPr>
          <p:cNvPr id="5" name="Slide Number Placeholder 4"/>
          <p:cNvSpPr>
            <a:spLocks noGrp="1"/>
          </p:cNvSpPr>
          <p:nvPr>
            <p:ph type="sldNum" sz="quarter" idx="12"/>
          </p:nvPr>
        </p:nvSpPr>
        <p:spPr>
          <a:xfrm>
            <a:off x="9060889" y="6365195"/>
            <a:ext cx="2743200" cy="365125"/>
          </a:xfrm>
        </p:spPr>
        <p:txBody>
          <a:bodyPr/>
          <a:lstStyle>
            <a:lvl1pPr>
              <a:defRPr sz="2000">
                <a:solidFill>
                  <a:schemeClr val="bg1"/>
                </a:solidFill>
              </a:defRPr>
            </a:lvl1pPr>
          </a:lstStyle>
          <a:p>
            <a:fld id="{164FE841-7605-7A44-96E0-2201010B0786}" type="slidenum">
              <a:rPr lang="it-IT" smtClean="0"/>
              <a:pPr/>
              <a:t>‹#›</a:t>
            </a:fld>
            <a:endParaRPr lang="it-IT" dirty="0"/>
          </a:p>
        </p:txBody>
      </p:sp>
    </p:spTree>
    <p:extLst>
      <p:ext uri="{BB962C8B-B14F-4D97-AF65-F5344CB8AC3E}">
        <p14:creationId xmlns:p14="http://schemas.microsoft.com/office/powerpoint/2010/main" val="1958317958"/>
      </p:ext>
    </p:extLst>
  </p:cSld>
  <p:clrMapOvr>
    <a:masterClrMapping/>
  </p:clrMapOvr>
  <p:extLst>
    <p:ext uri="{DCECCB84-F9BA-43D5-87BE-67443E8EF086}">
      <p15:sldGuideLst xmlns:p15="http://schemas.microsoft.com/office/powerpoint/2012/main">
        <p15:guide id="1" pos="597" userDrawn="1">
          <p15:clr>
            <a:srgbClr val="FBAE40"/>
          </p15:clr>
        </p15:guide>
        <p15:guide id="2" pos="7423" userDrawn="1">
          <p15:clr>
            <a:srgbClr val="FBAE40"/>
          </p15:clr>
        </p15:guide>
        <p15:guide id="3" orient="horz" pos="4201"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Vuoto">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endParaRPr lang="it-IT">
              <a:solidFill>
                <a:prstClr val="black">
                  <a:tint val="75000"/>
                </a:prstClr>
              </a:solidFill>
            </a:endParaRPr>
          </a:p>
        </p:txBody>
      </p:sp>
      <p:sp>
        <p:nvSpPr>
          <p:cNvPr id="3" name="Segnaposto piè di pagina 2"/>
          <p:cNvSpPr>
            <a:spLocks noGrp="1"/>
          </p:cNvSpPr>
          <p:nvPr>
            <p:ph type="ftr" sz="quarter" idx="11"/>
          </p:nvPr>
        </p:nvSpPr>
        <p:spPr/>
        <p:txBody>
          <a:bodyPr/>
          <a:lstStyle/>
          <a:p>
            <a:endParaRPr lang="it-IT">
              <a:solidFill>
                <a:prstClr val="black">
                  <a:tint val="75000"/>
                </a:prstClr>
              </a:solidFill>
            </a:endParaRPr>
          </a:p>
        </p:txBody>
      </p:sp>
      <p:sp>
        <p:nvSpPr>
          <p:cNvPr id="4" name="Segnaposto numero diapositiva 3"/>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27248983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stile</a:t>
            </a:r>
          </a:p>
        </p:txBody>
      </p:sp>
      <p:sp>
        <p:nvSpPr>
          <p:cNvPr id="3" name="Segnaposto contenut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p:cNvSpPr>
            <a:spLocks noGrp="1"/>
          </p:cNvSpPr>
          <p:nvPr>
            <p:ph type="dt" sz="half" idx="10"/>
          </p:nvPr>
        </p:nvSpPr>
        <p:spPr/>
        <p:txBody>
          <a:bodyPr/>
          <a:lstStyle/>
          <a:p>
            <a:endParaRPr lang="it-IT">
              <a:solidFill>
                <a:prstClr val="black">
                  <a:tint val="75000"/>
                </a:prstClr>
              </a:solidFill>
            </a:endParaRPr>
          </a:p>
        </p:txBody>
      </p:sp>
      <p:sp>
        <p:nvSpPr>
          <p:cNvPr id="6" name="Segnaposto piè di pagina 5"/>
          <p:cNvSpPr>
            <a:spLocks noGrp="1"/>
          </p:cNvSpPr>
          <p:nvPr>
            <p:ph type="ftr" sz="quarter" idx="11"/>
          </p:nvPr>
        </p:nvSpPr>
        <p:spPr/>
        <p:txBody>
          <a:bodyPr/>
          <a:lstStyle/>
          <a:p>
            <a:endParaRPr lang="it-IT">
              <a:solidFill>
                <a:prstClr val="black">
                  <a:tint val="75000"/>
                </a:prstClr>
              </a:solidFill>
            </a:endParaRPr>
          </a:p>
        </p:txBody>
      </p:sp>
      <p:sp>
        <p:nvSpPr>
          <p:cNvPr id="7" name="Segnaposto numero diapositiva 6"/>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245509502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stile</a:t>
            </a:r>
          </a:p>
        </p:txBody>
      </p:sp>
      <p:sp>
        <p:nvSpPr>
          <p:cNvPr id="3" name="Segnaposto immagin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p:cNvSpPr>
            <a:spLocks noGrp="1"/>
          </p:cNvSpPr>
          <p:nvPr>
            <p:ph type="dt" sz="half" idx="10"/>
          </p:nvPr>
        </p:nvSpPr>
        <p:spPr/>
        <p:txBody>
          <a:bodyPr/>
          <a:lstStyle/>
          <a:p>
            <a:endParaRPr lang="it-IT">
              <a:solidFill>
                <a:prstClr val="black">
                  <a:tint val="75000"/>
                </a:prstClr>
              </a:solidFill>
            </a:endParaRPr>
          </a:p>
        </p:txBody>
      </p:sp>
      <p:sp>
        <p:nvSpPr>
          <p:cNvPr id="6" name="Segnaposto piè di pagina 5"/>
          <p:cNvSpPr>
            <a:spLocks noGrp="1"/>
          </p:cNvSpPr>
          <p:nvPr>
            <p:ph type="ftr" sz="quarter" idx="11"/>
          </p:nvPr>
        </p:nvSpPr>
        <p:spPr/>
        <p:txBody>
          <a:bodyPr/>
          <a:lstStyle/>
          <a:p>
            <a:endParaRPr lang="it-IT">
              <a:solidFill>
                <a:prstClr val="black">
                  <a:tint val="75000"/>
                </a:prstClr>
              </a:solidFill>
            </a:endParaRPr>
          </a:p>
        </p:txBody>
      </p:sp>
      <p:sp>
        <p:nvSpPr>
          <p:cNvPr id="7" name="Segnaposto numero diapositiva 6"/>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23369917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testo verticale 2"/>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425379961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Titolo verticale e testo">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724900" y="365125"/>
            <a:ext cx="2628900" cy="5811838"/>
          </a:xfrm>
        </p:spPr>
        <p:txBody>
          <a:bodyPr vert="eaVert"/>
          <a:lstStyle/>
          <a:p>
            <a:r>
              <a:rPr lang="it-IT"/>
              <a:t>Fare clic per modificare stile</a:t>
            </a:r>
          </a:p>
        </p:txBody>
      </p:sp>
      <p:sp>
        <p:nvSpPr>
          <p:cNvPr id="3" name="Segnaposto testo verticale 2"/>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42281554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contenuto 2"/>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lvl1pPr>
              <a:defRPr sz="1200">
                <a:solidFill>
                  <a:schemeClr val="bg1"/>
                </a:solidFill>
              </a:defRPr>
            </a:lvl1pPr>
          </a:lstStyle>
          <a:p>
            <a:fld id="{164FE841-7605-7A44-96E0-2201010B0786}" type="slidenum">
              <a:rPr lang="it-IT" smtClean="0"/>
              <a:pPr/>
              <a:t>‹#›</a:t>
            </a:fld>
            <a:endParaRPr lang="it-IT" dirty="0"/>
          </a:p>
        </p:txBody>
      </p:sp>
    </p:spTree>
    <p:extLst>
      <p:ext uri="{BB962C8B-B14F-4D97-AF65-F5344CB8AC3E}">
        <p14:creationId xmlns:p14="http://schemas.microsoft.com/office/powerpoint/2010/main" val="7232107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831850" y="1709738"/>
            <a:ext cx="10515600" cy="2852737"/>
          </a:xfrm>
        </p:spPr>
        <p:txBody>
          <a:bodyPr anchor="b"/>
          <a:lstStyle>
            <a:lvl1pPr>
              <a:defRPr sz="6000"/>
            </a:lvl1pPr>
          </a:lstStyle>
          <a:p>
            <a:r>
              <a:rPr lang="it-IT"/>
              <a:t>Fare clic per modificare stile</a:t>
            </a:r>
          </a:p>
        </p:txBody>
      </p:sp>
      <p:sp>
        <p:nvSpPr>
          <p:cNvPr id="3" name="Segnaposto tes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Segnaposto data 3"/>
          <p:cNvSpPr>
            <a:spLocks noGrp="1"/>
          </p:cNvSpPr>
          <p:nvPr>
            <p:ph type="dt" sz="half" idx="10"/>
          </p:nvPr>
        </p:nvSpPr>
        <p:spPr/>
        <p:txBody>
          <a:bodyPr/>
          <a:lstStyle/>
          <a:p>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2451122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Contenuto 2">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contenuto 2"/>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p:txBody>
          <a:bodyPr/>
          <a:lstStyle/>
          <a:p>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7273289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839788" y="365125"/>
            <a:ext cx="10515600" cy="1325563"/>
          </a:xfrm>
        </p:spPr>
        <p:txBody>
          <a:bodyPr/>
          <a:lstStyle/>
          <a:p>
            <a:r>
              <a:rPr lang="it-IT"/>
              <a:t>Fare clic per modificare stile</a:t>
            </a:r>
          </a:p>
        </p:txBody>
      </p:sp>
      <p:sp>
        <p:nvSpPr>
          <p:cNvPr id="3" name="Segnaposto tes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p:txBody>
          <a:bodyPr/>
          <a:lstStyle/>
          <a:p>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7406598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data 2"/>
          <p:cNvSpPr>
            <a:spLocks noGrp="1"/>
          </p:cNvSpPr>
          <p:nvPr>
            <p:ph type="dt" sz="half" idx="10"/>
          </p:nvPr>
        </p:nvSpPr>
        <p:spPr/>
        <p:txBody>
          <a:bodyPr/>
          <a:lstStyle/>
          <a:p>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14555700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Vuoto">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endParaRPr lang="it-IT"/>
          </a:p>
        </p:txBody>
      </p:sp>
      <p:sp>
        <p:nvSpPr>
          <p:cNvPr id="3" name="Segnaposto piè di pagina 2"/>
          <p:cNvSpPr>
            <a:spLocks noGrp="1"/>
          </p:cNvSpPr>
          <p:nvPr>
            <p:ph type="ftr" sz="quarter" idx="11"/>
          </p:nvPr>
        </p:nvSpPr>
        <p:spPr/>
        <p:txBody>
          <a:bodyPr/>
          <a:lstStyle/>
          <a:p>
            <a:endParaRPr lang="it-IT" dirty="0"/>
          </a:p>
        </p:txBody>
      </p:sp>
      <p:sp>
        <p:nvSpPr>
          <p:cNvPr id="4" name="Segnaposto numero diapositiva 3"/>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17791871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stile</a:t>
            </a:r>
          </a:p>
        </p:txBody>
      </p:sp>
      <p:sp>
        <p:nvSpPr>
          <p:cNvPr id="3" name="Segnaposto contenut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p:cNvSpPr>
            <a:spLocks noGrp="1"/>
          </p:cNvSpPr>
          <p:nvPr>
            <p:ph type="dt" sz="half" idx="10"/>
          </p:nvPr>
        </p:nvSpPr>
        <p:spPr/>
        <p:txBody>
          <a:bodyPr/>
          <a:lstStyle/>
          <a:p>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12369359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stile</a:t>
            </a:r>
          </a:p>
        </p:txBody>
      </p:sp>
      <p:sp>
        <p:nvSpPr>
          <p:cNvPr id="3" name="Segnaposto tes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it-IT"/>
          </a:p>
        </p:txBody>
      </p:sp>
      <p:sp>
        <p:nvSpPr>
          <p:cNvPr id="5" name="Segnaposto piè di pa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4FE841-7605-7A44-96E0-2201010B0786}" type="slidenum">
              <a:rPr lang="it-IT" smtClean="0"/>
              <a:t>‹#›</a:t>
            </a:fld>
            <a:endParaRPr lang="it-IT"/>
          </a:p>
        </p:txBody>
      </p:sp>
    </p:spTree>
    <p:extLst>
      <p:ext uri="{BB962C8B-B14F-4D97-AF65-F5344CB8AC3E}">
        <p14:creationId xmlns:p14="http://schemas.microsoft.com/office/powerpoint/2010/main" val="159619819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stile</a:t>
            </a:r>
          </a:p>
        </p:txBody>
      </p:sp>
      <p:sp>
        <p:nvSpPr>
          <p:cNvPr id="3" name="Segnaposto tes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it-IT">
              <a:solidFill>
                <a:prstClr val="black">
                  <a:tint val="75000"/>
                </a:prstClr>
              </a:solidFill>
            </a:endParaRPr>
          </a:p>
        </p:txBody>
      </p:sp>
      <p:sp>
        <p:nvSpPr>
          <p:cNvPr id="5" name="Segnaposto piè di pa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solidFill>
                <a:prstClr val="black">
                  <a:tint val="75000"/>
                </a:prstClr>
              </a:solidFill>
            </a:endParaRPr>
          </a:p>
        </p:txBody>
      </p:sp>
      <p:sp>
        <p:nvSpPr>
          <p:cNvPr id="6" name="Segnaposto numero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689619451"/>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20.xml"/><Relationship Id="rId5" Type="http://schemas.openxmlformats.org/officeDocument/2006/relationships/image" Target="../media/image11.tiff"/><Relationship Id="rId4" Type="http://schemas.openxmlformats.org/officeDocument/2006/relationships/image" Target="../media/image1.jp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CasellaDiTesto 7"/>
          <p:cNvSpPr txBox="1"/>
          <p:nvPr/>
        </p:nvSpPr>
        <p:spPr>
          <a:xfrm>
            <a:off x="9932893" y="-1936376"/>
            <a:ext cx="155822" cy="3708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p>
            <a:pPr algn="l" defTabSz="914400">
              <a:buNone/>
            </a:pPr>
            <a:r>
              <a:rPr sz="1800" b="0" i="0" kern="1200">
                <a:solidFill>
                  <a:schemeClr val="tx1"/>
                </a:solidFill>
                <a:latin typeface="Calibri"/>
                <a:ea typeface="+mn-ea"/>
                <a:cs typeface="+mn-cs"/>
              </a:rPr>
              <a:t> </a:t>
            </a:r>
          </a:p>
        </p:txBody>
      </p:sp>
      <p:pic>
        <p:nvPicPr>
          <p:cNvPr id="136" name="Immagine 10" descr="Immagine 10"/>
          <p:cNvPicPr>
            <a:picLocks noChangeAspect="1"/>
          </p:cNvPicPr>
          <p:nvPr/>
        </p:nvPicPr>
        <p:blipFill>
          <a:blip r:embed="rId2">
            <a:extLst/>
          </a:blip>
          <a:stretch>
            <a:fillRect/>
          </a:stretch>
        </p:blipFill>
        <p:spPr>
          <a:xfrm>
            <a:off x="475331" y="219816"/>
            <a:ext cx="1375050" cy="1287046"/>
          </a:xfrm>
          <a:prstGeom prst="rect">
            <a:avLst/>
          </a:prstGeom>
          <a:ln w="12700">
            <a:miter lim="400000"/>
          </a:ln>
        </p:spPr>
      </p:pic>
      <p:sp>
        <p:nvSpPr>
          <p:cNvPr id="142" name="Rettangolo 10"/>
          <p:cNvSpPr/>
          <p:nvPr/>
        </p:nvSpPr>
        <p:spPr>
          <a:xfrm>
            <a:off x="0" y="6375400"/>
            <a:ext cx="12192000" cy="482600"/>
          </a:xfrm>
          <a:prstGeom prst="rect">
            <a:avLst/>
          </a:prstGeom>
          <a:solidFill>
            <a:srgbClr val="203864"/>
          </a:solidFill>
          <a:ln w="12700">
            <a:miter lim="400000"/>
          </a:ln>
        </p:spPr>
        <p:txBody>
          <a:bodyPr lIns="45719" rIns="45719" anchor="ctr"/>
          <a:lstStyle/>
          <a:p>
            <a:pPr algn="ctr">
              <a:defRPr>
                <a:effectLst>
                  <a:outerShdw blurRad="38100" dist="19050" dir="2700000" rotWithShape="0">
                    <a:srgbClr val="000000">
                      <a:alpha val="40000"/>
                    </a:srgbClr>
                  </a:outerShdw>
                </a:effectLst>
              </a:defRPr>
            </a:pPr>
            <a:endParaRPr/>
          </a:p>
        </p:txBody>
      </p:sp>
      <p:sp>
        <p:nvSpPr>
          <p:cNvPr id="143" name="Rettangolo 5"/>
          <p:cNvSpPr txBox="1"/>
          <p:nvPr/>
        </p:nvSpPr>
        <p:spPr>
          <a:xfrm>
            <a:off x="4508500" y="6430538"/>
            <a:ext cx="7454900" cy="369332"/>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900">
                <a:solidFill>
                  <a:srgbClr val="FFFFFF"/>
                </a:solidFill>
                <a:latin typeface="Arial"/>
                <a:ea typeface="Arial"/>
                <a:cs typeface="Arial"/>
                <a:sym typeface="Arial"/>
              </a:defRPr>
            </a:lvl1pPr>
          </a:lstStyle>
          <a:p>
            <a:pPr algn="l" defTabSz="914400">
              <a:buNone/>
            </a:pPr>
            <a:r>
              <a:rPr b="0" i="0" kern="1200" dirty="0">
                <a:solidFill>
                  <a:schemeClr val="bg1"/>
                </a:solidFill>
                <a:latin typeface="Arial" pitchFamily="34" charset="0"/>
                <a:ea typeface="+mn-ea"/>
                <a:cs typeface="Arial" pitchFamily="34" charset="0"/>
              </a:rPr>
              <a:t>Il </a:t>
            </a:r>
            <a:r>
              <a:rPr b="0" i="0" kern="1200" dirty="0" err="1">
                <a:solidFill>
                  <a:schemeClr val="bg1"/>
                </a:solidFill>
                <a:latin typeface="Arial" pitchFamily="34" charset="0"/>
                <a:ea typeface="+mn-ea"/>
                <a:cs typeface="Arial" pitchFamily="34" charset="0"/>
              </a:rPr>
              <a:t>sostegno</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della</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Commissione</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Europea</a:t>
            </a:r>
            <a:r>
              <a:rPr b="0" i="0" kern="1200" dirty="0">
                <a:solidFill>
                  <a:schemeClr val="bg1"/>
                </a:solidFill>
                <a:latin typeface="Arial" pitchFamily="34" charset="0"/>
                <a:ea typeface="+mn-ea"/>
                <a:cs typeface="Arial" pitchFamily="34" charset="0"/>
              </a:rPr>
              <a:t> per la </a:t>
            </a:r>
            <a:r>
              <a:rPr b="0" i="0" kern="1200" dirty="0" err="1">
                <a:solidFill>
                  <a:schemeClr val="bg1"/>
                </a:solidFill>
                <a:latin typeface="Arial" pitchFamily="34" charset="0"/>
                <a:ea typeface="+mn-ea"/>
                <a:cs typeface="Arial" pitchFamily="34" charset="0"/>
              </a:rPr>
              <a:t>produzione</a:t>
            </a:r>
            <a:r>
              <a:rPr b="0" i="0" kern="1200" dirty="0">
                <a:solidFill>
                  <a:schemeClr val="bg1"/>
                </a:solidFill>
                <a:latin typeface="Arial" pitchFamily="34" charset="0"/>
                <a:ea typeface="+mn-ea"/>
                <a:cs typeface="Arial" pitchFamily="34" charset="0"/>
              </a:rPr>
              <a:t> di </a:t>
            </a:r>
            <a:r>
              <a:rPr b="0" i="0" kern="1200" dirty="0" err="1">
                <a:solidFill>
                  <a:schemeClr val="bg1"/>
                </a:solidFill>
                <a:latin typeface="Arial" pitchFamily="34" charset="0"/>
                <a:ea typeface="+mn-ea"/>
                <a:cs typeface="Arial" pitchFamily="34" charset="0"/>
              </a:rPr>
              <a:t>questa</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pubblicazione</a:t>
            </a:r>
            <a:r>
              <a:rPr b="0" i="0" kern="1200" dirty="0">
                <a:solidFill>
                  <a:schemeClr val="bg1"/>
                </a:solidFill>
                <a:latin typeface="Arial" pitchFamily="34" charset="0"/>
                <a:ea typeface="+mn-ea"/>
                <a:cs typeface="Arial" pitchFamily="34" charset="0"/>
              </a:rPr>
              <a:t> non </a:t>
            </a:r>
            <a:r>
              <a:rPr b="0" i="0" kern="1200" dirty="0" err="1">
                <a:solidFill>
                  <a:schemeClr val="bg1"/>
                </a:solidFill>
                <a:latin typeface="Arial" pitchFamily="34" charset="0"/>
                <a:ea typeface="+mn-ea"/>
                <a:cs typeface="Arial" pitchFamily="34" charset="0"/>
              </a:rPr>
              <a:t>costituisce</a:t>
            </a:r>
            <a:r>
              <a:rPr b="0" i="0" kern="1200" dirty="0">
                <a:solidFill>
                  <a:schemeClr val="bg1"/>
                </a:solidFill>
                <a:latin typeface="Arial" pitchFamily="34" charset="0"/>
                <a:ea typeface="+mn-ea"/>
                <a:cs typeface="Arial" pitchFamily="34" charset="0"/>
              </a:rPr>
              <a:t> la </a:t>
            </a:r>
            <a:r>
              <a:rPr b="0" i="0" kern="1200" dirty="0" err="1">
                <a:solidFill>
                  <a:schemeClr val="bg1"/>
                </a:solidFill>
                <a:latin typeface="Arial" pitchFamily="34" charset="0"/>
                <a:ea typeface="+mn-ea"/>
                <a:cs typeface="Arial" pitchFamily="34" charset="0"/>
              </a:rPr>
              <a:t>convalida</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dei</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contenuti</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che</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riflettono</a:t>
            </a:r>
            <a:r>
              <a:rPr b="0" i="0" kern="1200" dirty="0">
                <a:solidFill>
                  <a:schemeClr val="bg1"/>
                </a:solidFill>
                <a:latin typeface="Arial" pitchFamily="34" charset="0"/>
                <a:ea typeface="+mn-ea"/>
                <a:cs typeface="Arial" pitchFamily="34" charset="0"/>
              </a:rPr>
              <a:t> le sole </a:t>
            </a:r>
            <a:r>
              <a:rPr b="0" i="0" kern="1200" dirty="0" err="1">
                <a:solidFill>
                  <a:schemeClr val="bg1"/>
                </a:solidFill>
                <a:latin typeface="Arial" pitchFamily="34" charset="0"/>
                <a:ea typeface="+mn-ea"/>
                <a:cs typeface="Arial" pitchFamily="34" charset="0"/>
              </a:rPr>
              <a:t>opinioni</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dell'autore</a:t>
            </a:r>
            <a:r>
              <a:rPr b="0" i="0" kern="1200" dirty="0">
                <a:solidFill>
                  <a:schemeClr val="bg1"/>
                </a:solidFill>
                <a:latin typeface="Arial" pitchFamily="34" charset="0"/>
                <a:ea typeface="+mn-ea"/>
                <a:cs typeface="Arial" pitchFamily="34" charset="0"/>
              </a:rPr>
              <a:t> e la </a:t>
            </a:r>
            <a:r>
              <a:rPr b="0" i="0" kern="1200" dirty="0" err="1">
                <a:solidFill>
                  <a:schemeClr val="bg1"/>
                </a:solidFill>
                <a:latin typeface="Arial" pitchFamily="34" charset="0"/>
                <a:ea typeface="+mn-ea"/>
                <a:cs typeface="Arial" pitchFamily="34" charset="0"/>
              </a:rPr>
              <a:t>Commissione</a:t>
            </a:r>
            <a:r>
              <a:rPr b="0" i="0" kern="1200" dirty="0">
                <a:solidFill>
                  <a:schemeClr val="bg1"/>
                </a:solidFill>
                <a:latin typeface="Arial" pitchFamily="34" charset="0"/>
                <a:ea typeface="+mn-ea"/>
                <a:cs typeface="Arial" pitchFamily="34" charset="0"/>
              </a:rPr>
              <a:t> non </a:t>
            </a:r>
            <a:r>
              <a:rPr b="0" i="0" kern="1200" dirty="0" err="1">
                <a:solidFill>
                  <a:schemeClr val="bg1"/>
                </a:solidFill>
                <a:latin typeface="Arial" pitchFamily="34" charset="0"/>
                <a:ea typeface="+mn-ea"/>
                <a:cs typeface="Arial" pitchFamily="34" charset="0"/>
              </a:rPr>
              <a:t>può</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essere</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ritenuta</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responsabile</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dell'utilizzo</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che</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può</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essere</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fatto</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delle</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informazioni</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fornite</a:t>
            </a:r>
            <a:r>
              <a:rPr b="0" i="0" kern="1200" dirty="0">
                <a:solidFill>
                  <a:schemeClr val="bg1"/>
                </a:solidFill>
                <a:latin typeface="Arial" pitchFamily="34" charset="0"/>
                <a:ea typeface="+mn-ea"/>
                <a:cs typeface="Arial" pitchFamily="34" charset="0"/>
              </a:rPr>
              <a:t>.</a:t>
            </a:r>
          </a:p>
        </p:txBody>
      </p:sp>
      <p:sp>
        <p:nvSpPr>
          <p:cNvPr id="144" name="Rettangolo 11"/>
          <p:cNvSpPr txBox="1"/>
          <p:nvPr/>
        </p:nvSpPr>
        <p:spPr>
          <a:xfrm>
            <a:off x="532061" y="6443238"/>
            <a:ext cx="2368233" cy="256477"/>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1500" b="1">
                <a:solidFill>
                  <a:srgbClr val="FFFFFF"/>
                </a:solidFill>
                <a:latin typeface="Gotham Pro"/>
                <a:ea typeface="Gotham Pro"/>
                <a:cs typeface="Gotham Pro"/>
                <a:sym typeface="Gotham Pro"/>
              </a:defRPr>
            </a:lvl1pPr>
          </a:lstStyle>
          <a:p>
            <a:pPr algn="l" defTabSz="914400">
              <a:buNone/>
            </a:pPr>
            <a:r>
              <a:rPr sz="1800" b="0" i="0" kern="1200">
                <a:solidFill>
                  <a:schemeClr val="tx1"/>
                </a:solidFill>
                <a:latin typeface="Calibri"/>
                <a:ea typeface="+mn-ea"/>
                <a:cs typeface="+mn-cs"/>
              </a:rPr>
              <a:t>kaleidoscopeproject.eu</a:t>
            </a:r>
          </a:p>
        </p:txBody>
      </p:sp>
      <p:pic>
        <p:nvPicPr>
          <p:cNvPr id="145" name="Immagine 14" descr="Immagine 14"/>
          <p:cNvPicPr>
            <a:picLocks noChangeAspect="1"/>
          </p:cNvPicPr>
          <p:nvPr/>
        </p:nvPicPr>
        <p:blipFill>
          <a:blip r:embed="rId3">
            <a:extLst/>
          </a:blip>
          <a:stretch>
            <a:fillRect/>
          </a:stretch>
        </p:blipFill>
        <p:spPr>
          <a:xfrm>
            <a:off x="9946256" y="1055648"/>
            <a:ext cx="1706166" cy="369608"/>
          </a:xfrm>
          <a:prstGeom prst="rect">
            <a:avLst/>
          </a:prstGeom>
          <a:ln w="12700">
            <a:miter lim="400000"/>
          </a:ln>
        </p:spPr>
      </p:pic>
      <p:sp>
        <p:nvSpPr>
          <p:cNvPr id="146" name="Linea"/>
          <p:cNvSpPr/>
          <p:nvPr/>
        </p:nvSpPr>
        <p:spPr>
          <a:xfrm>
            <a:off x="588790" y="1676400"/>
            <a:ext cx="11127879" cy="0"/>
          </a:xfrm>
          <a:prstGeom prst="line">
            <a:avLst/>
          </a:prstGeom>
          <a:ln w="12700">
            <a:solidFill>
              <a:schemeClr val="accent1"/>
            </a:solidFill>
            <a:miter/>
          </a:ln>
        </p:spPr>
        <p:txBody>
          <a:bodyPr lIns="45719" rIns="45719"/>
          <a:lstStyle/>
          <a:p>
            <a:endParaRPr/>
          </a:p>
        </p:txBody>
      </p:sp>
      <p:sp>
        <p:nvSpPr>
          <p:cNvPr id="147" name="Estios aut restrumet ute opta doluptates et, to blate di tore idenisciae cus."/>
          <p:cNvSpPr txBox="1"/>
          <p:nvPr/>
        </p:nvSpPr>
        <p:spPr>
          <a:xfrm>
            <a:off x="6197909" y="2697395"/>
            <a:ext cx="5591192" cy="52322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nchor="ctr">
            <a:spAutoFit/>
          </a:bodyPr>
          <a:lstStyle>
            <a:lvl1pPr defTabSz="457200">
              <a:defRPr sz="3200" b="1">
                <a:latin typeface="Arial"/>
                <a:ea typeface="Arial"/>
                <a:cs typeface="Arial"/>
                <a:sym typeface="Arial"/>
              </a:defRPr>
            </a:lvl1pPr>
          </a:lstStyle>
          <a:p>
            <a:pPr algn="l" defTabSz="914400">
              <a:buNone/>
            </a:pPr>
            <a:r>
              <a:rPr lang="en-GB" sz="2800" b="0" i="0">
                <a:solidFill>
                  <a:schemeClr val="tx1"/>
                </a:solidFill>
                <a:latin typeface="Calibri"/>
                <a:ea typeface="+mn-ea"/>
                <a:cs typeface="+mn-cs"/>
              </a:rPr>
              <a:t>Apprendimento attivo e Coaching</a:t>
            </a:r>
            <a:endParaRPr sz="2800" dirty="0"/>
          </a:p>
        </p:txBody>
      </p:sp>
      <p:sp>
        <p:nvSpPr>
          <p:cNvPr id="148" name="Subtitle"/>
          <p:cNvSpPr txBox="1"/>
          <p:nvPr/>
        </p:nvSpPr>
        <p:spPr>
          <a:xfrm>
            <a:off x="6407114" y="3280591"/>
            <a:ext cx="5772613" cy="400110"/>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2000">
                <a:latin typeface="Arial"/>
                <a:ea typeface="Arial"/>
                <a:cs typeface="Arial"/>
                <a:sym typeface="Arial"/>
              </a:defRPr>
            </a:lvl1pPr>
          </a:lstStyle>
          <a:p>
            <a:pPr algn="l" defTabSz="914400">
              <a:buNone/>
            </a:pPr>
            <a:r>
              <a:rPr lang="en-GB" sz="1800" b="0" i="0">
                <a:solidFill>
                  <a:schemeClr val="tx1"/>
                </a:solidFill>
                <a:latin typeface="Calibri"/>
                <a:ea typeface="+mn-ea"/>
                <a:cs typeface="+mn-cs"/>
              </a:rPr>
              <a:t>Unità 1 </a:t>
            </a:r>
            <a:endParaRPr dirty="0"/>
          </a:p>
        </p:txBody>
      </p:sp>
      <p:sp>
        <p:nvSpPr>
          <p:cNvPr id="149" name="Linea"/>
          <p:cNvSpPr/>
          <p:nvPr/>
        </p:nvSpPr>
        <p:spPr>
          <a:xfrm>
            <a:off x="475332" y="5215982"/>
            <a:ext cx="11241337" cy="1"/>
          </a:xfrm>
          <a:prstGeom prst="line">
            <a:avLst/>
          </a:prstGeom>
          <a:ln w="12700">
            <a:solidFill>
              <a:schemeClr val="accent1"/>
            </a:solidFill>
            <a:miter/>
          </a:ln>
        </p:spPr>
        <p:txBody>
          <a:bodyPr lIns="45719" rIns="45719"/>
          <a:lstStyle/>
          <a:p>
            <a:endParaRPr/>
          </a:p>
        </p:txBody>
      </p:sp>
      <p:pic>
        <p:nvPicPr>
          <p:cNvPr id="150" name="8866676-3x2-940x627.jpg" descr="8866676-3x2-940x627.jpg"/>
          <p:cNvPicPr>
            <a:picLocks noChangeAspect="1"/>
          </p:cNvPicPr>
          <p:nvPr/>
        </p:nvPicPr>
        <p:blipFill>
          <a:blip r:embed="rId4">
            <a:extLst/>
          </a:blip>
          <a:srcRect l="6257" t="9183" r="11853" b="22484"/>
          <a:stretch>
            <a:fillRect/>
          </a:stretch>
        </p:blipFill>
        <p:spPr>
          <a:xfrm>
            <a:off x="516930" y="1986223"/>
            <a:ext cx="5267958" cy="2932146"/>
          </a:xfrm>
          <a:prstGeom prst="rect">
            <a:avLst/>
          </a:prstGeom>
          <a:ln w="12700">
            <a:miter lim="400000"/>
          </a:ln>
        </p:spPr>
      </p:pic>
      <p:sp>
        <p:nvSpPr>
          <p:cNvPr id="23" name="CasellaDiTesto 19"/>
          <p:cNvSpPr txBox="1"/>
          <p:nvPr/>
        </p:nvSpPr>
        <p:spPr>
          <a:xfrm>
            <a:off x="5166360" y="5362048"/>
            <a:ext cx="1699516" cy="369332"/>
          </a:xfrm>
          <a:prstGeom prst="rect">
            <a:avLst/>
          </a:prstGeom>
          <a:noFill/>
        </p:spPr>
        <p:txBody>
          <a:bodyPr wrap="square" rtlCol="0">
            <a:spAutoFit/>
          </a:bodyPr>
          <a:lstStyle/>
          <a:p>
            <a:pPr algn="ctr" defTabSz="914400">
              <a:buNone/>
            </a:pPr>
            <a:r>
              <a:rPr lang="it-IT" sz="1800" b="1" i="0">
                <a:solidFill>
                  <a:srgbClr val="FF0000"/>
                </a:solidFill>
                <a:latin typeface="Calibri"/>
                <a:ea typeface="Gotham Pro Light"/>
                <a:cs typeface="Gotham Pro Light"/>
              </a:rPr>
              <a:t>gg/mm/aaaa</a:t>
            </a:r>
          </a:p>
        </p:txBody>
      </p:sp>
      <p:sp>
        <p:nvSpPr>
          <p:cNvPr id="25" name="CasellaDiTesto 6"/>
          <p:cNvSpPr txBox="1"/>
          <p:nvPr/>
        </p:nvSpPr>
        <p:spPr>
          <a:xfrm>
            <a:off x="389773" y="5374209"/>
            <a:ext cx="3918671" cy="369332"/>
          </a:xfrm>
          <a:prstGeom prst="rect">
            <a:avLst/>
          </a:prstGeom>
          <a:noFill/>
        </p:spPr>
        <p:txBody>
          <a:bodyPr wrap="square" rtlCol="0">
            <a:spAutoFit/>
          </a:bodyPr>
          <a:lstStyle/>
          <a:p>
            <a:pPr algn="l" defTabSz="914400">
              <a:buNone/>
            </a:pPr>
            <a:r>
              <a:rPr lang="it-IT" sz="1800" b="1" i="0">
                <a:solidFill>
                  <a:srgbClr val="FF0000"/>
                </a:solidFill>
                <a:latin typeface="Calibri"/>
                <a:ea typeface="Gotham Pro Black"/>
                <a:cs typeface="Gotham Pro Black"/>
              </a:rPr>
              <a:t>Evento e luogo</a:t>
            </a:r>
          </a:p>
        </p:txBody>
      </p:sp>
      <p:sp>
        <p:nvSpPr>
          <p:cNvPr id="26" name="CasellaDiTesto 20"/>
          <p:cNvSpPr txBox="1"/>
          <p:nvPr/>
        </p:nvSpPr>
        <p:spPr>
          <a:xfrm>
            <a:off x="8173120" y="5381736"/>
            <a:ext cx="3627120" cy="923330"/>
          </a:xfrm>
          <a:prstGeom prst="rect">
            <a:avLst/>
          </a:prstGeom>
          <a:noFill/>
        </p:spPr>
        <p:txBody>
          <a:bodyPr wrap="square" rtlCol="0">
            <a:spAutoFit/>
          </a:bodyPr>
          <a:lstStyle/>
          <a:p>
            <a:pPr algn="r" defTabSz="914400">
              <a:buNone/>
            </a:pPr>
            <a:r>
              <a:rPr lang="it-IT" sz="1800" b="1" i="0">
                <a:solidFill>
                  <a:srgbClr val="FF0000"/>
                </a:solidFill>
                <a:latin typeface="Calibri"/>
                <a:ea typeface="Gotham Pro Black"/>
                <a:cs typeface="Gotham Pro Black"/>
              </a:rPr>
              <a:t>Nome del presentatore</a:t>
            </a:r>
          </a:p>
          <a:p>
            <a:pPr algn="r" defTabSz="914400">
              <a:buNone/>
            </a:pPr>
            <a:r>
              <a:rPr lang="it-IT" sz="1800" b="0" i="0">
                <a:solidFill>
                  <a:srgbClr val="FF0000"/>
                </a:solidFill>
                <a:latin typeface="Calibri"/>
                <a:ea typeface="Gotham Pro Black"/>
                <a:cs typeface="Gotham Pro Black"/>
              </a:rPr>
              <a:t>Nome dell'organizzazione</a:t>
            </a:r>
          </a:p>
          <a:p>
            <a:pPr algn="r" defTabSz="914400">
              <a:buNone/>
            </a:pPr>
            <a:r>
              <a:rPr lang="it-IT" sz="1800" b="0" i="0">
                <a:solidFill>
                  <a:srgbClr val="FF0000"/>
                </a:solidFill>
                <a:latin typeface="Calibri"/>
                <a:ea typeface="Gotham Pro Black"/>
                <a:cs typeface="Gotham Pro Black"/>
              </a:rPr>
              <a:t>Email del presentatore</a:t>
            </a:r>
          </a:p>
        </p:txBody>
      </p:sp>
      <p:sp>
        <p:nvSpPr>
          <p:cNvPr id="2" name="CasellaDiTesto 1"/>
          <p:cNvSpPr txBox="1"/>
          <p:nvPr/>
        </p:nvSpPr>
        <p:spPr>
          <a:xfrm>
            <a:off x="2101162" y="224927"/>
            <a:ext cx="4624251" cy="1200329"/>
          </a:xfrm>
          <a:prstGeom prst="rect">
            <a:avLst/>
          </a:prstGeom>
          <a:noFill/>
        </p:spPr>
        <p:txBody>
          <a:bodyPr wrap="square" rtlCol="0">
            <a:spAutoFit/>
          </a:bodyPr>
          <a:lstStyle/>
          <a:p>
            <a:r>
              <a:rPr lang="it-IT" sz="3600" dirty="0" smtClean="0">
                <a:solidFill>
                  <a:schemeClr val="accent1">
                    <a:lumMod val="75000"/>
                  </a:schemeClr>
                </a:solidFill>
              </a:rPr>
              <a:t>Sostegno per le </a:t>
            </a:r>
            <a:r>
              <a:rPr lang="it-IT" sz="3600" dirty="0">
                <a:solidFill>
                  <a:schemeClr val="accent1">
                    <a:lumMod val="75000"/>
                  </a:schemeClr>
                </a:solidFill>
              </a:rPr>
              <a:t>I</a:t>
            </a:r>
            <a:r>
              <a:rPr lang="it-IT" sz="3600" dirty="0" smtClean="0">
                <a:solidFill>
                  <a:schemeClr val="accent1">
                    <a:lumMod val="75000"/>
                  </a:schemeClr>
                </a:solidFill>
              </a:rPr>
              <a:t>mprenditrici </a:t>
            </a:r>
            <a:r>
              <a:rPr lang="it-IT" sz="3600" dirty="0">
                <a:solidFill>
                  <a:schemeClr val="accent1">
                    <a:lumMod val="75000"/>
                  </a:schemeClr>
                </a:solidFill>
              </a:rPr>
              <a:t>M</a:t>
            </a:r>
            <a:r>
              <a:rPr lang="it-IT" sz="3600" dirty="0" smtClean="0">
                <a:solidFill>
                  <a:schemeClr val="accent1">
                    <a:lumMod val="75000"/>
                  </a:schemeClr>
                </a:solidFill>
              </a:rPr>
              <a:t>igranti</a:t>
            </a:r>
            <a:endParaRPr lang="it-IT" sz="3600" dirty="0">
              <a:solidFill>
                <a:schemeClr val="accent1">
                  <a:lumMod val="75000"/>
                </a:schemeClr>
              </a:solidFill>
            </a:endParaRPr>
          </a:p>
        </p:txBody>
      </p:sp>
    </p:spTree>
    <p:extLst>
      <p:ext uri="{BB962C8B-B14F-4D97-AF65-F5344CB8AC3E}">
        <p14:creationId xmlns:p14="http://schemas.microsoft.com/office/powerpoint/2010/main" val="16755873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pPr algn="l" defTabSz="914400">
              <a:buNone/>
            </a:pPr>
            <a:r>
              <a:rPr lang="it-IT" sz="3600" b="1" i="0">
                <a:solidFill>
                  <a:schemeClr val="tx1"/>
                </a:solidFill>
                <a:latin typeface="Calibri"/>
                <a:ea typeface="Gotham Pro"/>
                <a:cs typeface="Gotham Pro"/>
              </a:rPr>
              <a:t>Ruota delle abilità</a:t>
            </a:r>
          </a:p>
        </p:txBody>
      </p:sp>
      <p:sp>
        <p:nvSpPr>
          <p:cNvPr id="3" name="CasellaDiTesto 2"/>
          <p:cNvSpPr txBox="1"/>
          <p:nvPr/>
        </p:nvSpPr>
        <p:spPr>
          <a:xfrm>
            <a:off x="913054" y="2070884"/>
            <a:ext cx="10870959" cy="461665"/>
          </a:xfrm>
          <a:prstGeom prst="rect">
            <a:avLst/>
          </a:prstGeom>
          <a:noFill/>
        </p:spPr>
        <p:txBody>
          <a:bodyPr wrap="square" rtlCol="0">
            <a:spAutoFit/>
          </a:bodyPr>
          <a:lstStyle/>
          <a:p>
            <a:pPr algn="l" defTabSz="914400">
              <a:buNone/>
            </a:pPr>
            <a:r>
              <a:rPr lang="it-IT" sz="2400" b="0" i="0">
                <a:solidFill>
                  <a:schemeClr val="tx1"/>
                </a:solidFill>
                <a:latin typeface="Calibri"/>
                <a:ea typeface="Gotham Pro"/>
                <a:cs typeface="Gotham Pro"/>
              </a:rPr>
              <a:t>Conclusioni</a:t>
            </a:r>
          </a:p>
        </p:txBody>
      </p:sp>
      <p:sp>
        <p:nvSpPr>
          <p:cNvPr id="4" name="CasellaDiTesto 3"/>
          <p:cNvSpPr txBox="1"/>
          <p:nvPr/>
        </p:nvSpPr>
        <p:spPr>
          <a:xfrm>
            <a:off x="1089025" y="2882315"/>
            <a:ext cx="10872788" cy="2554545"/>
          </a:xfrm>
          <a:prstGeom prst="rect">
            <a:avLst/>
          </a:prstGeom>
          <a:noFill/>
        </p:spPr>
        <p:txBody>
          <a:bodyPr wrap="square" rtlCol="0">
            <a:spAutoFit/>
          </a:bodyPr>
          <a:lstStyle/>
          <a:p>
            <a:pPr marL="342900" indent="-342900" algn="l" defTabSz="914400">
              <a:buFont typeface="Arial"/>
              <a:buChar char="•"/>
            </a:pPr>
            <a:r>
              <a:rPr lang="en-GB" sz="2000" b="0" i="0">
                <a:solidFill>
                  <a:schemeClr val="tx1"/>
                </a:solidFill>
                <a:latin typeface="Calibri"/>
                <a:ea typeface="+mn-ea"/>
                <a:cs typeface="+mn-cs"/>
              </a:rPr>
              <a:t>La Ruota della vita può essere rivista regolarmente, ad esempio ogni 6 mesi, per vedere come procedi.  </a:t>
            </a:r>
          </a:p>
          <a:p>
            <a:pPr marL="342900" indent="-342900" algn="l" defTabSz="914400">
              <a:buFont typeface="Arial"/>
              <a:buChar char="•"/>
            </a:pPr>
            <a:endParaRPr sz="2000" dirty="0"/>
          </a:p>
          <a:p>
            <a:pPr marL="342900" indent="-342900" algn="l" defTabSz="914400">
              <a:buFont typeface="Arial"/>
              <a:buChar char="•"/>
            </a:pPr>
            <a:r>
              <a:rPr lang="en-GB" sz="2000" b="0" i="0">
                <a:solidFill>
                  <a:schemeClr val="tx1"/>
                </a:solidFill>
                <a:latin typeface="Calibri"/>
                <a:ea typeface="+mn-ea"/>
                <a:cs typeface="+mn-cs"/>
              </a:rPr>
              <a:t>Inoltre, se stai attraversando un momento particolarmente difficile della tua vita, è un altro modo per aiutarti a vedere rapidamente quali aree della tua vita non ricevono abbastanza attenzione.</a:t>
            </a:r>
          </a:p>
          <a:p>
            <a:pPr marL="342900" indent="-342900" algn="l" defTabSz="914400">
              <a:buFont typeface="Arial"/>
              <a:buChar char="•"/>
            </a:pPr>
            <a:endParaRPr sz="2000" dirty="0"/>
          </a:p>
          <a:p>
            <a:pPr algn="l" defTabSz="914400">
              <a:buNone/>
            </a:pPr>
            <a:endParaRPr sz="2000" dirty="0"/>
          </a:p>
          <a:p>
            <a:pPr algn="l" defTabSz="914400">
              <a:buNone/>
            </a:pPr>
            <a:r>
              <a:rPr lang="en-GB" sz="2000" b="0" i="0">
                <a:solidFill>
                  <a:schemeClr val="tx1"/>
                </a:solidFill>
                <a:latin typeface="Calibri"/>
                <a:ea typeface="+mn-ea"/>
                <a:cs typeface="+mn-cs"/>
              </a:rPr>
              <a:t>	</a:t>
            </a:r>
            <a:r>
              <a:rPr lang="lt-LT" altLang="lt-LT" sz="2000" b="0" i="0">
                <a:solidFill>
                  <a:schemeClr val="tx1"/>
                </a:solidFill>
                <a:latin typeface="Calibri"/>
                <a:ea typeface="+mn-ea"/>
                <a:cs typeface="+mn-cs"/>
              </a:rPr>
              <a:t>Comprendere questo ti aiuterà a </a:t>
            </a:r>
            <a:r>
              <a:rPr lang="en-GB" altLang="lt-LT" sz="2000" b="0" i="0">
                <a:solidFill>
                  <a:schemeClr val="tx1"/>
                </a:solidFill>
                <a:latin typeface="Calibri"/>
                <a:ea typeface="+mn-ea"/>
                <a:cs typeface="+mn-cs"/>
              </a:rPr>
              <a:t>ottenere un migliore equilibrio e una maggiore soddisfazione nella vita.</a:t>
            </a:r>
            <a:endParaRPr sz="2000" dirty="0"/>
          </a:p>
        </p:txBody>
      </p:sp>
      <p:sp>
        <p:nvSpPr>
          <p:cNvPr id="6" name="Slide Number Placeholder 5"/>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10</a:t>
            </a:fld>
            <a:endParaRPr dirty="0"/>
          </a:p>
        </p:txBody>
      </p:sp>
      <p:sp>
        <p:nvSpPr>
          <p:cNvPr id="5" name="Arrow: Right 4">
            <a:extLst>
              <a:ext uri="{FF2B5EF4-FFF2-40B4-BE49-F238E27FC236}">
                <a16:creationId xmlns="" xmlns:a16="http://schemas.microsoft.com/office/drawing/2014/main" id="{7A1EC293-A221-4CDC-9D61-0FC93F516F21}"/>
              </a:ext>
            </a:extLst>
          </p:cNvPr>
          <p:cNvSpPr/>
          <p:nvPr/>
        </p:nvSpPr>
        <p:spPr>
          <a:xfrm>
            <a:off x="913054" y="4975195"/>
            <a:ext cx="1028700" cy="461665"/>
          </a:xfrm>
          <a:prstGeom prst="rightArrow">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754164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pPr algn="l" defTabSz="914400">
              <a:buNone/>
            </a:pPr>
            <a:r>
              <a:rPr lang="it-IT" sz="3600" b="1" i="0">
                <a:solidFill>
                  <a:schemeClr val="tx1"/>
                </a:solidFill>
                <a:latin typeface="Calibri"/>
                <a:ea typeface="Gotham Pro"/>
                <a:cs typeface="Gotham Pro"/>
              </a:rPr>
              <a:t>Mappe mentali</a:t>
            </a:r>
            <a:endParaRPr sz="3600" dirty="0">
              <a:ea typeface="Gotham Pro"/>
              <a:cs typeface="Gotham Pro"/>
            </a:endParaRPr>
          </a:p>
        </p:txBody>
      </p:sp>
      <p:sp>
        <p:nvSpPr>
          <p:cNvPr id="6" name="Slide Number Placeholder 5"/>
          <p:cNvSpPr>
            <a:spLocks noGrp="1"/>
          </p:cNvSpPr>
          <p:nvPr>
            <p:ph type="sldNum" sz="quarter" idx="12"/>
          </p:nvPr>
        </p:nvSpPr>
        <p:spPr>
          <a:xfrm>
            <a:off x="9060889" y="6365195"/>
            <a:ext cx="2743200" cy="365125"/>
          </a:xfrm>
        </p:spPr>
        <p:txBody>
          <a:bodyPr/>
          <a:lstStyle/>
          <a:p>
            <a:pPr algn="r" defTabSz="914400">
              <a:buNone/>
            </a:pPr>
            <a:fld id="{164FE841-7605-7A44-96E0-2201010B0786}" type="slidenum">
              <a:rPr lang="it-IT" sz="2000" b="0" i="0">
                <a:solidFill>
                  <a:schemeClr val="bg1"/>
                </a:solidFill>
                <a:latin typeface="Calibri"/>
                <a:ea typeface="+mn-ea"/>
                <a:cs typeface="+mn-cs"/>
              </a:rPr>
              <a:t>11</a:t>
            </a:fld>
            <a:endParaRPr dirty="0"/>
          </a:p>
        </p:txBody>
      </p:sp>
      <p:pic>
        <p:nvPicPr>
          <p:cNvPr id="7" name="Picture 6">
            <a:extLst>
              <a:ext uri="{FF2B5EF4-FFF2-40B4-BE49-F238E27FC236}">
                <a16:creationId xmlns="" xmlns:a16="http://schemas.microsoft.com/office/drawing/2014/main" id="{FBF46B61-5897-435D-99AD-98035DF68049}"/>
              </a:ext>
            </a:extLst>
          </p:cNvPr>
          <p:cNvPicPr>
            <a:picLocks noChangeAspect="1"/>
          </p:cNvPicPr>
          <p:nvPr/>
        </p:nvPicPr>
        <p:blipFill>
          <a:blip r:embed="rId3"/>
          <a:stretch>
            <a:fillRect/>
          </a:stretch>
        </p:blipFill>
        <p:spPr>
          <a:xfrm>
            <a:off x="4360090" y="1244518"/>
            <a:ext cx="6808919" cy="4688196"/>
          </a:xfrm>
          <a:prstGeom prst="rect">
            <a:avLst/>
          </a:prstGeom>
        </p:spPr>
      </p:pic>
    </p:spTree>
    <p:extLst>
      <p:ext uri="{BB962C8B-B14F-4D97-AF65-F5344CB8AC3E}">
        <p14:creationId xmlns:p14="http://schemas.microsoft.com/office/powerpoint/2010/main" val="24672064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pPr algn="l" defTabSz="914400">
              <a:buNone/>
            </a:pPr>
            <a:r>
              <a:rPr lang="it-IT" sz="3600" b="1" i="0">
                <a:solidFill>
                  <a:schemeClr val="tx1"/>
                </a:solidFill>
                <a:latin typeface="Calibri"/>
                <a:ea typeface="Gotham Pro"/>
                <a:cs typeface="Gotham Pro"/>
              </a:rPr>
              <a:t>Obiettivi SMART</a:t>
            </a:r>
          </a:p>
        </p:txBody>
      </p:sp>
      <p:sp>
        <p:nvSpPr>
          <p:cNvPr id="4" name="CasellaDiTesto 3"/>
          <p:cNvSpPr txBox="1"/>
          <p:nvPr/>
        </p:nvSpPr>
        <p:spPr>
          <a:xfrm>
            <a:off x="1089025" y="2882315"/>
            <a:ext cx="10872788" cy="1938992"/>
          </a:xfrm>
          <a:prstGeom prst="rect">
            <a:avLst/>
          </a:prstGeom>
          <a:noFill/>
        </p:spPr>
        <p:txBody>
          <a:bodyPr wrap="square" rtlCol="0">
            <a:spAutoFit/>
          </a:bodyPr>
          <a:lstStyle/>
          <a:p>
            <a:pPr algn="ctr" defTabSz="914400">
              <a:buNone/>
            </a:pPr>
            <a:r>
              <a:rPr lang="en-GB" sz="2000" b="0" i="0">
                <a:solidFill>
                  <a:schemeClr val="tx1"/>
                </a:solidFill>
                <a:latin typeface="Calibri"/>
                <a:ea typeface="+mn-ea"/>
                <a:cs typeface="+mn-cs"/>
              </a:rPr>
              <a:t>Senza fissare degli </a:t>
            </a:r>
            <a:r>
              <a:rPr lang="en-GB" sz="2000" b="1" i="0">
                <a:solidFill>
                  <a:schemeClr val="tx1"/>
                </a:solidFill>
                <a:latin typeface="Calibri"/>
                <a:ea typeface="+mn-ea"/>
                <a:cs typeface="+mn-cs"/>
              </a:rPr>
              <a:t>obiettivi o traguardi</a:t>
            </a:r>
            <a:r>
              <a:rPr lang="en-GB" sz="2000" b="0" i="0">
                <a:solidFill>
                  <a:schemeClr val="tx1"/>
                </a:solidFill>
                <a:latin typeface="Calibri"/>
                <a:ea typeface="+mn-ea"/>
                <a:cs typeface="+mn-cs"/>
              </a:rPr>
              <a:t>, la vita diventa una serie di eventi caotici che non controlli. </a:t>
            </a:r>
          </a:p>
          <a:p>
            <a:pPr algn="ctr" defTabSz="914400">
              <a:buNone/>
            </a:pPr>
            <a:endParaRPr sz="2000" dirty="0"/>
          </a:p>
          <a:p>
            <a:pPr algn="ctr" defTabSz="914400">
              <a:buNone/>
            </a:pPr>
            <a:endParaRPr sz="2000" dirty="0"/>
          </a:p>
          <a:p>
            <a:pPr algn="ctr" defTabSz="914400">
              <a:buNone/>
            </a:pPr>
            <a:r>
              <a:rPr lang="en-GB" sz="2000" b="0" i="1">
                <a:solidFill>
                  <a:schemeClr val="tx1"/>
                </a:solidFill>
                <a:latin typeface="Calibri"/>
                <a:ea typeface="+mn-ea"/>
                <a:cs typeface="+mn-cs"/>
              </a:rPr>
              <a:t>"È meglio essere in fondo alla scala che vuoi scalare che in cima a quella che non vuoi."</a:t>
            </a:r>
          </a:p>
          <a:p>
            <a:pPr algn="ctr" defTabSz="914400">
              <a:buNone/>
            </a:pPr>
            <a:r>
              <a:rPr lang="en-GB" sz="2000" b="0" i="1">
                <a:solidFill>
                  <a:schemeClr val="tx1"/>
                </a:solidFill>
                <a:latin typeface="Calibri"/>
                <a:ea typeface="+mn-ea"/>
                <a:cs typeface="+mn-cs"/>
              </a:rPr>
              <a:t>– Stephen Kellogg</a:t>
            </a:r>
            <a:endParaRPr sz="2000" dirty="0"/>
          </a:p>
          <a:p>
            <a:pPr marL="342900" indent="-342900" algn="l" defTabSz="914400">
              <a:buFont typeface="Arial"/>
              <a:buChar char="•"/>
            </a:pPr>
            <a:endParaRPr sz="2000" dirty="0"/>
          </a:p>
        </p:txBody>
      </p:sp>
      <p:sp>
        <p:nvSpPr>
          <p:cNvPr id="6" name="Slide Number Placeholder 5"/>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12</a:t>
            </a:fld>
            <a:endParaRPr dirty="0"/>
          </a:p>
        </p:txBody>
      </p:sp>
    </p:spTree>
    <p:extLst>
      <p:ext uri="{BB962C8B-B14F-4D97-AF65-F5344CB8AC3E}">
        <p14:creationId xmlns:p14="http://schemas.microsoft.com/office/powerpoint/2010/main" val="13858162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3381" y="0"/>
            <a:ext cx="12192000" cy="6858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2" name="Slide Number Placeholder 1">
            <a:extLst>
              <a:ext uri="{FF2B5EF4-FFF2-40B4-BE49-F238E27FC236}">
                <a16:creationId xmlns:a16="http://schemas.microsoft.com/office/drawing/2014/main" xmlns="" id="{24BF5D52-F10D-49A8-BF73-033751A4EFF3}"/>
              </a:ext>
            </a:extLst>
          </p:cNvPr>
          <p:cNvSpPr>
            <a:spLocks noGrp="1"/>
          </p:cNvSpPr>
          <p:nvPr>
            <p:ph type="sldNum" sz="quarter" idx="12"/>
          </p:nvPr>
        </p:nvSpPr>
        <p:spPr>
          <a:xfrm>
            <a:off x="9060889" y="6365195"/>
            <a:ext cx="2743200" cy="365125"/>
          </a:xfrm>
        </p:spPr>
        <p:txBody>
          <a:bodyPr/>
          <a:lstStyle/>
          <a:p>
            <a:fld id="{164FE841-7605-7A44-96E0-2201010B0786}" type="slidenum">
              <a:rPr lang="it-IT" smtClean="0"/>
              <a:pPr/>
              <a:t>13</a:t>
            </a:fld>
            <a:endParaRPr lang="it-IT" dirty="0"/>
          </a:p>
        </p:txBody>
      </p:sp>
      <p:sp>
        <p:nvSpPr>
          <p:cNvPr id="19" name="TextBox 18"/>
          <p:cNvSpPr txBox="1"/>
          <p:nvPr/>
        </p:nvSpPr>
        <p:spPr>
          <a:xfrm>
            <a:off x="3488563" y="2243446"/>
            <a:ext cx="4722768" cy="4401205"/>
          </a:xfrm>
          <a:prstGeom prst="rect">
            <a:avLst/>
          </a:prstGeom>
          <a:solidFill>
            <a:schemeClr val="tx1"/>
          </a:solidFill>
          <a:ln>
            <a:noFill/>
          </a:ln>
        </p:spPr>
        <p:txBody>
          <a:bodyPr wrap="none" rtlCol="0">
            <a:spAutoFit/>
          </a:bodyPr>
          <a:lstStyle/>
          <a:p>
            <a:pPr marL="685800" indent="-685800">
              <a:buFontTx/>
              <a:buChar char="-"/>
            </a:pPr>
            <a:r>
              <a:rPr lang="fi-FI" sz="5600" dirty="0" err="1" smtClean="0">
                <a:solidFill>
                  <a:srgbClr val="FF0000"/>
                </a:solidFill>
                <a:latin typeface="Comic Sans MS" panose="030F0702030302020204" pitchFamily="66" charset="0"/>
              </a:rPr>
              <a:t>S</a:t>
            </a:r>
            <a:r>
              <a:rPr lang="fi-FI" sz="5600" dirty="0" err="1" smtClean="0">
                <a:solidFill>
                  <a:schemeClr val="bg1"/>
                </a:solidFill>
                <a:latin typeface="Comic Sans MS" panose="030F0702030302020204" pitchFamily="66" charset="0"/>
              </a:rPr>
              <a:t>pecific</a:t>
            </a:r>
            <a:endParaRPr lang="fi-FI" sz="5600" dirty="0">
              <a:solidFill>
                <a:schemeClr val="bg1"/>
              </a:solidFill>
              <a:latin typeface="Comic Sans MS" panose="030F0702030302020204" pitchFamily="66" charset="0"/>
            </a:endParaRPr>
          </a:p>
          <a:p>
            <a:pPr marL="685800" indent="-685800">
              <a:buFontTx/>
              <a:buChar char="-"/>
            </a:pPr>
            <a:r>
              <a:rPr lang="fi-FI" sz="5600" dirty="0" err="1" smtClean="0">
                <a:solidFill>
                  <a:srgbClr val="00B0F0"/>
                </a:solidFill>
                <a:latin typeface="Comic Sans MS" panose="030F0702030302020204" pitchFamily="66" charset="0"/>
              </a:rPr>
              <a:t>M</a:t>
            </a:r>
            <a:r>
              <a:rPr lang="fi-FI" sz="5600" dirty="0" err="1" smtClean="0">
                <a:solidFill>
                  <a:schemeClr val="bg1"/>
                </a:solidFill>
                <a:latin typeface="Comic Sans MS" panose="030F0702030302020204" pitchFamily="66" charset="0"/>
              </a:rPr>
              <a:t>easurable</a:t>
            </a:r>
            <a:endParaRPr lang="fi-FI" sz="5600" dirty="0" smtClean="0">
              <a:solidFill>
                <a:schemeClr val="bg1"/>
              </a:solidFill>
              <a:latin typeface="Comic Sans MS" panose="030F0702030302020204" pitchFamily="66" charset="0"/>
            </a:endParaRPr>
          </a:p>
          <a:p>
            <a:pPr marL="685800" indent="-685800">
              <a:buFontTx/>
              <a:buChar char="-"/>
            </a:pPr>
            <a:r>
              <a:rPr lang="fi-FI" sz="5600" dirty="0" err="1" smtClean="0">
                <a:solidFill>
                  <a:srgbClr val="FFC000"/>
                </a:solidFill>
                <a:latin typeface="Comic Sans MS" panose="030F0702030302020204" pitchFamily="66" charset="0"/>
              </a:rPr>
              <a:t>A</a:t>
            </a:r>
            <a:r>
              <a:rPr lang="fi-FI" sz="5600" dirty="0" err="1" smtClean="0">
                <a:solidFill>
                  <a:schemeClr val="bg1"/>
                </a:solidFill>
                <a:latin typeface="Comic Sans MS" panose="030F0702030302020204" pitchFamily="66" charset="0"/>
              </a:rPr>
              <a:t>ttainable</a:t>
            </a:r>
            <a:endParaRPr lang="fi-FI" sz="5600" dirty="0" smtClean="0">
              <a:solidFill>
                <a:schemeClr val="bg1"/>
              </a:solidFill>
              <a:latin typeface="Comic Sans MS" panose="030F0702030302020204" pitchFamily="66" charset="0"/>
            </a:endParaRPr>
          </a:p>
          <a:p>
            <a:pPr marL="685800" indent="-685800">
              <a:buFontTx/>
              <a:buChar char="-"/>
            </a:pPr>
            <a:r>
              <a:rPr lang="fi-FI" sz="5600" dirty="0" err="1" smtClean="0">
                <a:solidFill>
                  <a:srgbClr val="92D050"/>
                </a:solidFill>
                <a:latin typeface="Comic Sans MS" panose="030F0702030302020204" pitchFamily="66" charset="0"/>
              </a:rPr>
              <a:t>R</a:t>
            </a:r>
            <a:r>
              <a:rPr lang="fi-FI" sz="5600" dirty="0" err="1" smtClean="0">
                <a:solidFill>
                  <a:schemeClr val="bg1"/>
                </a:solidFill>
                <a:latin typeface="Comic Sans MS" panose="030F0702030302020204" pitchFamily="66" charset="0"/>
              </a:rPr>
              <a:t>elevant</a:t>
            </a:r>
            <a:endParaRPr lang="fi-FI" sz="5600" dirty="0" smtClean="0">
              <a:solidFill>
                <a:schemeClr val="bg1"/>
              </a:solidFill>
              <a:latin typeface="Comic Sans MS" panose="030F0702030302020204" pitchFamily="66" charset="0"/>
            </a:endParaRPr>
          </a:p>
          <a:p>
            <a:pPr marL="685800" indent="-685800">
              <a:buFontTx/>
              <a:buChar char="-"/>
            </a:pPr>
            <a:r>
              <a:rPr lang="fi-FI" sz="5600" dirty="0" smtClean="0">
                <a:solidFill>
                  <a:schemeClr val="accent5">
                    <a:lumMod val="40000"/>
                    <a:lumOff val="60000"/>
                  </a:schemeClr>
                </a:solidFill>
                <a:latin typeface="Comic Sans MS" panose="030F0702030302020204" pitchFamily="66" charset="0"/>
              </a:rPr>
              <a:t>T</a:t>
            </a:r>
            <a:r>
              <a:rPr lang="fi-FI" sz="5600" dirty="0" smtClean="0">
                <a:solidFill>
                  <a:schemeClr val="bg1"/>
                </a:solidFill>
                <a:latin typeface="Comic Sans MS" panose="030F0702030302020204" pitchFamily="66" charset="0"/>
              </a:rPr>
              <a:t>ime </a:t>
            </a:r>
            <a:r>
              <a:rPr lang="fi-FI" sz="5600" dirty="0" err="1" smtClean="0">
                <a:solidFill>
                  <a:schemeClr val="bg1"/>
                </a:solidFill>
                <a:latin typeface="Comic Sans MS" panose="030F0702030302020204" pitchFamily="66" charset="0"/>
              </a:rPr>
              <a:t>based</a:t>
            </a:r>
            <a:endParaRPr lang="fi-FI" sz="5600" dirty="0" smtClean="0">
              <a:solidFill>
                <a:schemeClr val="bg1"/>
              </a:solidFill>
              <a:latin typeface="Comic Sans MS" panose="030F0702030302020204" pitchFamily="66" charset="0"/>
            </a:endParaRPr>
          </a:p>
        </p:txBody>
      </p:sp>
      <p:sp>
        <p:nvSpPr>
          <p:cNvPr id="22" name="TextBox 21"/>
          <p:cNvSpPr txBox="1"/>
          <p:nvPr/>
        </p:nvSpPr>
        <p:spPr>
          <a:xfrm>
            <a:off x="1532381" y="706658"/>
            <a:ext cx="9174001" cy="1323439"/>
          </a:xfrm>
          <a:prstGeom prst="rect">
            <a:avLst/>
          </a:prstGeom>
          <a:solidFill>
            <a:schemeClr val="tx1"/>
          </a:solidFill>
          <a:ln>
            <a:noFill/>
          </a:ln>
        </p:spPr>
        <p:txBody>
          <a:bodyPr wrap="square" rtlCol="0">
            <a:spAutoFit/>
          </a:bodyPr>
          <a:lstStyle/>
          <a:p>
            <a:pPr algn="ctr"/>
            <a:r>
              <a:rPr lang="fi-FI" sz="8000" b="1" dirty="0" smtClean="0">
                <a:solidFill>
                  <a:srgbClr val="FF0000"/>
                </a:solidFill>
                <a:latin typeface="Comic Sans MS" panose="030F0702030302020204" pitchFamily="66" charset="0"/>
              </a:rPr>
              <a:t>S</a:t>
            </a:r>
            <a:r>
              <a:rPr lang="fi-FI" sz="8000" b="1" dirty="0" smtClean="0">
                <a:solidFill>
                  <a:srgbClr val="00B0F0"/>
                </a:solidFill>
                <a:latin typeface="Comic Sans MS" panose="030F0702030302020204" pitchFamily="66" charset="0"/>
              </a:rPr>
              <a:t>M</a:t>
            </a:r>
            <a:r>
              <a:rPr lang="fi-FI" sz="8000" b="1" dirty="0" smtClean="0">
                <a:solidFill>
                  <a:srgbClr val="FFC000"/>
                </a:solidFill>
                <a:latin typeface="Comic Sans MS" panose="030F0702030302020204" pitchFamily="66" charset="0"/>
              </a:rPr>
              <a:t>A</a:t>
            </a:r>
            <a:r>
              <a:rPr lang="fi-FI" sz="8000" b="1" dirty="0" smtClean="0">
                <a:solidFill>
                  <a:srgbClr val="92D050"/>
                </a:solidFill>
                <a:latin typeface="Comic Sans MS" panose="030F0702030302020204" pitchFamily="66" charset="0"/>
              </a:rPr>
              <a:t>R</a:t>
            </a:r>
            <a:r>
              <a:rPr lang="fi-FI" sz="8000" b="1" dirty="0" smtClean="0">
                <a:solidFill>
                  <a:schemeClr val="accent5">
                    <a:lumMod val="40000"/>
                    <a:lumOff val="60000"/>
                  </a:schemeClr>
                </a:solidFill>
                <a:latin typeface="Comic Sans MS" panose="030F0702030302020204" pitchFamily="66" charset="0"/>
              </a:rPr>
              <a:t>T</a:t>
            </a:r>
            <a:r>
              <a:rPr lang="fi-FI" sz="8000" b="1" dirty="0" smtClean="0">
                <a:solidFill>
                  <a:schemeClr val="bg1"/>
                </a:solidFill>
                <a:latin typeface="Comic Sans MS" panose="030F0702030302020204" pitchFamily="66" charset="0"/>
              </a:rPr>
              <a:t> GOALS</a:t>
            </a:r>
            <a:endParaRPr lang="fi-FI" sz="8000" b="1" dirty="0">
              <a:solidFill>
                <a:schemeClr val="bg1"/>
              </a:solidFill>
              <a:latin typeface="Comic Sans MS" panose="030F0702030302020204" pitchFamily="66" charset="0"/>
            </a:endParaRPr>
          </a:p>
        </p:txBody>
      </p:sp>
    </p:spTree>
    <p:extLst>
      <p:ext uri="{BB962C8B-B14F-4D97-AF65-F5344CB8AC3E}">
        <p14:creationId xmlns:p14="http://schemas.microsoft.com/office/powerpoint/2010/main" val="194610246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asellaDiTesto 1"/>
          <p:cNvSpPr txBox="1"/>
          <p:nvPr/>
        </p:nvSpPr>
        <p:spPr>
          <a:xfrm>
            <a:off x="655320" y="882240"/>
            <a:ext cx="5120114" cy="1692794"/>
          </a:xfrm>
          <a:prstGeom prst="rect">
            <a:avLst/>
          </a:prstGeom>
        </p:spPr>
        <p:txBody>
          <a:bodyPr vert="horz" lIns="91440" tIns="45720" rIns="91440" bIns="45720" rtlCol="0" anchor="ctr">
            <a:normAutofit/>
          </a:bodyPr>
          <a:lstStyle/>
          <a:p>
            <a:pPr algn="l" defTabSz="914400">
              <a:lnSpc>
                <a:spcPct val="90000"/>
              </a:lnSpc>
              <a:spcBef>
                <a:spcPct val="0"/>
              </a:spcBef>
              <a:spcAft>
                <a:spcPts val="600"/>
              </a:spcAft>
              <a:buNone/>
            </a:pPr>
            <a:r>
              <a:rPr lang="en-US" sz="4400" b="1" i="0">
                <a:solidFill>
                  <a:schemeClr val="tx1"/>
                </a:solidFill>
                <a:latin typeface="Calibri Light"/>
                <a:ea typeface="+mj-ea"/>
                <a:cs typeface="+mj-cs"/>
              </a:rPr>
              <a:t>1. Specifico</a:t>
            </a:r>
          </a:p>
        </p:txBody>
      </p:sp>
      <p:cxnSp>
        <p:nvCxnSpPr>
          <p:cNvPr id="13" name="Straight Arrow Connector 12">
            <a:extLst>
              <a:ext uri="{FF2B5EF4-FFF2-40B4-BE49-F238E27FC236}">
                <a16:creationId xmlns="" xmlns:a16="http://schemas.microsoft.com/office/drawing/2014/main" id="{E4A809D5-3600-46D4-A466-67F2349A54FB}"/>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655320" y="2316480"/>
            <a:ext cx="45720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4" name="CasellaDiTesto 3"/>
          <p:cNvSpPr txBox="1"/>
          <p:nvPr/>
        </p:nvSpPr>
        <p:spPr>
          <a:xfrm>
            <a:off x="655321" y="2447112"/>
            <a:ext cx="5440679" cy="3720782"/>
          </a:xfrm>
          <a:prstGeom prst="rect">
            <a:avLst/>
          </a:prstGeom>
        </p:spPr>
        <p:txBody>
          <a:bodyPr vert="horz" lIns="91440" tIns="45720" rIns="91440" bIns="45720" rtlCol="0">
            <a:normAutofit fontScale="92500" lnSpcReduction="20000"/>
          </a:bodyPr>
          <a:lstStyle/>
          <a:p>
            <a:pPr indent="-228600" algn="l" defTabSz="914400">
              <a:lnSpc>
                <a:spcPct val="90000"/>
              </a:lnSpc>
              <a:spcAft>
                <a:spcPts val="600"/>
              </a:spcAft>
              <a:buFont typeface="Arial"/>
              <a:buChar char="•"/>
            </a:pPr>
            <a:r>
              <a:rPr lang="en-US" sz="1900" b="0" i="0">
                <a:solidFill>
                  <a:schemeClr val="tx1"/>
                </a:solidFill>
                <a:latin typeface="Calibri"/>
                <a:ea typeface="+mn-ea"/>
                <a:cs typeface="+mn-cs"/>
              </a:rPr>
              <a:t>Un obiettivo specifico ha una probabilità molto più alta di venire realizzato rispetto ad un obiettivo generico. Per stabilire un obiettivo specifico, bisogna rispondere a queste sei domande:</a:t>
            </a:r>
          </a:p>
          <a:p>
            <a:pPr indent="-228600" algn="l" defTabSz="914400">
              <a:lnSpc>
                <a:spcPct val="90000"/>
              </a:lnSpc>
              <a:spcAft>
                <a:spcPts val="600"/>
              </a:spcAft>
              <a:buFont typeface="Arial"/>
              <a:buChar char="•"/>
            </a:pPr>
            <a:endParaRPr sz="500" dirty="0"/>
          </a:p>
          <a:p>
            <a:pPr indent="-228600" algn="l" defTabSz="914400">
              <a:lnSpc>
                <a:spcPct val="90000"/>
              </a:lnSpc>
              <a:spcAft>
                <a:spcPts val="600"/>
              </a:spcAft>
              <a:buFont typeface="Arial"/>
              <a:buChar char="•"/>
            </a:pPr>
            <a:r>
              <a:rPr lang="en-US" sz="1900" b="1" i="0">
                <a:solidFill>
                  <a:schemeClr val="tx1"/>
                </a:solidFill>
                <a:latin typeface="Calibri"/>
                <a:ea typeface="+mn-ea"/>
                <a:cs typeface="+mn-cs"/>
              </a:rPr>
              <a:t>Chi:</a:t>
            </a:r>
            <a:r>
              <a:rPr lang="en-US" sz="1900" b="0" i="0">
                <a:solidFill>
                  <a:schemeClr val="tx1"/>
                </a:solidFill>
                <a:latin typeface="Calibri"/>
                <a:ea typeface="+mn-ea"/>
                <a:cs typeface="+mn-cs"/>
              </a:rPr>
              <a:t>	Chi è coinvolto?</a:t>
            </a:r>
          </a:p>
          <a:p>
            <a:pPr indent="-228600" algn="l" defTabSz="914400">
              <a:lnSpc>
                <a:spcPct val="90000"/>
              </a:lnSpc>
              <a:spcAft>
                <a:spcPts val="600"/>
              </a:spcAft>
              <a:buFont typeface="Arial"/>
              <a:buChar char="•"/>
            </a:pPr>
            <a:r>
              <a:rPr lang="en-US" sz="1900" b="1" i="0">
                <a:solidFill>
                  <a:schemeClr val="tx1"/>
                </a:solidFill>
                <a:latin typeface="Calibri"/>
                <a:ea typeface="+mn-ea"/>
                <a:cs typeface="+mn-cs"/>
              </a:rPr>
              <a:t>Cosa:</a:t>
            </a:r>
            <a:r>
              <a:rPr lang="en-US" sz="1900" b="0" i="0">
                <a:solidFill>
                  <a:schemeClr val="tx1"/>
                </a:solidFill>
                <a:latin typeface="Calibri"/>
                <a:ea typeface="+mn-ea"/>
                <a:cs typeface="+mn-cs"/>
              </a:rPr>
              <a:t>	Cosa voglio ottenere?</a:t>
            </a:r>
          </a:p>
          <a:p>
            <a:pPr indent="-228600" algn="l" defTabSz="914400">
              <a:lnSpc>
                <a:spcPct val="90000"/>
              </a:lnSpc>
              <a:spcAft>
                <a:spcPts val="600"/>
              </a:spcAft>
              <a:buFont typeface="Arial"/>
              <a:buChar char="•"/>
            </a:pPr>
            <a:r>
              <a:rPr lang="en-US" sz="1900" b="1" i="0">
                <a:solidFill>
                  <a:schemeClr val="tx1"/>
                </a:solidFill>
                <a:latin typeface="Calibri"/>
                <a:ea typeface="+mn-ea"/>
                <a:cs typeface="+mn-cs"/>
              </a:rPr>
              <a:t>Dove:</a:t>
            </a:r>
            <a:r>
              <a:rPr lang="en-US" sz="1900" b="0" i="0">
                <a:solidFill>
                  <a:schemeClr val="tx1"/>
                </a:solidFill>
                <a:latin typeface="Calibri"/>
                <a:ea typeface="+mn-ea"/>
                <a:cs typeface="+mn-cs"/>
              </a:rPr>
              <a:t>	Identificate un luogo.</a:t>
            </a:r>
          </a:p>
          <a:p>
            <a:pPr indent="-228600" algn="l" defTabSz="914400">
              <a:lnSpc>
                <a:spcPct val="90000"/>
              </a:lnSpc>
              <a:spcAft>
                <a:spcPts val="600"/>
              </a:spcAft>
              <a:buFont typeface="Arial"/>
              <a:buChar char="•"/>
            </a:pPr>
            <a:r>
              <a:rPr lang="en-US" sz="1900" b="1" i="0">
                <a:solidFill>
                  <a:schemeClr val="tx1"/>
                </a:solidFill>
                <a:latin typeface="Calibri"/>
                <a:ea typeface="+mn-ea"/>
                <a:cs typeface="+mn-cs"/>
              </a:rPr>
              <a:t>Quando:</a:t>
            </a:r>
            <a:r>
              <a:rPr lang="en-US" sz="1900" b="0" i="0">
                <a:solidFill>
                  <a:schemeClr val="tx1"/>
                </a:solidFill>
                <a:latin typeface="Calibri"/>
                <a:ea typeface="+mn-ea"/>
                <a:cs typeface="+mn-cs"/>
              </a:rPr>
              <a:t>	Stabilite un periodo di tempo.</a:t>
            </a:r>
          </a:p>
          <a:p>
            <a:pPr indent="-228600" algn="l" defTabSz="914400">
              <a:lnSpc>
                <a:spcPct val="90000"/>
              </a:lnSpc>
              <a:spcAft>
                <a:spcPts val="600"/>
              </a:spcAft>
              <a:buFont typeface="Arial"/>
              <a:buChar char="•"/>
            </a:pPr>
            <a:r>
              <a:rPr lang="en-US" sz="1900" b="1" i="0">
                <a:solidFill>
                  <a:schemeClr val="tx1"/>
                </a:solidFill>
                <a:latin typeface="Calibri"/>
                <a:ea typeface="+mn-ea"/>
                <a:cs typeface="+mn-cs"/>
              </a:rPr>
              <a:t>Quali:</a:t>
            </a:r>
            <a:r>
              <a:rPr lang="en-US" sz="1900" b="0" i="0">
                <a:solidFill>
                  <a:schemeClr val="tx1"/>
                </a:solidFill>
                <a:latin typeface="Calibri"/>
                <a:ea typeface="+mn-ea"/>
                <a:cs typeface="+mn-cs"/>
              </a:rPr>
              <a:t>	Identificare requisiti e limiti.</a:t>
            </a:r>
          </a:p>
          <a:p>
            <a:pPr indent="-228600" algn="l" defTabSz="914400">
              <a:lnSpc>
                <a:spcPct val="90000"/>
              </a:lnSpc>
              <a:spcAft>
                <a:spcPts val="600"/>
              </a:spcAft>
              <a:buFont typeface="Arial"/>
              <a:buChar char="•"/>
            </a:pPr>
            <a:r>
              <a:rPr lang="en-US" sz="1900" b="1" i="0">
                <a:solidFill>
                  <a:schemeClr val="tx1"/>
                </a:solidFill>
                <a:latin typeface="Calibri"/>
                <a:ea typeface="+mn-ea"/>
                <a:cs typeface="+mn-cs"/>
              </a:rPr>
              <a:t>Perché:	</a:t>
            </a:r>
            <a:r>
              <a:rPr lang="en-US" sz="1900" b="0" i="0">
                <a:solidFill>
                  <a:schemeClr val="tx1"/>
                </a:solidFill>
                <a:latin typeface="Calibri"/>
                <a:ea typeface="+mn-ea"/>
                <a:cs typeface="+mn-cs"/>
              </a:rPr>
              <a:t>Ragioni specifiche, scopi o vantaggi del raggiungere l'obiettivo.</a:t>
            </a:r>
          </a:p>
          <a:p>
            <a:pPr indent="-228600" algn="l" defTabSz="914400">
              <a:lnSpc>
                <a:spcPct val="90000"/>
              </a:lnSpc>
              <a:spcAft>
                <a:spcPts val="600"/>
              </a:spcAft>
              <a:buFont typeface="Arial"/>
              <a:buChar char="•"/>
            </a:pPr>
            <a:endParaRPr sz="700" dirty="0"/>
          </a:p>
          <a:p>
            <a:pPr indent="-228600" algn="l" defTabSz="914400">
              <a:lnSpc>
                <a:spcPct val="90000"/>
              </a:lnSpc>
              <a:spcAft>
                <a:spcPts val="600"/>
              </a:spcAft>
              <a:buFont typeface="Arial"/>
              <a:buChar char="•"/>
            </a:pPr>
            <a:r>
              <a:rPr lang="en-US" sz="1900" b="1" i="0">
                <a:solidFill>
                  <a:schemeClr val="tx1"/>
                </a:solidFill>
                <a:latin typeface="Calibri"/>
                <a:ea typeface="+mn-ea"/>
                <a:cs typeface="+mn-cs"/>
              </a:rPr>
              <a:t>Esempio:</a:t>
            </a:r>
            <a:r>
              <a:rPr lang="en-US" sz="1900" b="0" i="0">
                <a:solidFill>
                  <a:schemeClr val="tx1"/>
                </a:solidFill>
                <a:latin typeface="Calibri"/>
                <a:ea typeface="+mn-ea"/>
                <a:cs typeface="+mn-cs"/>
              </a:rPr>
              <a:t>  Un obiettivo generico sarebbe "Dimagrire". Un obiettivo specifico, invece, sarebbe "Iscriversi in palestra e fare esercizio 3 volte alla settimana".</a:t>
            </a:r>
          </a:p>
          <a:p>
            <a:pPr indent="-228600" algn="l" defTabSz="914400">
              <a:lnSpc>
                <a:spcPct val="90000"/>
              </a:lnSpc>
              <a:spcAft>
                <a:spcPts val="600"/>
              </a:spcAft>
              <a:buFont typeface="Arial"/>
              <a:buChar char="•"/>
            </a:pPr>
            <a:endParaRPr sz="1600" dirty="0"/>
          </a:p>
        </p:txBody>
      </p:sp>
      <p:sp>
        <p:nvSpPr>
          <p:cNvPr id="6" name="Slide Number Placeholder 5"/>
          <p:cNvSpPr>
            <a:spLocks noGrp="1"/>
          </p:cNvSpPr>
          <p:nvPr>
            <p:ph type="sldNum" sz="quarter" idx="12"/>
          </p:nvPr>
        </p:nvSpPr>
        <p:spPr>
          <a:xfrm>
            <a:off x="6941820" y="6356350"/>
            <a:ext cx="1165860" cy="365125"/>
          </a:xfrm>
        </p:spPr>
        <p:txBody>
          <a:bodyPr vert="horz" lIns="91440" tIns="45720" rIns="91440" bIns="45720" rtlCol="0" anchor="ctr">
            <a:normAutofit/>
          </a:bodyPr>
          <a:lstStyle/>
          <a:p>
            <a:pPr algn="r" defTabSz="914400">
              <a:spcAft>
                <a:spcPts val="600"/>
              </a:spcAft>
              <a:buNone/>
            </a:pPr>
            <a:fld id="{164FE841-7605-7A44-96E0-2201010B0786}" type="slidenum">
              <a:rPr lang="en-US" sz="1200" b="0" i="0">
                <a:solidFill>
                  <a:prstClr val="black">
                    <a:tint val="75000"/>
                  </a:prstClr>
                </a:solidFill>
                <a:latin typeface="Calibri"/>
                <a:ea typeface="+mn-ea"/>
                <a:cs typeface="+mn-cs"/>
              </a:rPr>
              <a:t>14</a:t>
            </a:fld>
            <a:endParaRPr sz="1200">
              <a:latin typeface="Calibri"/>
            </a:endParaRPr>
          </a:p>
        </p:txBody>
      </p:sp>
      <p:pic>
        <p:nvPicPr>
          <p:cNvPr id="8" name="Picture 7" descr="A close up of a grassy hillDescription generated with very high confidence">
            <a:extLst>
              <a:ext uri="{FF2B5EF4-FFF2-40B4-BE49-F238E27FC236}">
                <a16:creationId xmlns="" xmlns:a16="http://schemas.microsoft.com/office/drawing/2014/main" id="{08990157-0B9D-4014-AB1E-03347406623F}"/>
              </a:ext>
            </a:extLst>
          </p:cNvPr>
          <p:cNvPicPr>
            <a:picLocks noChangeAspect="1"/>
          </p:cNvPicPr>
          <p:nvPr/>
        </p:nvPicPr>
        <p:blipFill rotWithShape="1">
          <a:blip r:embed="rId3"/>
          <a:srcRect t="18527" r="1" b="1"/>
          <a:stretch/>
        </p:blipFill>
        <p:spPr>
          <a:xfrm>
            <a:off x="5878849" y="10"/>
            <a:ext cx="6313150" cy="6857987"/>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sp>
        <p:nvSpPr>
          <p:cNvPr id="7" name="Rectangle 6"/>
          <p:cNvSpPr/>
          <p:nvPr/>
        </p:nvSpPr>
        <p:spPr>
          <a:xfrm>
            <a:off x="4946047" y="6021526"/>
            <a:ext cx="3212546" cy="276999"/>
          </a:xfrm>
          <a:prstGeom prst="rect">
            <a:avLst/>
          </a:prstGeom>
        </p:spPr>
        <p:txBody>
          <a:bodyPr wrap="none">
            <a:spAutoFit/>
          </a:bodyPr>
          <a:lstStyle/>
          <a:p>
            <a:r>
              <a:rPr lang="en-US" sz="1200" dirty="0" err="1" smtClean="0">
                <a:solidFill>
                  <a:schemeClr val="bg1">
                    <a:lumMod val="65000"/>
                  </a:schemeClr>
                </a:solidFill>
              </a:rPr>
              <a:t>Foto</a:t>
            </a:r>
            <a:r>
              <a:rPr lang="en-US" sz="1200" dirty="0" smtClean="0">
                <a:solidFill>
                  <a:schemeClr val="bg1">
                    <a:lumMod val="65000"/>
                  </a:schemeClr>
                </a:solidFill>
              </a:rPr>
              <a:t>: https</a:t>
            </a:r>
            <a:r>
              <a:rPr lang="en-US" sz="1200" dirty="0">
                <a:solidFill>
                  <a:schemeClr val="bg1">
                    <a:lumMod val="65000"/>
                  </a:schemeClr>
                </a:solidFill>
              </a:rPr>
              <a:t>://</a:t>
            </a:r>
            <a:r>
              <a:rPr lang="en-US" sz="1200" dirty="0" smtClean="0">
                <a:solidFill>
                  <a:schemeClr val="bg1">
                    <a:lumMod val="65000"/>
                  </a:schemeClr>
                </a:solidFill>
              </a:rPr>
              <a:t>unsplash.com/photos/rJc1RioyERQ</a:t>
            </a:r>
            <a:endParaRPr lang="en-US" sz="1200" dirty="0">
              <a:solidFill>
                <a:schemeClr val="bg1">
                  <a:lumMod val="65000"/>
                </a:schemeClr>
              </a:solidFill>
            </a:endParaRPr>
          </a:p>
        </p:txBody>
      </p:sp>
    </p:spTree>
    <p:extLst>
      <p:ext uri="{BB962C8B-B14F-4D97-AF65-F5344CB8AC3E}">
        <p14:creationId xmlns:p14="http://schemas.microsoft.com/office/powerpoint/2010/main" val="33753306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asellaDiTesto 1"/>
          <p:cNvSpPr txBox="1"/>
          <p:nvPr/>
        </p:nvSpPr>
        <p:spPr>
          <a:xfrm>
            <a:off x="655320" y="780765"/>
            <a:ext cx="5120114" cy="1692794"/>
          </a:xfrm>
          <a:prstGeom prst="rect">
            <a:avLst/>
          </a:prstGeom>
        </p:spPr>
        <p:txBody>
          <a:bodyPr vert="horz" lIns="91440" tIns="45720" rIns="91440" bIns="45720" rtlCol="0" anchor="ctr">
            <a:normAutofit/>
          </a:bodyPr>
          <a:lstStyle/>
          <a:p>
            <a:pPr algn="l" defTabSz="914400">
              <a:lnSpc>
                <a:spcPct val="90000"/>
              </a:lnSpc>
              <a:spcBef>
                <a:spcPct val="0"/>
              </a:spcBef>
              <a:spcAft>
                <a:spcPts val="600"/>
              </a:spcAft>
              <a:buNone/>
            </a:pPr>
            <a:r>
              <a:rPr lang="en-US" sz="4400" b="1" i="0">
                <a:solidFill>
                  <a:schemeClr val="tx1"/>
                </a:solidFill>
                <a:latin typeface="Calibri Light"/>
                <a:ea typeface="+mj-ea"/>
                <a:cs typeface="+mj-cs"/>
              </a:rPr>
              <a:t>2. Misurabile</a:t>
            </a:r>
          </a:p>
        </p:txBody>
      </p:sp>
      <p:cxnSp>
        <p:nvCxnSpPr>
          <p:cNvPr id="11" name="Straight Arrow Connector 10">
            <a:extLst>
              <a:ext uri="{FF2B5EF4-FFF2-40B4-BE49-F238E27FC236}">
                <a16:creationId xmlns="" xmlns:a16="http://schemas.microsoft.com/office/drawing/2014/main" id="{E4A809D5-3600-46D4-A466-67F2349A54FB}"/>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655320" y="2316480"/>
            <a:ext cx="45720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4" name="CasellaDiTesto 3"/>
          <p:cNvSpPr txBox="1"/>
          <p:nvPr/>
        </p:nvSpPr>
        <p:spPr>
          <a:xfrm>
            <a:off x="655321" y="2575034"/>
            <a:ext cx="5120113" cy="3462228"/>
          </a:xfrm>
          <a:prstGeom prst="rect">
            <a:avLst/>
          </a:prstGeom>
        </p:spPr>
        <p:txBody>
          <a:bodyPr vert="horz" lIns="91440" tIns="45720" rIns="91440" bIns="45720" rtlCol="0">
            <a:normAutofit/>
          </a:bodyPr>
          <a:lstStyle/>
          <a:p>
            <a:pPr indent="-228600" algn="l" defTabSz="914400">
              <a:lnSpc>
                <a:spcPct val="90000"/>
              </a:lnSpc>
              <a:spcAft>
                <a:spcPts val="600"/>
              </a:spcAft>
              <a:buFont typeface="Arial"/>
              <a:buChar char="•"/>
            </a:pPr>
            <a:r>
              <a:rPr lang="en-US" sz="1800" b="0" i="0" dirty="0" err="1">
                <a:solidFill>
                  <a:schemeClr val="tx1"/>
                </a:solidFill>
                <a:latin typeface="Calibri"/>
                <a:ea typeface="+mn-ea"/>
                <a:cs typeface="+mn-cs"/>
              </a:rPr>
              <a:t>Stabilite</a:t>
            </a:r>
            <a:r>
              <a:rPr lang="en-US" sz="1800" b="0" i="0" dirty="0">
                <a:solidFill>
                  <a:schemeClr val="tx1"/>
                </a:solidFill>
                <a:latin typeface="Calibri"/>
                <a:ea typeface="+mn-ea"/>
                <a:cs typeface="+mn-cs"/>
              </a:rPr>
              <a:t> </a:t>
            </a:r>
            <a:r>
              <a:rPr lang="en-US" sz="1800" b="1" i="0" dirty="0" err="1">
                <a:solidFill>
                  <a:schemeClr val="tx1"/>
                </a:solidFill>
                <a:latin typeface="Calibri"/>
                <a:ea typeface="+mn-ea"/>
                <a:cs typeface="+mn-cs"/>
              </a:rPr>
              <a:t>criteri</a:t>
            </a:r>
            <a:r>
              <a:rPr lang="en-US" sz="1800" b="1" i="0" dirty="0">
                <a:solidFill>
                  <a:schemeClr val="tx1"/>
                </a:solidFill>
                <a:latin typeface="Calibri"/>
                <a:ea typeface="+mn-ea"/>
                <a:cs typeface="+mn-cs"/>
              </a:rPr>
              <a:t> </a:t>
            </a:r>
            <a:r>
              <a:rPr lang="en-US" sz="1800" b="1" i="0" dirty="0" err="1">
                <a:solidFill>
                  <a:schemeClr val="tx1"/>
                </a:solidFill>
                <a:latin typeface="Calibri"/>
                <a:ea typeface="+mn-ea"/>
                <a:cs typeface="+mn-cs"/>
              </a:rPr>
              <a:t>concreti</a:t>
            </a:r>
            <a:r>
              <a:rPr lang="en-US" sz="1800" b="1" i="0" dirty="0">
                <a:solidFill>
                  <a:schemeClr val="tx1"/>
                </a:solidFill>
                <a:latin typeface="Calibri"/>
                <a:ea typeface="+mn-ea"/>
                <a:cs typeface="+mn-cs"/>
              </a:rPr>
              <a:t> per </a:t>
            </a:r>
            <a:r>
              <a:rPr lang="en-US" sz="1800" b="1" i="0" dirty="0" err="1">
                <a:solidFill>
                  <a:schemeClr val="tx1"/>
                </a:solidFill>
                <a:latin typeface="Calibri"/>
                <a:ea typeface="+mn-ea"/>
                <a:cs typeface="+mn-cs"/>
              </a:rPr>
              <a:t>misurare</a:t>
            </a:r>
            <a:r>
              <a:rPr lang="en-US" sz="1800" b="1" i="0" dirty="0">
                <a:solidFill>
                  <a:schemeClr val="tx1"/>
                </a:solidFill>
                <a:latin typeface="Calibri"/>
                <a:ea typeface="+mn-ea"/>
                <a:cs typeface="+mn-cs"/>
              </a:rPr>
              <a:t> i </a:t>
            </a:r>
            <a:r>
              <a:rPr lang="en-US" sz="1800" b="1" i="0" dirty="0" err="1">
                <a:solidFill>
                  <a:schemeClr val="tx1"/>
                </a:solidFill>
                <a:latin typeface="Calibri"/>
                <a:ea typeface="+mn-ea"/>
                <a:cs typeface="+mn-cs"/>
              </a:rPr>
              <a:t>progressi</a:t>
            </a:r>
            <a:r>
              <a:rPr lang="en-US" sz="1800" b="1" i="0" dirty="0">
                <a:solidFill>
                  <a:schemeClr val="tx1"/>
                </a:solidFill>
                <a:latin typeface="Calibri"/>
                <a:ea typeface="+mn-ea"/>
                <a:cs typeface="+mn-cs"/>
              </a:rPr>
              <a:t> </a:t>
            </a:r>
            <a:r>
              <a:rPr lang="en-US" sz="1800" b="0" i="0" dirty="0">
                <a:solidFill>
                  <a:schemeClr val="tx1"/>
                </a:solidFill>
                <a:latin typeface="Calibri"/>
                <a:ea typeface="+mn-ea"/>
                <a:cs typeface="+mn-cs"/>
              </a:rPr>
              <a:t>verso </a:t>
            </a:r>
            <a:r>
              <a:rPr lang="en-US" sz="1800" b="0" i="0" dirty="0" err="1">
                <a:solidFill>
                  <a:schemeClr val="tx1"/>
                </a:solidFill>
                <a:latin typeface="Calibri"/>
                <a:ea typeface="+mn-ea"/>
                <a:cs typeface="+mn-cs"/>
              </a:rPr>
              <a:t>il</a:t>
            </a:r>
            <a:r>
              <a:rPr lang="en-US" sz="1800" b="0" i="0" dirty="0">
                <a:solidFill>
                  <a:schemeClr val="tx1"/>
                </a:solidFill>
                <a:latin typeface="Calibri"/>
                <a:ea typeface="+mn-ea"/>
                <a:cs typeface="+mn-cs"/>
              </a:rPr>
              <a:t> </a:t>
            </a:r>
            <a:r>
              <a:rPr lang="en-US" sz="1800" b="0" i="0" dirty="0" err="1">
                <a:solidFill>
                  <a:schemeClr val="tx1"/>
                </a:solidFill>
                <a:latin typeface="Calibri"/>
                <a:ea typeface="+mn-ea"/>
                <a:cs typeface="+mn-cs"/>
              </a:rPr>
              <a:t>raggiungimento</a:t>
            </a:r>
            <a:r>
              <a:rPr lang="en-US" sz="1800" b="0" i="0" dirty="0">
                <a:solidFill>
                  <a:schemeClr val="tx1"/>
                </a:solidFill>
                <a:latin typeface="Calibri"/>
                <a:ea typeface="+mn-ea"/>
                <a:cs typeface="+mn-cs"/>
              </a:rPr>
              <a:t> di </a:t>
            </a:r>
            <a:r>
              <a:rPr lang="en-US" sz="1800" b="0" i="0" dirty="0" err="1">
                <a:solidFill>
                  <a:schemeClr val="tx1"/>
                </a:solidFill>
                <a:latin typeface="Calibri"/>
                <a:ea typeface="+mn-ea"/>
                <a:cs typeface="+mn-cs"/>
              </a:rPr>
              <a:t>ciascun</a:t>
            </a:r>
            <a:r>
              <a:rPr lang="en-US" sz="1800" b="0" i="0" dirty="0">
                <a:solidFill>
                  <a:schemeClr val="tx1"/>
                </a:solidFill>
                <a:latin typeface="Calibri"/>
                <a:ea typeface="+mn-ea"/>
                <a:cs typeface="+mn-cs"/>
              </a:rPr>
              <a:t> </a:t>
            </a:r>
            <a:r>
              <a:rPr lang="en-US" sz="1800" b="0" i="0" dirty="0" err="1">
                <a:solidFill>
                  <a:schemeClr val="tx1"/>
                </a:solidFill>
                <a:latin typeface="Calibri"/>
                <a:ea typeface="+mn-ea"/>
                <a:cs typeface="+mn-cs"/>
              </a:rPr>
              <a:t>obiettivo</a:t>
            </a:r>
            <a:r>
              <a:rPr lang="en-US" sz="1800" b="0" i="0" dirty="0">
                <a:solidFill>
                  <a:schemeClr val="tx1"/>
                </a:solidFill>
                <a:latin typeface="Calibri"/>
                <a:ea typeface="+mn-ea"/>
                <a:cs typeface="+mn-cs"/>
              </a:rPr>
              <a:t> </a:t>
            </a:r>
            <a:r>
              <a:rPr lang="en-US" sz="1800" b="0" i="0" dirty="0" err="1">
                <a:solidFill>
                  <a:schemeClr val="tx1"/>
                </a:solidFill>
                <a:latin typeface="Calibri"/>
                <a:ea typeface="+mn-ea"/>
                <a:cs typeface="+mn-cs"/>
              </a:rPr>
              <a:t>fissato</a:t>
            </a:r>
            <a:r>
              <a:rPr lang="en-US" sz="1800" b="0" i="0" dirty="0">
                <a:solidFill>
                  <a:schemeClr val="tx1"/>
                </a:solidFill>
                <a:latin typeface="Calibri"/>
                <a:ea typeface="+mn-ea"/>
                <a:cs typeface="+mn-cs"/>
              </a:rPr>
              <a:t>.</a:t>
            </a:r>
          </a:p>
          <a:p>
            <a:pPr indent="-228600" algn="l" defTabSz="914400">
              <a:lnSpc>
                <a:spcPct val="90000"/>
              </a:lnSpc>
              <a:spcAft>
                <a:spcPts val="600"/>
              </a:spcAft>
              <a:buFont typeface="Arial"/>
              <a:buChar char="•"/>
            </a:pPr>
            <a:endParaRPr dirty="0"/>
          </a:p>
          <a:p>
            <a:pPr indent="-228600" algn="l" defTabSz="914400">
              <a:lnSpc>
                <a:spcPct val="90000"/>
              </a:lnSpc>
              <a:spcAft>
                <a:spcPts val="600"/>
              </a:spcAft>
              <a:buFont typeface="Arial"/>
              <a:buChar char="•"/>
            </a:pPr>
            <a:r>
              <a:rPr lang="en-US" sz="1800" b="0" i="0" dirty="0">
                <a:solidFill>
                  <a:schemeClr val="tx1"/>
                </a:solidFill>
                <a:latin typeface="Calibri"/>
                <a:ea typeface="+mn-ea"/>
                <a:cs typeface="+mn-cs"/>
              </a:rPr>
              <a:t>To determine if your goal is measurable, ask questions such as…</a:t>
            </a:r>
          </a:p>
          <a:p>
            <a:pPr marL="342900" indent="-228600" algn="l" defTabSz="914400">
              <a:lnSpc>
                <a:spcPct val="90000"/>
              </a:lnSpc>
              <a:spcAft>
                <a:spcPts val="600"/>
              </a:spcAft>
              <a:buFont typeface="Arial"/>
              <a:buChar char="•"/>
            </a:pPr>
            <a:r>
              <a:rPr lang="en-US" sz="1800" b="1" i="0" dirty="0" err="1">
                <a:solidFill>
                  <a:schemeClr val="tx1"/>
                </a:solidFill>
                <a:latin typeface="Calibri"/>
                <a:ea typeface="+mn-ea"/>
                <a:cs typeface="+mn-cs"/>
              </a:rPr>
              <a:t>Quanto</a:t>
            </a:r>
            <a:r>
              <a:rPr lang="en-US" sz="1800" b="1" i="0" dirty="0">
                <a:solidFill>
                  <a:schemeClr val="tx1"/>
                </a:solidFill>
                <a:latin typeface="Calibri"/>
                <a:ea typeface="+mn-ea"/>
                <a:cs typeface="+mn-cs"/>
              </a:rPr>
              <a:t>? </a:t>
            </a:r>
            <a:r>
              <a:rPr lang="en-US" sz="1800" b="1" i="0" dirty="0" err="1">
                <a:solidFill>
                  <a:schemeClr val="tx1"/>
                </a:solidFill>
                <a:latin typeface="Calibri"/>
                <a:ea typeface="+mn-ea"/>
                <a:cs typeface="+mn-cs"/>
              </a:rPr>
              <a:t>Quanti</a:t>
            </a:r>
            <a:r>
              <a:rPr lang="en-US" sz="1800" b="1" i="0" dirty="0">
                <a:solidFill>
                  <a:schemeClr val="tx1"/>
                </a:solidFill>
                <a:latin typeface="Calibri"/>
                <a:ea typeface="+mn-ea"/>
                <a:cs typeface="+mn-cs"/>
              </a:rPr>
              <a:t>?</a:t>
            </a:r>
          </a:p>
          <a:p>
            <a:pPr marL="342900" indent="-228600" algn="l" defTabSz="914400">
              <a:lnSpc>
                <a:spcPct val="90000"/>
              </a:lnSpc>
              <a:spcAft>
                <a:spcPts val="600"/>
              </a:spcAft>
              <a:buFont typeface="Arial"/>
              <a:buChar char="•"/>
            </a:pPr>
            <a:r>
              <a:rPr lang="en-US" sz="1800" b="1" i="0" dirty="0">
                <a:solidFill>
                  <a:schemeClr val="tx1"/>
                </a:solidFill>
                <a:latin typeface="Calibri"/>
                <a:ea typeface="+mn-ea"/>
                <a:cs typeface="+mn-cs"/>
              </a:rPr>
              <a:t>Come </a:t>
            </a:r>
            <a:r>
              <a:rPr lang="en-US" sz="1800" b="1" i="0" dirty="0" err="1">
                <a:solidFill>
                  <a:schemeClr val="tx1"/>
                </a:solidFill>
                <a:latin typeface="Calibri"/>
                <a:ea typeface="+mn-ea"/>
                <a:cs typeface="+mn-cs"/>
              </a:rPr>
              <a:t>capirò</a:t>
            </a:r>
            <a:r>
              <a:rPr lang="en-US" sz="1800" b="1" i="0" dirty="0">
                <a:solidFill>
                  <a:schemeClr val="tx1"/>
                </a:solidFill>
                <a:latin typeface="Calibri"/>
                <a:ea typeface="+mn-ea"/>
                <a:cs typeface="+mn-cs"/>
              </a:rPr>
              <a:t> </a:t>
            </a:r>
            <a:r>
              <a:rPr lang="en-US" sz="1800" b="1" i="0" dirty="0" err="1">
                <a:solidFill>
                  <a:schemeClr val="tx1"/>
                </a:solidFill>
                <a:latin typeface="Calibri"/>
                <a:ea typeface="+mn-ea"/>
                <a:cs typeface="+mn-cs"/>
              </a:rPr>
              <a:t>quando</a:t>
            </a:r>
            <a:r>
              <a:rPr lang="en-US" sz="1800" b="0" i="0" dirty="0">
                <a:solidFill>
                  <a:schemeClr val="tx1"/>
                </a:solidFill>
                <a:latin typeface="Calibri"/>
                <a:ea typeface="+mn-ea"/>
                <a:cs typeface="+mn-cs"/>
              </a:rPr>
              <a:t> </a:t>
            </a:r>
            <a:r>
              <a:rPr lang="en-US" sz="1800" b="0" i="0" dirty="0" err="1">
                <a:solidFill>
                  <a:schemeClr val="tx1"/>
                </a:solidFill>
                <a:latin typeface="Calibri"/>
                <a:ea typeface="+mn-ea"/>
                <a:cs typeface="+mn-cs"/>
              </a:rPr>
              <a:t>l'avrò</a:t>
            </a:r>
            <a:r>
              <a:rPr lang="en-US" sz="1800" b="0" i="0" dirty="0">
                <a:solidFill>
                  <a:schemeClr val="tx1"/>
                </a:solidFill>
                <a:latin typeface="Calibri"/>
                <a:ea typeface="+mn-ea"/>
                <a:cs typeface="+mn-cs"/>
              </a:rPr>
              <a:t> </a:t>
            </a:r>
            <a:r>
              <a:rPr lang="en-US" sz="1800" b="0" i="0" dirty="0" err="1">
                <a:solidFill>
                  <a:schemeClr val="tx1"/>
                </a:solidFill>
                <a:latin typeface="Calibri"/>
                <a:ea typeface="+mn-ea"/>
                <a:cs typeface="+mn-cs"/>
              </a:rPr>
              <a:t>raggiunto</a:t>
            </a:r>
            <a:r>
              <a:rPr lang="en-US" sz="1800" b="0" i="0" dirty="0">
                <a:solidFill>
                  <a:schemeClr val="tx1"/>
                </a:solidFill>
                <a:latin typeface="Calibri"/>
                <a:ea typeface="+mn-ea"/>
                <a:cs typeface="+mn-cs"/>
              </a:rPr>
              <a:t>?</a:t>
            </a:r>
          </a:p>
          <a:p>
            <a:pPr indent="-228600" algn="l" defTabSz="914400">
              <a:lnSpc>
                <a:spcPct val="90000"/>
              </a:lnSpc>
              <a:spcAft>
                <a:spcPts val="600"/>
              </a:spcAft>
              <a:buFont typeface="Arial"/>
              <a:buChar char="•"/>
            </a:pPr>
            <a:endParaRPr dirty="0"/>
          </a:p>
          <a:p>
            <a:pPr indent="-228600" algn="l" defTabSz="914400">
              <a:lnSpc>
                <a:spcPct val="90000"/>
              </a:lnSpc>
              <a:spcAft>
                <a:spcPts val="600"/>
              </a:spcAft>
              <a:buFont typeface="Arial"/>
              <a:buChar char="•"/>
            </a:pPr>
            <a:r>
              <a:rPr lang="en-US" sz="1800" b="1" i="0" dirty="0" err="1">
                <a:solidFill>
                  <a:schemeClr val="tx1"/>
                </a:solidFill>
                <a:latin typeface="Calibri"/>
                <a:ea typeface="+mn-ea"/>
                <a:cs typeface="+mn-cs"/>
              </a:rPr>
              <a:t>Esempio</a:t>
            </a:r>
            <a:r>
              <a:rPr lang="en-US" sz="1800" b="1" i="0" dirty="0">
                <a:solidFill>
                  <a:schemeClr val="tx1"/>
                </a:solidFill>
                <a:latin typeface="Calibri"/>
                <a:ea typeface="+mn-ea"/>
                <a:cs typeface="+mn-cs"/>
              </a:rPr>
              <a:t>:</a:t>
            </a:r>
            <a:r>
              <a:rPr lang="en-US" sz="1800" b="0" i="0" dirty="0">
                <a:solidFill>
                  <a:schemeClr val="tx1"/>
                </a:solidFill>
                <a:latin typeface="Calibri"/>
                <a:ea typeface="+mn-ea"/>
                <a:cs typeface="+mn-cs"/>
              </a:rPr>
              <a:t>  Non solo "</a:t>
            </a:r>
            <a:r>
              <a:rPr lang="en-US" sz="1800" b="0" i="0" dirty="0" err="1">
                <a:solidFill>
                  <a:schemeClr val="tx1"/>
                </a:solidFill>
                <a:latin typeface="Calibri"/>
                <a:ea typeface="+mn-ea"/>
                <a:cs typeface="+mn-cs"/>
              </a:rPr>
              <a:t>dimagrire</a:t>
            </a:r>
            <a:r>
              <a:rPr lang="en-US" sz="1800" b="0" i="0" dirty="0">
                <a:solidFill>
                  <a:schemeClr val="tx1"/>
                </a:solidFill>
                <a:latin typeface="Calibri"/>
                <a:ea typeface="+mn-ea"/>
                <a:cs typeface="+mn-cs"/>
              </a:rPr>
              <a:t>", ma "</a:t>
            </a:r>
            <a:r>
              <a:rPr lang="en-US" sz="1800" b="0" i="0" dirty="0" err="1">
                <a:solidFill>
                  <a:schemeClr val="tx1"/>
                </a:solidFill>
                <a:latin typeface="Calibri"/>
                <a:ea typeface="+mn-ea"/>
                <a:cs typeface="+mn-cs"/>
              </a:rPr>
              <a:t>perdere</a:t>
            </a:r>
            <a:r>
              <a:rPr lang="en-US" sz="1800" b="0" i="0" dirty="0">
                <a:solidFill>
                  <a:schemeClr val="tx1"/>
                </a:solidFill>
                <a:latin typeface="Calibri"/>
                <a:ea typeface="+mn-ea"/>
                <a:cs typeface="+mn-cs"/>
              </a:rPr>
              <a:t> 6 chili".</a:t>
            </a:r>
          </a:p>
          <a:p>
            <a:pPr indent="-228600" algn="l" defTabSz="914400">
              <a:lnSpc>
                <a:spcPct val="90000"/>
              </a:lnSpc>
              <a:spcAft>
                <a:spcPts val="600"/>
              </a:spcAft>
              <a:buFont typeface="Arial"/>
              <a:buChar char="•"/>
            </a:pPr>
            <a:endParaRPr dirty="0"/>
          </a:p>
          <a:p>
            <a:pPr indent="-228600" algn="l" defTabSz="914400">
              <a:lnSpc>
                <a:spcPct val="90000"/>
              </a:lnSpc>
              <a:spcAft>
                <a:spcPts val="600"/>
              </a:spcAft>
              <a:buFont typeface="Arial"/>
              <a:buChar char="•"/>
            </a:pPr>
            <a:endParaRPr dirty="0"/>
          </a:p>
          <a:p>
            <a:pPr indent="-228600" algn="l" defTabSz="914400">
              <a:lnSpc>
                <a:spcPct val="90000"/>
              </a:lnSpc>
              <a:spcAft>
                <a:spcPts val="600"/>
              </a:spcAft>
              <a:buFont typeface="Arial"/>
              <a:buChar char="•"/>
            </a:pPr>
            <a:endParaRPr dirty="0"/>
          </a:p>
        </p:txBody>
      </p:sp>
      <p:sp>
        <p:nvSpPr>
          <p:cNvPr id="6" name="Slide Number Placeholder 5"/>
          <p:cNvSpPr>
            <a:spLocks noGrp="1"/>
          </p:cNvSpPr>
          <p:nvPr>
            <p:ph type="sldNum" sz="quarter" idx="12"/>
          </p:nvPr>
        </p:nvSpPr>
        <p:spPr>
          <a:xfrm>
            <a:off x="6941820" y="6356350"/>
            <a:ext cx="1165860" cy="365125"/>
          </a:xfrm>
        </p:spPr>
        <p:txBody>
          <a:bodyPr vert="horz" lIns="91440" tIns="45720" rIns="91440" bIns="45720" rtlCol="0" anchor="ctr">
            <a:normAutofit/>
          </a:bodyPr>
          <a:lstStyle/>
          <a:p>
            <a:pPr algn="r" defTabSz="914400">
              <a:spcAft>
                <a:spcPts val="600"/>
              </a:spcAft>
              <a:buNone/>
            </a:pPr>
            <a:fld id="{164FE841-7605-7A44-96E0-2201010B0786}" type="slidenum">
              <a:rPr lang="en-US" sz="1200" b="0" i="0">
                <a:solidFill>
                  <a:prstClr val="black">
                    <a:tint val="75000"/>
                  </a:prstClr>
                </a:solidFill>
                <a:latin typeface="Calibri"/>
                <a:ea typeface="+mn-ea"/>
                <a:cs typeface="+mn-cs"/>
              </a:rPr>
              <a:t>15</a:t>
            </a:fld>
            <a:endParaRPr sz="1200">
              <a:latin typeface="Calibri"/>
            </a:endParaRPr>
          </a:p>
        </p:txBody>
      </p:sp>
      <p:pic>
        <p:nvPicPr>
          <p:cNvPr id="5" name="Picture 4">
            <a:extLst>
              <a:ext uri="{FF2B5EF4-FFF2-40B4-BE49-F238E27FC236}">
                <a16:creationId xmlns="" xmlns:a16="http://schemas.microsoft.com/office/drawing/2014/main" id="{F41A8DA6-5EF4-4643-8090-A5B45C52D2EE}"/>
              </a:ext>
            </a:extLst>
          </p:cNvPr>
          <p:cNvPicPr>
            <a:picLocks noChangeAspect="1"/>
          </p:cNvPicPr>
          <p:nvPr/>
        </p:nvPicPr>
        <p:blipFill rotWithShape="1">
          <a:blip r:embed="rId3"/>
          <a:srcRect l="14928" r="19252"/>
          <a:stretch/>
        </p:blipFill>
        <p:spPr>
          <a:xfrm>
            <a:off x="5878849" y="10"/>
            <a:ext cx="6313150" cy="6857987"/>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sp>
        <p:nvSpPr>
          <p:cNvPr id="3" name="Rectangle 2"/>
          <p:cNvSpPr/>
          <p:nvPr/>
        </p:nvSpPr>
        <p:spPr>
          <a:xfrm>
            <a:off x="3003206" y="5887606"/>
            <a:ext cx="4950330" cy="369332"/>
          </a:xfrm>
          <a:prstGeom prst="rect">
            <a:avLst/>
          </a:prstGeom>
        </p:spPr>
        <p:txBody>
          <a:bodyPr wrap="none">
            <a:spAutoFit/>
          </a:bodyPr>
          <a:lstStyle/>
          <a:p>
            <a:r>
              <a:rPr lang="en-US" dirty="0" err="1" smtClean="0">
                <a:solidFill>
                  <a:schemeClr val="bg1">
                    <a:lumMod val="65000"/>
                  </a:schemeClr>
                </a:solidFill>
              </a:rPr>
              <a:t>Foto</a:t>
            </a:r>
            <a:r>
              <a:rPr lang="en-US" dirty="0" smtClean="0">
                <a:solidFill>
                  <a:schemeClr val="bg1">
                    <a:lumMod val="65000"/>
                  </a:schemeClr>
                </a:solidFill>
              </a:rPr>
              <a:t>: </a:t>
            </a:r>
            <a:r>
              <a:rPr lang="en-US" dirty="0">
                <a:solidFill>
                  <a:schemeClr val="bg1">
                    <a:lumMod val="65000"/>
                  </a:schemeClr>
                </a:solidFill>
              </a:rPr>
              <a:t>https://unsplash.com/photos/ODCh8XHHsgo</a:t>
            </a:r>
          </a:p>
        </p:txBody>
      </p:sp>
    </p:spTree>
    <p:extLst>
      <p:ext uri="{BB962C8B-B14F-4D97-AF65-F5344CB8AC3E}">
        <p14:creationId xmlns:p14="http://schemas.microsoft.com/office/powerpoint/2010/main" val="22743638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asellaDiTesto 1"/>
          <p:cNvSpPr txBox="1"/>
          <p:nvPr/>
        </p:nvSpPr>
        <p:spPr>
          <a:xfrm>
            <a:off x="655320" y="697637"/>
            <a:ext cx="5120114" cy="1692794"/>
          </a:xfrm>
          <a:prstGeom prst="rect">
            <a:avLst/>
          </a:prstGeom>
        </p:spPr>
        <p:txBody>
          <a:bodyPr vert="horz" lIns="91440" tIns="45720" rIns="91440" bIns="45720" rtlCol="0" anchor="ctr">
            <a:normAutofit/>
          </a:bodyPr>
          <a:lstStyle/>
          <a:p>
            <a:pPr algn="l" defTabSz="914400">
              <a:lnSpc>
                <a:spcPct val="90000"/>
              </a:lnSpc>
              <a:spcBef>
                <a:spcPct val="0"/>
              </a:spcBef>
              <a:spcAft>
                <a:spcPts val="600"/>
              </a:spcAft>
              <a:buNone/>
            </a:pPr>
            <a:r>
              <a:rPr lang="en-US" sz="4400" b="1" i="0">
                <a:solidFill>
                  <a:schemeClr val="tx1"/>
                </a:solidFill>
                <a:latin typeface="Calibri Light"/>
                <a:ea typeface="+mj-ea"/>
                <a:cs typeface="+mj-cs"/>
              </a:rPr>
              <a:t>3. Attivabile</a:t>
            </a:r>
          </a:p>
        </p:txBody>
      </p:sp>
      <p:cxnSp>
        <p:nvCxnSpPr>
          <p:cNvPr id="8" name="Straight Arrow Connector 10">
            <a:extLst>
              <a:ext uri="{FF2B5EF4-FFF2-40B4-BE49-F238E27FC236}">
                <a16:creationId xmlns="" xmlns:a16="http://schemas.microsoft.com/office/drawing/2014/main" id="{E4A809D5-3600-46D4-A466-67F2349A54FB}"/>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655320" y="2316480"/>
            <a:ext cx="45720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4" name="CasellaDiTesto 3"/>
          <p:cNvSpPr txBox="1"/>
          <p:nvPr/>
        </p:nvSpPr>
        <p:spPr>
          <a:xfrm>
            <a:off x="655321" y="2575034"/>
            <a:ext cx="5120113" cy="3462228"/>
          </a:xfrm>
          <a:prstGeom prst="rect">
            <a:avLst/>
          </a:prstGeom>
        </p:spPr>
        <p:txBody>
          <a:bodyPr vert="horz" lIns="91440" tIns="45720" rIns="91440" bIns="45720" rtlCol="0">
            <a:normAutofit/>
          </a:bodyPr>
          <a:lstStyle/>
          <a:p>
            <a:pPr indent="-228600" algn="l" defTabSz="914400">
              <a:lnSpc>
                <a:spcPct val="90000"/>
              </a:lnSpc>
              <a:spcAft>
                <a:spcPts val="600"/>
              </a:spcAft>
              <a:buFont typeface="Arial"/>
              <a:buChar char="•"/>
            </a:pPr>
            <a:r>
              <a:rPr lang="en-US" sz="1800" b="0" i="0">
                <a:solidFill>
                  <a:schemeClr val="tx1"/>
                </a:solidFill>
                <a:latin typeface="Calibri"/>
                <a:ea typeface="+mn-ea"/>
                <a:cs typeface="+mn-cs"/>
              </a:rPr>
              <a:t>Stabilire obiettivi irraggiungibili significa prepararsi a un fallimento!</a:t>
            </a:r>
          </a:p>
          <a:p>
            <a:pPr indent="-228600" algn="l" defTabSz="914400">
              <a:lnSpc>
                <a:spcPct val="90000"/>
              </a:lnSpc>
              <a:spcAft>
                <a:spcPts val="600"/>
              </a:spcAft>
              <a:buFont typeface="Arial"/>
              <a:buChar char="•"/>
            </a:pPr>
            <a:endParaRPr dirty="0"/>
          </a:p>
          <a:p>
            <a:pPr indent="-228600" algn="l" defTabSz="914400">
              <a:lnSpc>
                <a:spcPct val="90000"/>
              </a:lnSpc>
              <a:spcAft>
                <a:spcPts val="600"/>
              </a:spcAft>
              <a:buFont typeface="Arial"/>
              <a:buChar char="•"/>
            </a:pPr>
            <a:r>
              <a:rPr lang="en-US" sz="1800" b="0" i="0">
                <a:solidFill>
                  <a:schemeClr val="tx1"/>
                </a:solidFill>
                <a:latin typeface="Calibri"/>
                <a:ea typeface="+mn-ea"/>
                <a:cs typeface="+mn-cs"/>
              </a:rPr>
              <a:t>Potete raggiungere quasi tutti gli obiettivi fissati se: </a:t>
            </a:r>
          </a:p>
          <a:p>
            <a:pPr marL="342900" indent="-228600" algn="l" defTabSz="914400">
              <a:lnSpc>
                <a:spcPct val="90000"/>
              </a:lnSpc>
              <a:spcAft>
                <a:spcPts val="600"/>
              </a:spcAft>
              <a:buFont typeface="Arial"/>
              <a:buChar char="•"/>
            </a:pPr>
            <a:r>
              <a:rPr lang="en-US" sz="1800" b="0" i="0">
                <a:solidFill>
                  <a:schemeClr val="tx1"/>
                </a:solidFill>
                <a:latin typeface="Calibri"/>
                <a:ea typeface="+mn-ea"/>
                <a:cs typeface="+mn-cs"/>
              </a:rPr>
              <a:t>Pianificherete oculatamente i passi da seguire  </a:t>
            </a:r>
          </a:p>
          <a:p>
            <a:pPr marL="342900" indent="-228600" algn="l" defTabSz="914400">
              <a:lnSpc>
                <a:spcPct val="90000"/>
              </a:lnSpc>
              <a:spcAft>
                <a:spcPts val="600"/>
              </a:spcAft>
              <a:buFont typeface="Arial"/>
              <a:buChar char="•"/>
            </a:pPr>
            <a:r>
              <a:rPr lang="en-US" sz="1800" b="0" i="0">
                <a:solidFill>
                  <a:schemeClr val="tx1"/>
                </a:solidFill>
                <a:latin typeface="Calibri"/>
                <a:ea typeface="+mn-ea"/>
                <a:cs typeface="+mn-cs"/>
              </a:rPr>
              <a:t>Stabilirete obiettivi realistici che vi consentano di andare verso l'obiettivo generale</a:t>
            </a:r>
          </a:p>
          <a:p>
            <a:pPr indent="-228600" algn="l" defTabSz="914400">
              <a:lnSpc>
                <a:spcPct val="90000"/>
              </a:lnSpc>
              <a:spcAft>
                <a:spcPts val="600"/>
              </a:spcAft>
              <a:buFont typeface="Arial"/>
              <a:buChar char="•"/>
            </a:pPr>
            <a:endParaRPr dirty="0"/>
          </a:p>
          <a:p>
            <a:pPr indent="-228600" algn="l" defTabSz="914400">
              <a:lnSpc>
                <a:spcPct val="90000"/>
              </a:lnSpc>
              <a:spcAft>
                <a:spcPts val="600"/>
              </a:spcAft>
              <a:buFont typeface="Arial"/>
              <a:buChar char="•"/>
            </a:pPr>
            <a:r>
              <a:rPr lang="en-US" sz="1800" b="1" i="0">
                <a:solidFill>
                  <a:schemeClr val="tx1"/>
                </a:solidFill>
                <a:latin typeface="Calibri"/>
                <a:ea typeface="+mn-ea"/>
                <a:cs typeface="+mn-cs"/>
              </a:rPr>
              <a:t>Esempio:</a:t>
            </a:r>
            <a:r>
              <a:rPr lang="en-US" sz="1800" b="0" i="0">
                <a:solidFill>
                  <a:schemeClr val="tx1"/>
                </a:solidFill>
                <a:latin typeface="Calibri"/>
                <a:ea typeface="+mn-ea"/>
                <a:cs typeface="+mn-cs"/>
              </a:rPr>
              <a:t>  "Voglio perdere 3 etti alla settimana" invece di "Voglio perdere 1 chilo in una settimana" </a:t>
            </a:r>
          </a:p>
          <a:p>
            <a:pPr indent="-228600" algn="l" defTabSz="914400">
              <a:lnSpc>
                <a:spcPct val="90000"/>
              </a:lnSpc>
              <a:spcAft>
                <a:spcPts val="600"/>
              </a:spcAft>
              <a:buFont typeface="Arial"/>
              <a:buChar char="•"/>
            </a:pPr>
            <a:endParaRPr dirty="0"/>
          </a:p>
          <a:p>
            <a:pPr indent="-228600" algn="l" defTabSz="914400">
              <a:lnSpc>
                <a:spcPct val="90000"/>
              </a:lnSpc>
              <a:spcAft>
                <a:spcPts val="600"/>
              </a:spcAft>
              <a:buFont typeface="Arial"/>
              <a:buChar char="•"/>
            </a:pPr>
            <a:endParaRPr dirty="0"/>
          </a:p>
        </p:txBody>
      </p:sp>
      <p:sp>
        <p:nvSpPr>
          <p:cNvPr id="6" name="Slide Number Placeholder 5"/>
          <p:cNvSpPr>
            <a:spLocks noGrp="1"/>
          </p:cNvSpPr>
          <p:nvPr>
            <p:ph type="sldNum" sz="quarter" idx="12"/>
          </p:nvPr>
        </p:nvSpPr>
        <p:spPr>
          <a:xfrm>
            <a:off x="6941820" y="6356350"/>
            <a:ext cx="1165860" cy="365125"/>
          </a:xfrm>
          <a:prstGeom prst="ellipse">
            <a:avLst/>
          </a:prstGeom>
        </p:spPr>
        <p:txBody>
          <a:bodyPr vert="horz" lIns="91440" tIns="45720" rIns="91440" bIns="45720" rtlCol="0" anchor="ctr">
            <a:normAutofit/>
          </a:bodyPr>
          <a:lstStyle/>
          <a:p>
            <a:pPr algn="r" defTabSz="914400">
              <a:lnSpc>
                <a:spcPct val="90000"/>
              </a:lnSpc>
              <a:spcAft>
                <a:spcPts val="600"/>
              </a:spcAft>
              <a:buNone/>
            </a:pPr>
            <a:fld id="{164FE841-7605-7A44-96E0-2201010B0786}" type="slidenum">
              <a:rPr lang="en-US" sz="1200" b="0" i="0">
                <a:solidFill>
                  <a:prstClr val="black">
                    <a:tint val="75000"/>
                  </a:prstClr>
                </a:solidFill>
                <a:latin typeface="Calibri"/>
                <a:ea typeface="+mn-ea"/>
                <a:cs typeface="+mn-cs"/>
              </a:rPr>
              <a:t>16</a:t>
            </a:fld>
            <a:endParaRPr sz="1200">
              <a:latin typeface="Calibri"/>
            </a:endParaRPr>
          </a:p>
        </p:txBody>
      </p:sp>
      <p:pic>
        <p:nvPicPr>
          <p:cNvPr id="5" name="Picture 4" descr="A close up of a grassy hillDescription generated with very high confidence">
            <a:extLst>
              <a:ext uri="{FF2B5EF4-FFF2-40B4-BE49-F238E27FC236}">
                <a16:creationId xmlns="" xmlns:a16="http://schemas.microsoft.com/office/drawing/2014/main" id="{5844C925-F43A-4F43-A8D2-558338EBCC6B}"/>
              </a:ext>
            </a:extLst>
          </p:cNvPr>
          <p:cNvPicPr>
            <a:picLocks noChangeAspect="1"/>
          </p:cNvPicPr>
          <p:nvPr/>
        </p:nvPicPr>
        <p:blipFill rotWithShape="1">
          <a:blip r:embed="rId3"/>
          <a:srcRect t="13096" r="2" b="2"/>
          <a:stretch/>
        </p:blipFill>
        <p:spPr>
          <a:xfrm>
            <a:off x="5878849" y="10"/>
            <a:ext cx="6313150" cy="6857987"/>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sp>
        <p:nvSpPr>
          <p:cNvPr id="7" name="Rectangle 6"/>
          <p:cNvSpPr/>
          <p:nvPr/>
        </p:nvSpPr>
        <p:spPr>
          <a:xfrm>
            <a:off x="4784398" y="5980108"/>
            <a:ext cx="3260380" cy="276999"/>
          </a:xfrm>
          <a:prstGeom prst="rect">
            <a:avLst/>
          </a:prstGeom>
        </p:spPr>
        <p:txBody>
          <a:bodyPr wrap="none">
            <a:spAutoFit/>
          </a:bodyPr>
          <a:lstStyle/>
          <a:p>
            <a:r>
              <a:rPr lang="en-US" sz="1200" dirty="0" err="1" smtClean="0">
                <a:solidFill>
                  <a:schemeClr val="bg1">
                    <a:lumMod val="75000"/>
                  </a:schemeClr>
                </a:solidFill>
              </a:rPr>
              <a:t>Foto</a:t>
            </a:r>
            <a:r>
              <a:rPr lang="en-US" sz="1200" dirty="0" smtClean="0">
                <a:solidFill>
                  <a:schemeClr val="bg1">
                    <a:lumMod val="75000"/>
                  </a:schemeClr>
                </a:solidFill>
              </a:rPr>
              <a:t>: </a:t>
            </a:r>
            <a:r>
              <a:rPr lang="en-US" sz="1200" dirty="0" smtClean="0">
                <a:solidFill>
                  <a:schemeClr val="bg1">
                    <a:lumMod val="65000"/>
                  </a:schemeClr>
                </a:solidFill>
              </a:rPr>
              <a:t>https</a:t>
            </a:r>
            <a:r>
              <a:rPr lang="en-US" sz="1200" dirty="0">
                <a:solidFill>
                  <a:schemeClr val="bg1">
                    <a:lumMod val="65000"/>
                  </a:schemeClr>
                </a:solidFill>
              </a:rPr>
              <a:t>://unsplash.com/photos/OWsdJ-MllYA</a:t>
            </a:r>
          </a:p>
        </p:txBody>
      </p:sp>
    </p:spTree>
    <p:extLst>
      <p:ext uri="{BB962C8B-B14F-4D97-AF65-F5344CB8AC3E}">
        <p14:creationId xmlns:p14="http://schemas.microsoft.com/office/powerpoint/2010/main" val="25845351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asellaDiTesto 1"/>
          <p:cNvSpPr txBox="1"/>
          <p:nvPr/>
        </p:nvSpPr>
        <p:spPr>
          <a:xfrm>
            <a:off x="669711" y="816304"/>
            <a:ext cx="5127031" cy="1676603"/>
          </a:xfrm>
          <a:prstGeom prst="rect">
            <a:avLst/>
          </a:prstGeom>
        </p:spPr>
        <p:txBody>
          <a:bodyPr vert="horz" lIns="91440" tIns="45720" rIns="91440" bIns="45720" rtlCol="0" anchor="ctr">
            <a:normAutofit/>
          </a:bodyPr>
          <a:lstStyle/>
          <a:p>
            <a:pPr algn="l" defTabSz="914400">
              <a:lnSpc>
                <a:spcPct val="90000"/>
              </a:lnSpc>
              <a:spcBef>
                <a:spcPct val="0"/>
              </a:spcBef>
              <a:spcAft>
                <a:spcPts val="600"/>
              </a:spcAft>
              <a:buNone/>
            </a:pPr>
            <a:r>
              <a:rPr lang="en-US" sz="4400" b="1" i="0">
                <a:solidFill>
                  <a:schemeClr val="tx1"/>
                </a:solidFill>
                <a:latin typeface="Calibri Light"/>
                <a:ea typeface="+mj-ea"/>
                <a:cs typeface="+mj-cs"/>
              </a:rPr>
              <a:t>4. Rilevante</a:t>
            </a:r>
          </a:p>
        </p:txBody>
      </p:sp>
      <p:sp>
        <p:nvSpPr>
          <p:cNvPr id="4" name="CasellaDiTesto 3"/>
          <p:cNvSpPr txBox="1"/>
          <p:nvPr/>
        </p:nvSpPr>
        <p:spPr>
          <a:xfrm>
            <a:off x="648930" y="2438400"/>
            <a:ext cx="5127029" cy="3785419"/>
          </a:xfrm>
          <a:prstGeom prst="rect">
            <a:avLst/>
          </a:prstGeom>
        </p:spPr>
        <p:txBody>
          <a:bodyPr vert="horz" lIns="91440" tIns="45720" rIns="91440" bIns="45720" rtlCol="0">
            <a:normAutofit/>
          </a:bodyPr>
          <a:lstStyle/>
          <a:p>
            <a:pPr indent="-228600" algn="l" defTabSz="914400">
              <a:lnSpc>
                <a:spcPct val="90000"/>
              </a:lnSpc>
              <a:spcAft>
                <a:spcPts val="600"/>
              </a:spcAft>
              <a:buFont typeface="Arial"/>
              <a:buChar char="•"/>
            </a:pPr>
            <a:r>
              <a:rPr lang="en-US" sz="1800" b="0" i="0">
                <a:solidFill>
                  <a:schemeClr val="tx1"/>
                </a:solidFill>
                <a:latin typeface="Calibri"/>
                <a:ea typeface="+mn-ea"/>
                <a:cs typeface="+mn-cs"/>
              </a:rPr>
              <a:t>Per essere rilevante, un obiettivo deve essere qualcosa che sei </a:t>
            </a:r>
            <a:r>
              <a:rPr lang="en-US" sz="1800" b="1" i="0">
                <a:solidFill>
                  <a:schemeClr val="tx1"/>
                </a:solidFill>
                <a:latin typeface="Calibri"/>
                <a:ea typeface="+mn-ea"/>
                <a:cs typeface="+mn-cs"/>
              </a:rPr>
              <a:t>disposto e in grado</a:t>
            </a:r>
            <a:r>
              <a:rPr lang="en-US" sz="1800" b="0" i="0">
                <a:solidFill>
                  <a:schemeClr val="tx1"/>
                </a:solidFill>
                <a:latin typeface="Calibri"/>
                <a:ea typeface="+mn-ea"/>
                <a:cs typeface="+mn-cs"/>
              </a:rPr>
              <a:t> di fare. </a:t>
            </a:r>
          </a:p>
          <a:p>
            <a:pPr indent="-228600" algn="l" defTabSz="914400">
              <a:lnSpc>
                <a:spcPct val="90000"/>
              </a:lnSpc>
              <a:spcAft>
                <a:spcPts val="600"/>
              </a:spcAft>
              <a:buFont typeface="Arial"/>
              <a:buChar char="•"/>
            </a:pPr>
            <a:endParaRPr dirty="0"/>
          </a:p>
          <a:p>
            <a:pPr indent="-228600" algn="l" defTabSz="914400">
              <a:lnSpc>
                <a:spcPct val="90000"/>
              </a:lnSpc>
              <a:spcAft>
                <a:spcPts val="600"/>
              </a:spcAft>
              <a:buFont typeface="Arial"/>
              <a:buChar char="•"/>
            </a:pPr>
            <a:r>
              <a:rPr lang="en-US" sz="1800" b="1" i="0">
                <a:solidFill>
                  <a:schemeClr val="tx1"/>
                </a:solidFill>
                <a:latin typeface="Calibri"/>
                <a:ea typeface="+mn-ea"/>
                <a:cs typeface="+mn-cs"/>
              </a:rPr>
              <a:t>Esempio:</a:t>
            </a:r>
            <a:r>
              <a:rPr lang="en-US" sz="1800" b="0" i="0">
                <a:solidFill>
                  <a:schemeClr val="tx1"/>
                </a:solidFill>
                <a:latin typeface="Calibri"/>
                <a:ea typeface="+mn-ea"/>
                <a:cs typeface="+mn-cs"/>
              </a:rPr>
              <a:t>  "Voglio dimagrire per correre e giocare coi miei figli nel parco" </a:t>
            </a:r>
          </a:p>
        </p:txBody>
      </p:sp>
      <p:sp>
        <p:nvSpPr>
          <p:cNvPr id="6" name="Slide Number Placeholder 5"/>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lgn="r" defTabSz="914400">
              <a:spcAft>
                <a:spcPts val="600"/>
              </a:spcAft>
              <a:buNone/>
            </a:pPr>
            <a:fld id="{164FE841-7605-7A44-96E0-2201010B0786}" type="slidenum">
              <a:rPr lang="en-US" sz="1200" b="0" i="0">
                <a:solidFill>
                  <a:prstClr val="black">
                    <a:tint val="75000"/>
                  </a:prstClr>
                </a:solidFill>
                <a:latin typeface="Calibri"/>
                <a:ea typeface="+mn-ea"/>
                <a:cs typeface="+mn-cs"/>
              </a:rPr>
              <a:t>17</a:t>
            </a:fld>
            <a:endParaRPr sz="1200">
              <a:latin typeface="Calibri"/>
            </a:endParaRPr>
          </a:p>
        </p:txBody>
      </p:sp>
      <p:sp>
        <p:nvSpPr>
          <p:cNvPr id="8" name="Rectangle 7"/>
          <p:cNvSpPr/>
          <p:nvPr/>
        </p:nvSpPr>
        <p:spPr>
          <a:xfrm>
            <a:off x="6096019" y="0"/>
            <a:ext cx="6096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dirty="0"/>
          </a:p>
        </p:txBody>
      </p:sp>
      <p:sp>
        <p:nvSpPr>
          <p:cNvPr id="9" name="CasellaDiTesto 2"/>
          <p:cNvSpPr txBox="1"/>
          <p:nvPr/>
        </p:nvSpPr>
        <p:spPr>
          <a:xfrm>
            <a:off x="6096019" y="120402"/>
            <a:ext cx="6096000" cy="6617196"/>
          </a:xfrm>
          <a:prstGeom prst="rect">
            <a:avLst/>
          </a:prstGeom>
          <a:solidFill>
            <a:schemeClr val="tx1"/>
          </a:solidFill>
        </p:spPr>
        <p:txBody>
          <a:bodyPr wrap="square" rtlCol="0">
            <a:spAutoFit/>
          </a:bodyPr>
          <a:lstStyle/>
          <a:p>
            <a:pPr algn="ctr"/>
            <a:r>
              <a:rPr lang="it-IT" sz="5800" dirty="0" smtClean="0">
                <a:solidFill>
                  <a:schemeClr val="bg1"/>
                </a:solidFill>
              </a:rPr>
              <a:t>Se per voi è importante, troverete un modo di farlo.</a:t>
            </a:r>
          </a:p>
          <a:p>
            <a:pPr algn="ctr"/>
            <a:r>
              <a:rPr lang="it-IT" sz="5800" dirty="0" smtClean="0">
                <a:solidFill>
                  <a:schemeClr val="bg1"/>
                </a:solidFill>
              </a:rPr>
              <a:t>Se non lo è, troverete una scusa.</a:t>
            </a:r>
          </a:p>
          <a:p>
            <a:pPr algn="ctr"/>
            <a:r>
              <a:rPr lang="it-IT" dirty="0" smtClean="0">
                <a:solidFill>
                  <a:schemeClr val="bg1"/>
                </a:solidFill>
              </a:rPr>
              <a:t>                                                           - Sconosciuto</a:t>
            </a:r>
            <a:endParaRPr lang="it-IT" dirty="0">
              <a:solidFill>
                <a:schemeClr val="bg1"/>
              </a:solidFill>
            </a:endParaRPr>
          </a:p>
        </p:txBody>
      </p:sp>
    </p:spTree>
    <p:extLst>
      <p:ext uri="{BB962C8B-B14F-4D97-AF65-F5344CB8AC3E}">
        <p14:creationId xmlns:p14="http://schemas.microsoft.com/office/powerpoint/2010/main" val="20776658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asellaDiTesto 1"/>
          <p:cNvSpPr txBox="1"/>
          <p:nvPr/>
        </p:nvSpPr>
        <p:spPr>
          <a:xfrm>
            <a:off x="655320" y="1030142"/>
            <a:ext cx="5120114" cy="1692794"/>
          </a:xfrm>
          <a:prstGeom prst="rect">
            <a:avLst/>
          </a:prstGeom>
        </p:spPr>
        <p:txBody>
          <a:bodyPr vert="horz" lIns="91440" tIns="45720" rIns="91440" bIns="45720" rtlCol="0" anchor="ctr">
            <a:normAutofit/>
          </a:bodyPr>
          <a:lstStyle/>
          <a:p>
            <a:pPr algn="l" defTabSz="914400">
              <a:lnSpc>
                <a:spcPct val="90000"/>
              </a:lnSpc>
              <a:spcBef>
                <a:spcPct val="0"/>
              </a:spcBef>
              <a:spcAft>
                <a:spcPts val="600"/>
              </a:spcAft>
              <a:buNone/>
            </a:pPr>
            <a:r>
              <a:rPr lang="en-US" sz="4400" b="1" i="0">
                <a:solidFill>
                  <a:schemeClr val="tx1"/>
                </a:solidFill>
                <a:latin typeface="Calibri Light"/>
                <a:ea typeface="+mj-ea"/>
                <a:cs typeface="+mj-cs"/>
              </a:rPr>
              <a:t>5. Temporizzabile</a:t>
            </a:r>
          </a:p>
        </p:txBody>
      </p:sp>
      <p:cxnSp>
        <p:nvCxnSpPr>
          <p:cNvPr id="11" name="Straight Arrow Connector 10">
            <a:extLst>
              <a:ext uri="{FF2B5EF4-FFF2-40B4-BE49-F238E27FC236}">
                <a16:creationId xmlns="" xmlns:a16="http://schemas.microsoft.com/office/drawing/2014/main" id="{E4A809D5-3600-46D4-A466-67F2349A54FB}"/>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655320" y="2316480"/>
            <a:ext cx="45720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4" name="CasellaDiTesto 3"/>
          <p:cNvSpPr txBox="1"/>
          <p:nvPr/>
        </p:nvSpPr>
        <p:spPr>
          <a:xfrm>
            <a:off x="655321" y="2575034"/>
            <a:ext cx="5120113" cy="3462228"/>
          </a:xfrm>
          <a:prstGeom prst="rect">
            <a:avLst/>
          </a:prstGeom>
        </p:spPr>
        <p:txBody>
          <a:bodyPr vert="horz" lIns="91440" tIns="45720" rIns="91440" bIns="45720" rtlCol="0">
            <a:normAutofit/>
          </a:bodyPr>
          <a:lstStyle/>
          <a:p>
            <a:pPr marL="342900" indent="-228600" algn="l" defTabSz="914400">
              <a:lnSpc>
                <a:spcPct val="90000"/>
              </a:lnSpc>
              <a:spcAft>
                <a:spcPts val="600"/>
              </a:spcAft>
              <a:buFont typeface="Arial"/>
              <a:buChar char="•"/>
            </a:pPr>
            <a:r>
              <a:rPr lang="en-US" sz="1900" b="0" i="0" dirty="0">
                <a:solidFill>
                  <a:schemeClr val="tx1"/>
                </a:solidFill>
                <a:latin typeface="Calibri"/>
                <a:ea typeface="+mn-ea"/>
                <a:cs typeface="+mn-cs"/>
              </a:rPr>
              <a:t>Un </a:t>
            </a:r>
            <a:r>
              <a:rPr lang="en-US" sz="1900" b="0" i="0" dirty="0" err="1">
                <a:solidFill>
                  <a:schemeClr val="tx1"/>
                </a:solidFill>
                <a:latin typeface="Calibri"/>
                <a:ea typeface="+mn-ea"/>
                <a:cs typeface="+mn-cs"/>
              </a:rPr>
              <a:t>obiettivo</a:t>
            </a:r>
            <a:r>
              <a:rPr lang="en-US" sz="1900" b="0" i="0" dirty="0">
                <a:solidFill>
                  <a:schemeClr val="tx1"/>
                </a:solidFill>
                <a:latin typeface="Calibri"/>
                <a:ea typeface="+mn-ea"/>
                <a:cs typeface="+mn-cs"/>
              </a:rPr>
              <a:t> </a:t>
            </a:r>
            <a:r>
              <a:rPr lang="en-US" sz="1900" b="0" i="0" dirty="0" err="1">
                <a:solidFill>
                  <a:schemeClr val="tx1"/>
                </a:solidFill>
                <a:latin typeface="Calibri"/>
                <a:ea typeface="+mn-ea"/>
                <a:cs typeface="+mn-cs"/>
              </a:rPr>
              <a:t>dovrebbe</a:t>
            </a:r>
            <a:r>
              <a:rPr lang="en-US" sz="1900" b="0" i="0" dirty="0">
                <a:solidFill>
                  <a:schemeClr val="tx1"/>
                </a:solidFill>
                <a:latin typeface="Calibri"/>
                <a:ea typeface="+mn-ea"/>
                <a:cs typeface="+mn-cs"/>
              </a:rPr>
              <a:t> </a:t>
            </a:r>
            <a:r>
              <a:rPr lang="en-US" sz="1900" b="0" i="0" dirty="0" err="1">
                <a:solidFill>
                  <a:schemeClr val="tx1"/>
                </a:solidFill>
                <a:latin typeface="Calibri"/>
                <a:ea typeface="+mn-ea"/>
                <a:cs typeface="+mn-cs"/>
              </a:rPr>
              <a:t>essere</a:t>
            </a:r>
            <a:r>
              <a:rPr lang="en-US" sz="1900" b="0" i="0" dirty="0">
                <a:solidFill>
                  <a:schemeClr val="tx1"/>
                </a:solidFill>
                <a:latin typeface="Calibri"/>
                <a:ea typeface="+mn-ea"/>
                <a:cs typeface="+mn-cs"/>
              </a:rPr>
              <a:t> ben </a:t>
            </a:r>
            <a:r>
              <a:rPr lang="en-US" sz="1900" b="0" i="0" dirty="0" err="1">
                <a:solidFill>
                  <a:schemeClr val="tx1"/>
                </a:solidFill>
                <a:latin typeface="Calibri"/>
                <a:ea typeface="+mn-ea"/>
                <a:cs typeface="+mn-cs"/>
              </a:rPr>
              <a:t>inquadrato</a:t>
            </a:r>
            <a:r>
              <a:rPr lang="en-US" sz="1900" b="0" i="0" dirty="0">
                <a:solidFill>
                  <a:schemeClr val="tx1"/>
                </a:solidFill>
                <a:latin typeface="Calibri"/>
                <a:ea typeface="+mn-ea"/>
                <a:cs typeface="+mn-cs"/>
              </a:rPr>
              <a:t> </a:t>
            </a:r>
            <a:r>
              <a:rPr lang="en-US" sz="1900" b="0" i="0" dirty="0" err="1">
                <a:solidFill>
                  <a:schemeClr val="tx1"/>
                </a:solidFill>
                <a:latin typeface="Calibri"/>
                <a:ea typeface="+mn-ea"/>
                <a:cs typeface="+mn-cs"/>
              </a:rPr>
              <a:t>entro</a:t>
            </a:r>
            <a:r>
              <a:rPr lang="en-US" sz="1900" b="0" i="0" dirty="0">
                <a:solidFill>
                  <a:schemeClr val="tx1"/>
                </a:solidFill>
                <a:latin typeface="Calibri"/>
                <a:ea typeface="+mn-ea"/>
                <a:cs typeface="+mn-cs"/>
              </a:rPr>
              <a:t> un </a:t>
            </a:r>
            <a:r>
              <a:rPr lang="en-US" sz="1900" b="0" i="0" dirty="0" err="1">
                <a:solidFill>
                  <a:schemeClr val="tx1"/>
                </a:solidFill>
                <a:latin typeface="Calibri"/>
                <a:ea typeface="+mn-ea"/>
                <a:cs typeface="+mn-cs"/>
              </a:rPr>
              <a:t>certo</a:t>
            </a:r>
            <a:r>
              <a:rPr lang="en-US" sz="1900" b="0" i="0" dirty="0">
                <a:solidFill>
                  <a:schemeClr val="tx1"/>
                </a:solidFill>
                <a:latin typeface="Calibri"/>
                <a:ea typeface="+mn-ea"/>
                <a:cs typeface="+mn-cs"/>
              </a:rPr>
              <a:t> </a:t>
            </a:r>
            <a:r>
              <a:rPr lang="en-US" sz="1900" b="0" i="0" dirty="0" err="1">
                <a:solidFill>
                  <a:schemeClr val="tx1"/>
                </a:solidFill>
                <a:latin typeface="Calibri"/>
                <a:ea typeface="+mn-ea"/>
                <a:cs typeface="+mn-cs"/>
              </a:rPr>
              <a:t>periodo</a:t>
            </a:r>
            <a:r>
              <a:rPr lang="en-US" sz="1900" b="0" i="0" dirty="0">
                <a:solidFill>
                  <a:schemeClr val="tx1"/>
                </a:solidFill>
                <a:latin typeface="Calibri"/>
                <a:ea typeface="+mn-ea"/>
                <a:cs typeface="+mn-cs"/>
              </a:rPr>
              <a:t> di tempo. </a:t>
            </a:r>
          </a:p>
          <a:p>
            <a:pPr marL="800100" lvl="1" indent="-228600" algn="l" defTabSz="914400">
              <a:lnSpc>
                <a:spcPct val="90000"/>
              </a:lnSpc>
              <a:spcAft>
                <a:spcPts val="600"/>
              </a:spcAft>
              <a:buFont typeface="Arial"/>
              <a:buChar char="•"/>
            </a:pPr>
            <a:r>
              <a:rPr lang="en-US" sz="1900" b="0" i="0" dirty="0" err="1" smtClean="0">
                <a:solidFill>
                  <a:schemeClr val="tx1"/>
                </a:solidFill>
                <a:latin typeface="Calibri"/>
                <a:ea typeface="+mn-ea"/>
                <a:cs typeface="+mn-cs"/>
              </a:rPr>
              <a:t>Senza</a:t>
            </a:r>
            <a:r>
              <a:rPr lang="en-US" sz="1900" b="0" i="0" dirty="0" smtClean="0">
                <a:solidFill>
                  <a:schemeClr val="tx1"/>
                </a:solidFill>
                <a:latin typeface="Calibri"/>
                <a:ea typeface="+mn-ea"/>
                <a:cs typeface="+mn-cs"/>
              </a:rPr>
              <a:t> </a:t>
            </a:r>
            <a:r>
              <a:rPr lang="en-US" sz="1900" b="0" i="0" dirty="0" err="1" smtClean="0">
                <a:solidFill>
                  <a:schemeClr val="tx1"/>
                </a:solidFill>
                <a:latin typeface="Calibri"/>
                <a:ea typeface="+mn-ea"/>
                <a:cs typeface="+mn-cs"/>
              </a:rPr>
              <a:t>limiti</a:t>
            </a:r>
            <a:r>
              <a:rPr lang="en-US" sz="1900" b="0" i="0" dirty="0" smtClean="0">
                <a:solidFill>
                  <a:schemeClr val="tx1"/>
                </a:solidFill>
                <a:latin typeface="Calibri"/>
                <a:ea typeface="+mn-ea"/>
                <a:cs typeface="+mn-cs"/>
              </a:rPr>
              <a:t> di tempo non </a:t>
            </a:r>
            <a:r>
              <a:rPr lang="en-US" sz="1900" b="0" i="0" dirty="0" err="1" smtClean="0">
                <a:solidFill>
                  <a:schemeClr val="tx1"/>
                </a:solidFill>
                <a:latin typeface="Calibri"/>
                <a:ea typeface="+mn-ea"/>
                <a:cs typeface="+mn-cs"/>
              </a:rPr>
              <a:t>c’è</a:t>
            </a:r>
            <a:r>
              <a:rPr lang="en-US" sz="1900" b="0" i="0" dirty="0" smtClean="0">
                <a:solidFill>
                  <a:schemeClr val="tx1"/>
                </a:solidFill>
                <a:latin typeface="Calibri"/>
                <a:ea typeface="+mn-ea"/>
                <a:cs typeface="+mn-cs"/>
              </a:rPr>
              <a:t> </a:t>
            </a:r>
            <a:r>
              <a:rPr lang="en-US" sz="1900" b="0" i="0" dirty="0" err="1" smtClean="0">
                <a:solidFill>
                  <a:schemeClr val="tx1"/>
                </a:solidFill>
                <a:latin typeface="Calibri"/>
                <a:ea typeface="+mn-ea"/>
                <a:cs typeface="+mn-cs"/>
              </a:rPr>
              <a:t>senso</a:t>
            </a:r>
            <a:r>
              <a:rPr lang="en-US" sz="1900" b="0" i="0" dirty="0" smtClean="0">
                <a:solidFill>
                  <a:schemeClr val="tx1"/>
                </a:solidFill>
                <a:latin typeface="Calibri"/>
                <a:ea typeface="+mn-ea"/>
                <a:cs typeface="+mn-cs"/>
              </a:rPr>
              <a:t> di </a:t>
            </a:r>
            <a:r>
              <a:rPr lang="en-US" sz="1900" b="0" i="0" dirty="0" err="1" smtClean="0">
                <a:solidFill>
                  <a:schemeClr val="tx1"/>
                </a:solidFill>
                <a:latin typeface="Calibri"/>
                <a:ea typeface="+mn-ea"/>
                <a:cs typeface="+mn-cs"/>
              </a:rPr>
              <a:t>urgenza</a:t>
            </a:r>
            <a:r>
              <a:rPr lang="en-US" sz="1900" b="0" i="0" dirty="0" smtClean="0">
                <a:solidFill>
                  <a:schemeClr val="tx1"/>
                </a:solidFill>
                <a:latin typeface="Calibri"/>
                <a:ea typeface="+mn-ea"/>
                <a:cs typeface="+mn-cs"/>
              </a:rPr>
              <a:t>.</a:t>
            </a:r>
            <a:endParaRPr lang="en-US" sz="1900" b="0" i="0" dirty="0">
              <a:solidFill>
                <a:schemeClr val="tx1"/>
              </a:solidFill>
              <a:latin typeface="Calibri"/>
              <a:ea typeface="+mn-ea"/>
              <a:cs typeface="+mn-cs"/>
            </a:endParaRPr>
          </a:p>
          <a:p>
            <a:pPr marL="114300" algn="l" defTabSz="914400">
              <a:lnSpc>
                <a:spcPct val="90000"/>
              </a:lnSpc>
              <a:spcAft>
                <a:spcPts val="600"/>
              </a:spcAft>
            </a:pPr>
            <a:endParaRPr sz="1900" dirty="0"/>
          </a:p>
          <a:p>
            <a:pPr marL="342900" indent="-228600" algn="l" defTabSz="914400">
              <a:lnSpc>
                <a:spcPct val="90000"/>
              </a:lnSpc>
              <a:spcAft>
                <a:spcPts val="600"/>
              </a:spcAft>
              <a:buFont typeface="Arial"/>
              <a:buChar char="•"/>
            </a:pPr>
            <a:r>
              <a:rPr lang="en-US" sz="1900" b="1" i="0" dirty="0" err="1">
                <a:solidFill>
                  <a:schemeClr val="tx1"/>
                </a:solidFill>
                <a:latin typeface="Calibri"/>
                <a:ea typeface="+mn-ea"/>
                <a:cs typeface="+mn-cs"/>
              </a:rPr>
              <a:t>Esempio</a:t>
            </a:r>
            <a:r>
              <a:rPr lang="en-US" sz="1900" b="1" i="0" dirty="0">
                <a:solidFill>
                  <a:schemeClr val="tx1"/>
                </a:solidFill>
                <a:latin typeface="Calibri"/>
                <a:ea typeface="+mn-ea"/>
                <a:cs typeface="+mn-cs"/>
              </a:rPr>
              <a:t>:</a:t>
            </a:r>
            <a:r>
              <a:rPr lang="en-US" sz="1900" b="0" i="0" dirty="0">
                <a:solidFill>
                  <a:schemeClr val="tx1"/>
                </a:solidFill>
                <a:latin typeface="Calibri"/>
                <a:ea typeface="+mn-ea"/>
                <a:cs typeface="+mn-cs"/>
              </a:rPr>
              <a:t> "</a:t>
            </a:r>
            <a:r>
              <a:rPr lang="en-US" sz="1900" b="0" i="0" dirty="0" err="1">
                <a:solidFill>
                  <a:schemeClr val="tx1"/>
                </a:solidFill>
                <a:latin typeface="Calibri"/>
                <a:ea typeface="+mn-ea"/>
                <a:cs typeface="+mn-cs"/>
              </a:rPr>
              <a:t>Perderò</a:t>
            </a:r>
            <a:r>
              <a:rPr lang="en-US" sz="1900" b="0" i="0" dirty="0">
                <a:solidFill>
                  <a:schemeClr val="tx1"/>
                </a:solidFill>
                <a:latin typeface="Calibri"/>
                <a:ea typeface="+mn-ea"/>
                <a:cs typeface="+mn-cs"/>
              </a:rPr>
              <a:t> 6 chili </a:t>
            </a:r>
            <a:r>
              <a:rPr lang="en-US" sz="1900" b="0" i="0" dirty="0" err="1">
                <a:solidFill>
                  <a:schemeClr val="tx1"/>
                </a:solidFill>
                <a:latin typeface="Calibri"/>
                <a:ea typeface="+mn-ea"/>
                <a:cs typeface="+mn-cs"/>
              </a:rPr>
              <a:t>nei</a:t>
            </a:r>
            <a:r>
              <a:rPr lang="en-US" sz="1900" b="0" i="0" dirty="0">
                <a:solidFill>
                  <a:schemeClr val="tx1"/>
                </a:solidFill>
                <a:latin typeface="Calibri"/>
                <a:ea typeface="+mn-ea"/>
                <a:cs typeface="+mn-cs"/>
              </a:rPr>
              <a:t> </a:t>
            </a:r>
            <a:r>
              <a:rPr lang="en-US" sz="1900" b="0" i="0" dirty="0" err="1">
                <a:solidFill>
                  <a:schemeClr val="tx1"/>
                </a:solidFill>
                <a:latin typeface="Calibri"/>
                <a:ea typeface="+mn-ea"/>
                <a:cs typeface="+mn-cs"/>
              </a:rPr>
              <a:t>prossimi</a:t>
            </a:r>
            <a:r>
              <a:rPr lang="en-US" sz="1900" b="0" i="0" dirty="0">
                <a:solidFill>
                  <a:schemeClr val="tx1"/>
                </a:solidFill>
                <a:latin typeface="Calibri"/>
                <a:ea typeface="+mn-ea"/>
                <a:cs typeface="+mn-cs"/>
              </a:rPr>
              <a:t> 6 </a:t>
            </a:r>
            <a:r>
              <a:rPr lang="en-US" sz="1900" b="0" i="0" dirty="0" err="1">
                <a:solidFill>
                  <a:schemeClr val="tx1"/>
                </a:solidFill>
                <a:latin typeface="Calibri"/>
                <a:ea typeface="+mn-ea"/>
                <a:cs typeface="+mn-cs"/>
              </a:rPr>
              <a:t>mesi</a:t>
            </a:r>
            <a:r>
              <a:rPr lang="en-US" sz="1900" b="0" i="0" dirty="0">
                <a:solidFill>
                  <a:schemeClr val="tx1"/>
                </a:solidFill>
                <a:latin typeface="Calibri"/>
                <a:ea typeface="+mn-ea"/>
                <a:cs typeface="+mn-cs"/>
              </a:rPr>
              <a:t>"</a:t>
            </a:r>
          </a:p>
        </p:txBody>
      </p:sp>
      <p:sp>
        <p:nvSpPr>
          <p:cNvPr id="6" name="Slide Number Placeholder 5"/>
          <p:cNvSpPr>
            <a:spLocks noGrp="1"/>
          </p:cNvSpPr>
          <p:nvPr>
            <p:ph type="sldNum" sz="quarter" idx="12"/>
          </p:nvPr>
        </p:nvSpPr>
        <p:spPr>
          <a:xfrm>
            <a:off x="6941820" y="6356350"/>
            <a:ext cx="1165860" cy="365125"/>
          </a:xfrm>
        </p:spPr>
        <p:txBody>
          <a:bodyPr vert="horz" lIns="91440" tIns="45720" rIns="91440" bIns="45720" rtlCol="0" anchor="ctr">
            <a:normAutofit/>
          </a:bodyPr>
          <a:lstStyle/>
          <a:p>
            <a:pPr algn="r" defTabSz="914400">
              <a:spcAft>
                <a:spcPts val="600"/>
              </a:spcAft>
              <a:buNone/>
            </a:pPr>
            <a:fld id="{164FE841-7605-7A44-96E0-2201010B0786}" type="slidenum">
              <a:rPr lang="en-US" sz="1200" b="0" i="0">
                <a:solidFill>
                  <a:prstClr val="black">
                    <a:tint val="75000"/>
                  </a:prstClr>
                </a:solidFill>
                <a:latin typeface="Calibri"/>
                <a:ea typeface="+mn-ea"/>
                <a:cs typeface="+mn-cs"/>
              </a:rPr>
              <a:t>18</a:t>
            </a:fld>
            <a:endParaRPr sz="1200">
              <a:latin typeface="Calibri"/>
            </a:endParaRPr>
          </a:p>
        </p:txBody>
      </p:sp>
      <p:pic>
        <p:nvPicPr>
          <p:cNvPr id="5" name="Picture 4" descr="A clock on the frontDescription generated with high confidence">
            <a:extLst>
              <a:ext uri="{FF2B5EF4-FFF2-40B4-BE49-F238E27FC236}">
                <a16:creationId xmlns="" xmlns:a16="http://schemas.microsoft.com/office/drawing/2014/main" id="{DDBD975B-A702-432B-96C0-D715C46F0375}"/>
              </a:ext>
            </a:extLst>
          </p:cNvPr>
          <p:cNvPicPr>
            <a:picLocks noChangeAspect="1"/>
          </p:cNvPicPr>
          <p:nvPr/>
        </p:nvPicPr>
        <p:blipFill rotWithShape="1">
          <a:blip r:embed="rId3"/>
          <a:srcRect r="2" b="13098"/>
          <a:stretch/>
        </p:blipFill>
        <p:spPr>
          <a:xfrm>
            <a:off x="5878849" y="10"/>
            <a:ext cx="6313150" cy="6857987"/>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sp>
        <p:nvSpPr>
          <p:cNvPr id="7" name="Rectangle 6"/>
          <p:cNvSpPr/>
          <p:nvPr/>
        </p:nvSpPr>
        <p:spPr>
          <a:xfrm>
            <a:off x="4712966" y="6000313"/>
            <a:ext cx="3288657" cy="276999"/>
          </a:xfrm>
          <a:prstGeom prst="rect">
            <a:avLst/>
          </a:prstGeom>
        </p:spPr>
        <p:txBody>
          <a:bodyPr wrap="none">
            <a:spAutoFit/>
          </a:bodyPr>
          <a:lstStyle/>
          <a:p>
            <a:r>
              <a:rPr lang="en-US" sz="1200" dirty="0" err="1" smtClean="0">
                <a:solidFill>
                  <a:schemeClr val="bg1">
                    <a:lumMod val="65000"/>
                  </a:schemeClr>
                </a:solidFill>
              </a:rPr>
              <a:t>Foto</a:t>
            </a:r>
            <a:r>
              <a:rPr lang="en-US" sz="1200" dirty="0" smtClean="0">
                <a:solidFill>
                  <a:schemeClr val="bg1">
                    <a:lumMod val="65000"/>
                  </a:schemeClr>
                </a:solidFill>
              </a:rPr>
              <a:t>: https</a:t>
            </a:r>
            <a:r>
              <a:rPr lang="en-US" sz="1200" dirty="0">
                <a:solidFill>
                  <a:schemeClr val="bg1">
                    <a:lumMod val="65000"/>
                  </a:schemeClr>
                </a:solidFill>
              </a:rPr>
              <a:t>://</a:t>
            </a:r>
            <a:r>
              <a:rPr lang="en-US" sz="1200" dirty="0" smtClean="0">
                <a:solidFill>
                  <a:schemeClr val="bg1">
                    <a:lumMod val="65000"/>
                  </a:schemeClr>
                </a:solidFill>
              </a:rPr>
              <a:t>unsplash.com/photos/0rTCXZM7Xfo</a:t>
            </a:r>
            <a:endParaRPr lang="en-US" sz="1200" dirty="0">
              <a:solidFill>
                <a:schemeClr val="bg1">
                  <a:lumMod val="65000"/>
                </a:schemeClr>
              </a:solidFill>
            </a:endParaRPr>
          </a:p>
        </p:txBody>
      </p:sp>
    </p:spTree>
    <p:extLst>
      <p:ext uri="{BB962C8B-B14F-4D97-AF65-F5344CB8AC3E}">
        <p14:creationId xmlns:p14="http://schemas.microsoft.com/office/powerpoint/2010/main" val="27021698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pPr algn="l" defTabSz="914400">
              <a:buNone/>
            </a:pPr>
            <a:r>
              <a:rPr lang="it-IT" sz="3600" b="1" i="0">
                <a:solidFill>
                  <a:schemeClr val="tx1"/>
                </a:solidFill>
                <a:latin typeface="Calibri"/>
                <a:ea typeface="Gotham Pro"/>
                <a:cs typeface="Gotham Pro"/>
              </a:rPr>
              <a:t>Perché fissare gli obiettivi?</a:t>
            </a:r>
          </a:p>
        </p:txBody>
      </p:sp>
      <p:sp>
        <p:nvSpPr>
          <p:cNvPr id="4" name="CasellaDiTesto 3"/>
          <p:cNvSpPr txBox="1"/>
          <p:nvPr/>
        </p:nvSpPr>
        <p:spPr>
          <a:xfrm>
            <a:off x="1228725" y="2514015"/>
            <a:ext cx="10872788" cy="1631216"/>
          </a:xfrm>
          <a:prstGeom prst="rect">
            <a:avLst/>
          </a:prstGeom>
          <a:noFill/>
        </p:spPr>
        <p:txBody>
          <a:bodyPr wrap="square" rtlCol="0">
            <a:spAutoFit/>
          </a:bodyPr>
          <a:lstStyle/>
          <a:p>
            <a:pPr marL="285750" indent="-285750" algn="l" defTabSz="914400">
              <a:buFont typeface="Arial"/>
              <a:buChar char="•"/>
            </a:pPr>
            <a:r>
              <a:rPr lang="en-GB" sz="2000" b="0" i="0">
                <a:solidFill>
                  <a:schemeClr val="tx1"/>
                </a:solidFill>
                <a:latin typeface="Calibri"/>
                <a:ea typeface="+mn-ea"/>
                <a:cs typeface="+mn-cs"/>
              </a:rPr>
              <a:t> Gli studi dimostrano che quelli con obiettivi specifici e scritti hanno maggiori probabilità di raggiungere i loro obiettivi. </a:t>
            </a:r>
          </a:p>
          <a:p>
            <a:pPr marL="285750" indent="-285750" algn="l" defTabSz="914400">
              <a:buFont typeface="Arial"/>
              <a:buChar char="•"/>
            </a:pPr>
            <a:r>
              <a:rPr lang="en-GB" sz="2000" b="0" i="0">
                <a:solidFill>
                  <a:schemeClr val="tx1"/>
                </a:solidFill>
                <a:latin typeface="Calibri"/>
                <a:ea typeface="+mn-ea"/>
                <a:cs typeface="+mn-cs"/>
              </a:rPr>
              <a:t>Non potete colpire un bersaglio che non avete!</a:t>
            </a:r>
          </a:p>
          <a:p>
            <a:pPr marL="285750" indent="-285750" algn="l" defTabSz="914400">
              <a:buFont typeface="Arial"/>
              <a:buChar char="•"/>
            </a:pPr>
            <a:r>
              <a:rPr lang="en-GB" sz="2000" b="0" i="0">
                <a:solidFill>
                  <a:schemeClr val="tx1"/>
                </a:solidFill>
                <a:latin typeface="Calibri"/>
                <a:ea typeface="+mn-ea"/>
                <a:cs typeface="+mn-cs"/>
              </a:rPr>
              <a:t>Sistema di Attivazione Reticolare (RAS): filtro tra la tua mente cosciente e la tua mente inconscia.</a:t>
            </a:r>
            <a:br>
              <a:rPr lang="en-GB" sz="2000" b="0" i="0">
                <a:solidFill>
                  <a:schemeClr val="tx1"/>
                </a:solidFill>
                <a:latin typeface="Calibri"/>
                <a:ea typeface="+mn-ea"/>
                <a:cs typeface="+mn-cs"/>
              </a:rPr>
            </a:br>
            <a:r>
              <a:rPr lang="en-GB" sz="2000" b="0" i="0">
                <a:solidFill>
                  <a:schemeClr val="tx1"/>
                </a:solidFill>
                <a:latin typeface="Calibri"/>
                <a:ea typeface="+mn-ea"/>
                <a:cs typeface="+mn-cs"/>
              </a:rPr>
              <a:t/>
            </a:r>
            <a:br>
              <a:rPr lang="en-GB" sz="2000" b="0" i="0">
                <a:solidFill>
                  <a:schemeClr val="tx1"/>
                </a:solidFill>
                <a:latin typeface="Calibri"/>
                <a:ea typeface="+mn-ea"/>
                <a:cs typeface="+mn-cs"/>
              </a:rPr>
            </a:br>
            <a:r>
              <a:rPr lang="en-GB" sz="2000" b="0" i="0">
                <a:solidFill>
                  <a:schemeClr val="tx1"/>
                </a:solidFill>
                <a:latin typeface="Calibri"/>
                <a:ea typeface="+mn-ea"/>
                <a:cs typeface="+mn-cs"/>
              </a:rPr>
              <a:t>Meccanismo automatico all'interno del cervello che porta informazioni rilevanti alla nostra attenzione.</a:t>
            </a:r>
          </a:p>
        </p:txBody>
      </p:sp>
      <p:sp>
        <p:nvSpPr>
          <p:cNvPr id="6" name="Slide Number Placeholder 5"/>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19</a:t>
            </a:fld>
            <a:endParaRPr dirty="0"/>
          </a:p>
        </p:txBody>
      </p:sp>
    </p:spTree>
    <p:extLst>
      <p:ext uri="{BB962C8B-B14F-4D97-AF65-F5344CB8AC3E}">
        <p14:creationId xmlns:p14="http://schemas.microsoft.com/office/powerpoint/2010/main" val="39525739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pPr algn="l" defTabSz="914400">
              <a:buNone/>
            </a:pPr>
            <a:r>
              <a:rPr lang="it-IT" sz="3600" b="1" i="0">
                <a:solidFill>
                  <a:schemeClr val="tx1"/>
                </a:solidFill>
                <a:latin typeface="Calibri"/>
                <a:ea typeface="Gotham Pro"/>
                <a:cs typeface="Gotham Pro"/>
              </a:rPr>
              <a:t>Obiettivi del modulo</a:t>
            </a:r>
          </a:p>
        </p:txBody>
      </p:sp>
      <p:sp>
        <p:nvSpPr>
          <p:cNvPr id="4" name="CasellaDiTesto 3"/>
          <p:cNvSpPr txBox="1"/>
          <p:nvPr/>
        </p:nvSpPr>
        <p:spPr>
          <a:xfrm>
            <a:off x="913054" y="2233159"/>
            <a:ext cx="10872788" cy="3785652"/>
          </a:xfrm>
          <a:prstGeom prst="rect">
            <a:avLst/>
          </a:prstGeom>
          <a:noFill/>
        </p:spPr>
        <p:txBody>
          <a:bodyPr wrap="square" rtlCol="0">
            <a:spAutoFit/>
          </a:bodyPr>
          <a:lstStyle/>
          <a:p>
            <a:pPr algn="l" defTabSz="914400">
              <a:buNone/>
            </a:pPr>
            <a:r>
              <a:rPr lang="en-GB" sz="2400" b="0" i="0">
                <a:solidFill>
                  <a:schemeClr val="tx1"/>
                </a:solidFill>
                <a:latin typeface="Calibri"/>
                <a:ea typeface="+mn-ea"/>
                <a:cs typeface="+mn-cs"/>
              </a:rPr>
              <a:t>Alla fine del modulo sarete:</a:t>
            </a:r>
          </a:p>
          <a:p>
            <a:pPr algn="l" defTabSz="914400">
              <a:buNone/>
            </a:pPr>
            <a:endParaRPr sz="2400" dirty="0"/>
          </a:p>
          <a:p>
            <a:pPr marL="285750" indent="-285750" algn="l" defTabSz="914400">
              <a:buFont typeface="Arial"/>
              <a:buChar char="•"/>
            </a:pPr>
            <a:r>
              <a:rPr lang="en-GB" sz="2400" b="0" i="0">
                <a:solidFill>
                  <a:schemeClr val="tx1"/>
                </a:solidFill>
                <a:latin typeface="Calibri"/>
                <a:ea typeface="+mn-ea"/>
                <a:cs typeface="+mn-cs"/>
              </a:rPr>
              <a:t>in grado di condividere i principali ostacoli, problemi e opportunità con gli altri</a:t>
            </a:r>
          </a:p>
          <a:p>
            <a:pPr marL="285750" indent="-285750" algn="l" defTabSz="914400">
              <a:buFont typeface="Arial"/>
              <a:buChar char="•"/>
            </a:pPr>
            <a:r>
              <a:rPr lang="en-GB" sz="2400" b="0" i="0">
                <a:solidFill>
                  <a:schemeClr val="tx1"/>
                </a:solidFill>
                <a:latin typeface="Calibri"/>
                <a:ea typeface="+mn-ea"/>
                <a:cs typeface="+mn-cs"/>
              </a:rPr>
              <a:t>in grado di discutere, esplorare e testare le tue idee imprenditoriali in un ambiente sicuro ma stimolante</a:t>
            </a:r>
          </a:p>
          <a:p>
            <a:pPr marL="285750" indent="-285750" algn="l" defTabSz="914400">
              <a:buFont typeface="Arial"/>
              <a:buChar char="•"/>
            </a:pPr>
            <a:r>
              <a:rPr lang="en-GB" sz="2400" b="0" i="0">
                <a:solidFill>
                  <a:schemeClr val="tx1"/>
                </a:solidFill>
                <a:latin typeface="Calibri"/>
                <a:ea typeface="+mn-ea"/>
                <a:cs typeface="+mn-cs"/>
              </a:rPr>
              <a:t>in grado di pensare ai prossimi passi avanti nel promuovere la tua idea imprenditoriale e / o far crescere la vostra attività</a:t>
            </a:r>
          </a:p>
          <a:p>
            <a:pPr marL="285750" indent="-285750" algn="l" defTabSz="914400">
              <a:buFont typeface="Arial"/>
              <a:buChar char="•"/>
            </a:pPr>
            <a:r>
              <a:rPr lang="en-GB" sz="2400" b="0" i="0">
                <a:solidFill>
                  <a:schemeClr val="tx1"/>
                </a:solidFill>
                <a:latin typeface="Calibri"/>
                <a:ea typeface="+mn-ea"/>
                <a:cs typeface="+mn-cs"/>
              </a:rPr>
              <a:t>- in grado di definire i vostri obiettivi per le prossime settimane di formazione e oltre</a:t>
            </a:r>
          </a:p>
          <a:p>
            <a:pPr marL="285750" indent="-285750" algn="l" defTabSz="914400">
              <a:buFont typeface="Arial"/>
              <a:buChar char="•"/>
            </a:pPr>
            <a:r>
              <a:rPr lang="en-GB" sz="2400" b="0" i="0">
                <a:solidFill>
                  <a:schemeClr val="tx1"/>
                </a:solidFill>
                <a:latin typeface="Calibri"/>
                <a:ea typeface="+mn-ea"/>
                <a:cs typeface="+mn-cs"/>
              </a:rPr>
              <a:t>consapevoli di come aumentare con successo la vostra auto-riflessione e la vostra fiducia in voi stessi, incoraggiando l'autosviluppo</a:t>
            </a:r>
          </a:p>
        </p:txBody>
      </p:sp>
      <p:sp>
        <p:nvSpPr>
          <p:cNvPr id="6" name="Slide Number Placeholder 5"/>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2</a:t>
            </a:fld>
            <a:endParaRPr dirty="0"/>
          </a:p>
        </p:txBody>
      </p:sp>
    </p:spTree>
    <p:extLst>
      <p:ext uri="{BB962C8B-B14F-4D97-AF65-F5344CB8AC3E}">
        <p14:creationId xmlns:p14="http://schemas.microsoft.com/office/powerpoint/2010/main" val="2057601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0" y="0"/>
            <a:ext cx="12163983" cy="6858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dirty="0"/>
          </a:p>
        </p:txBody>
      </p:sp>
      <p:sp>
        <p:nvSpPr>
          <p:cNvPr id="2" name="Slide Number Placeholder 1">
            <a:extLst>
              <a:ext uri="{FF2B5EF4-FFF2-40B4-BE49-F238E27FC236}">
                <a16:creationId xmlns:a16="http://schemas.microsoft.com/office/drawing/2014/main" xmlns="" id="{24BF5D52-F10D-49A8-BF73-033751A4EFF3}"/>
              </a:ext>
            </a:extLst>
          </p:cNvPr>
          <p:cNvSpPr>
            <a:spLocks noGrp="1"/>
          </p:cNvSpPr>
          <p:nvPr>
            <p:ph type="sldNum" sz="quarter" idx="12"/>
          </p:nvPr>
        </p:nvSpPr>
        <p:spPr>
          <a:xfrm>
            <a:off x="9060889" y="6365195"/>
            <a:ext cx="2743200" cy="365125"/>
          </a:xfrm>
        </p:spPr>
        <p:txBody>
          <a:bodyPr/>
          <a:lstStyle/>
          <a:p>
            <a:fld id="{164FE841-7605-7A44-96E0-2201010B0786}" type="slidenum">
              <a:rPr lang="it-IT" smtClean="0"/>
              <a:pPr/>
              <a:t>20</a:t>
            </a:fld>
            <a:endParaRPr lang="it-IT" dirty="0"/>
          </a:p>
        </p:txBody>
      </p:sp>
      <p:sp>
        <p:nvSpPr>
          <p:cNvPr id="4" name="Rectangle 3"/>
          <p:cNvSpPr/>
          <p:nvPr/>
        </p:nvSpPr>
        <p:spPr>
          <a:xfrm>
            <a:off x="9060889" y="7067951"/>
            <a:ext cx="3103094" cy="276999"/>
          </a:xfrm>
          <a:prstGeom prst="rect">
            <a:avLst/>
          </a:prstGeom>
        </p:spPr>
        <p:txBody>
          <a:bodyPr wrap="none">
            <a:spAutoFit/>
          </a:bodyPr>
          <a:lstStyle/>
          <a:p>
            <a:r>
              <a:rPr lang="en-US" sz="1200" b="1" dirty="0"/>
              <a:t>https://www.paramountsc.com/goal-setting/</a:t>
            </a:r>
          </a:p>
        </p:txBody>
      </p:sp>
      <p:sp>
        <p:nvSpPr>
          <p:cNvPr id="10" name="Rectangle 9"/>
          <p:cNvSpPr/>
          <p:nvPr/>
        </p:nvSpPr>
        <p:spPr>
          <a:xfrm>
            <a:off x="1817087" y="435465"/>
            <a:ext cx="2765660" cy="266840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11" name="Rectangle 10"/>
          <p:cNvSpPr/>
          <p:nvPr/>
        </p:nvSpPr>
        <p:spPr>
          <a:xfrm>
            <a:off x="4765016" y="422984"/>
            <a:ext cx="2765660" cy="2668406"/>
          </a:xfrm>
          <a:prstGeom prst="rect">
            <a:avLst/>
          </a:prstGeom>
          <a:solidFill>
            <a:srgbClr val="99FF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12" name="Rectangle 11"/>
          <p:cNvSpPr/>
          <p:nvPr/>
        </p:nvSpPr>
        <p:spPr>
          <a:xfrm>
            <a:off x="7770568" y="422984"/>
            <a:ext cx="2765660" cy="268137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13" name="Rectangle 12"/>
          <p:cNvSpPr/>
          <p:nvPr/>
        </p:nvSpPr>
        <p:spPr>
          <a:xfrm>
            <a:off x="1738051" y="3527927"/>
            <a:ext cx="2765660" cy="2668406"/>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15" name="Rectangle 14"/>
          <p:cNvSpPr/>
          <p:nvPr/>
        </p:nvSpPr>
        <p:spPr>
          <a:xfrm>
            <a:off x="4736552" y="3508880"/>
            <a:ext cx="2765660" cy="2668406"/>
          </a:xfrm>
          <a:prstGeom prst="rec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16" name="Rectangle 15"/>
          <p:cNvSpPr/>
          <p:nvPr/>
        </p:nvSpPr>
        <p:spPr>
          <a:xfrm>
            <a:off x="7846776" y="3560070"/>
            <a:ext cx="2765660" cy="266840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17" name="TextBox 16"/>
          <p:cNvSpPr txBox="1"/>
          <p:nvPr/>
        </p:nvSpPr>
        <p:spPr>
          <a:xfrm>
            <a:off x="4793482" y="4258307"/>
            <a:ext cx="2651800" cy="1169551"/>
          </a:xfrm>
          <a:prstGeom prst="rect">
            <a:avLst/>
          </a:prstGeom>
          <a:solidFill>
            <a:srgbClr val="FF99FF"/>
          </a:solidFill>
          <a:ln>
            <a:noFill/>
          </a:ln>
        </p:spPr>
        <p:txBody>
          <a:bodyPr wrap="square" rtlCol="0">
            <a:spAutoFit/>
          </a:bodyPr>
          <a:lstStyle/>
          <a:p>
            <a:pPr algn="ctr"/>
            <a:r>
              <a:rPr lang="it-IT" sz="3400" dirty="0">
                <a:latin typeface="Comic Sans MS" panose="030F0702030302020204" pitchFamily="66" charset="0"/>
              </a:rPr>
              <a:t>Raggiungere l’obiettivo</a:t>
            </a:r>
            <a:endParaRPr lang="it-IT" sz="3400" dirty="0">
              <a:latin typeface="Comic Sans MS" panose="030F0702030302020204" pitchFamily="66" charset="0"/>
            </a:endParaRPr>
          </a:p>
        </p:txBody>
      </p:sp>
      <p:sp>
        <p:nvSpPr>
          <p:cNvPr id="18" name="TextBox 17"/>
          <p:cNvSpPr txBox="1"/>
          <p:nvPr/>
        </p:nvSpPr>
        <p:spPr>
          <a:xfrm>
            <a:off x="7885910" y="1008090"/>
            <a:ext cx="2478564" cy="1323439"/>
          </a:xfrm>
          <a:prstGeom prst="rect">
            <a:avLst/>
          </a:prstGeom>
          <a:solidFill>
            <a:srgbClr val="FFC000"/>
          </a:solidFill>
          <a:ln>
            <a:noFill/>
          </a:ln>
        </p:spPr>
        <p:txBody>
          <a:bodyPr wrap="none" rtlCol="0">
            <a:spAutoFit/>
          </a:bodyPr>
          <a:lstStyle/>
          <a:p>
            <a:pPr algn="ctr"/>
            <a:r>
              <a:rPr lang="it-IT" sz="4000" dirty="0">
                <a:latin typeface="Comic Sans MS" panose="030F0702030302020204" pitchFamily="66" charset="0"/>
              </a:rPr>
              <a:t>Mettersi </a:t>
            </a:r>
            <a:endParaRPr lang="it-IT" sz="4000" dirty="0" smtClean="0">
              <a:latin typeface="Comic Sans MS" panose="030F0702030302020204" pitchFamily="66" charset="0"/>
            </a:endParaRPr>
          </a:p>
          <a:p>
            <a:pPr algn="ctr"/>
            <a:r>
              <a:rPr lang="it-IT" sz="4000" dirty="0" smtClean="0">
                <a:latin typeface="Comic Sans MS" panose="030F0702030302020204" pitchFamily="66" charset="0"/>
              </a:rPr>
              <a:t>al </a:t>
            </a:r>
            <a:r>
              <a:rPr lang="it-IT" sz="4000" dirty="0">
                <a:latin typeface="Comic Sans MS" panose="030F0702030302020204" pitchFamily="66" charset="0"/>
              </a:rPr>
              <a:t>lavoro</a:t>
            </a:r>
            <a:endParaRPr lang="it-IT" sz="4000" dirty="0">
              <a:latin typeface="Comic Sans MS" panose="030F0702030302020204" pitchFamily="66" charset="0"/>
            </a:endParaRPr>
          </a:p>
        </p:txBody>
      </p:sp>
      <p:sp>
        <p:nvSpPr>
          <p:cNvPr id="19" name="TextBox 18"/>
          <p:cNvSpPr txBox="1"/>
          <p:nvPr/>
        </p:nvSpPr>
        <p:spPr>
          <a:xfrm>
            <a:off x="1770188" y="4145100"/>
            <a:ext cx="2746265" cy="1200329"/>
          </a:xfrm>
          <a:prstGeom prst="rect">
            <a:avLst/>
          </a:prstGeom>
          <a:solidFill>
            <a:srgbClr val="FF9900"/>
          </a:solidFill>
          <a:ln>
            <a:noFill/>
          </a:ln>
        </p:spPr>
        <p:txBody>
          <a:bodyPr wrap="none" rtlCol="0">
            <a:spAutoFit/>
          </a:bodyPr>
          <a:lstStyle/>
          <a:p>
            <a:pPr algn="ctr"/>
            <a:r>
              <a:rPr lang="it-IT" sz="3600" dirty="0">
                <a:latin typeface="Comic Sans MS" panose="030F0702030302020204" pitchFamily="66" charset="0"/>
              </a:rPr>
              <a:t>Mettercela </a:t>
            </a:r>
            <a:endParaRPr lang="it-IT" sz="3600" dirty="0" smtClean="0">
              <a:latin typeface="Comic Sans MS" panose="030F0702030302020204" pitchFamily="66" charset="0"/>
            </a:endParaRPr>
          </a:p>
          <a:p>
            <a:pPr algn="ctr"/>
            <a:r>
              <a:rPr lang="it-IT" sz="3600" dirty="0" smtClean="0">
                <a:latin typeface="Comic Sans MS" panose="030F0702030302020204" pitchFamily="66" charset="0"/>
              </a:rPr>
              <a:t>tutta</a:t>
            </a:r>
            <a:endParaRPr lang="it-IT" sz="3600" dirty="0">
              <a:latin typeface="Comic Sans MS" panose="030F0702030302020204" pitchFamily="66" charset="0"/>
            </a:endParaRPr>
          </a:p>
        </p:txBody>
      </p:sp>
      <p:sp>
        <p:nvSpPr>
          <p:cNvPr id="20" name="TextBox 19"/>
          <p:cNvSpPr txBox="1"/>
          <p:nvPr/>
        </p:nvSpPr>
        <p:spPr>
          <a:xfrm>
            <a:off x="7866192" y="3588842"/>
            <a:ext cx="2651800" cy="2554545"/>
          </a:xfrm>
          <a:prstGeom prst="rect">
            <a:avLst/>
          </a:prstGeom>
          <a:solidFill>
            <a:srgbClr val="FFFF00"/>
          </a:solidFill>
          <a:ln>
            <a:noFill/>
          </a:ln>
        </p:spPr>
        <p:txBody>
          <a:bodyPr wrap="square" rtlCol="0">
            <a:spAutoFit/>
          </a:bodyPr>
          <a:lstStyle/>
          <a:p>
            <a:pPr algn="ctr"/>
            <a:r>
              <a:rPr lang="fi-FI" sz="16000" dirty="0" smtClean="0">
                <a:latin typeface="Comic Sans MS" panose="030F0702030302020204" pitchFamily="66" charset="0"/>
                <a:sym typeface="Wingdings" panose="05000000000000000000" pitchFamily="2" charset="2"/>
              </a:rPr>
              <a:t></a:t>
            </a:r>
            <a:endParaRPr lang="fi-FI" sz="16000" dirty="0">
              <a:latin typeface="Comic Sans MS" panose="030F0702030302020204" pitchFamily="66" charset="0"/>
            </a:endParaRPr>
          </a:p>
        </p:txBody>
      </p:sp>
      <p:sp>
        <p:nvSpPr>
          <p:cNvPr id="21" name="TextBox 20"/>
          <p:cNvSpPr txBox="1"/>
          <p:nvPr/>
        </p:nvSpPr>
        <p:spPr>
          <a:xfrm>
            <a:off x="5147908" y="1104961"/>
            <a:ext cx="2093843" cy="1323439"/>
          </a:xfrm>
          <a:prstGeom prst="rect">
            <a:avLst/>
          </a:prstGeom>
          <a:solidFill>
            <a:srgbClr val="99FF66"/>
          </a:solidFill>
          <a:ln>
            <a:noFill/>
          </a:ln>
        </p:spPr>
        <p:txBody>
          <a:bodyPr wrap="none" rtlCol="0">
            <a:spAutoFit/>
          </a:bodyPr>
          <a:lstStyle/>
          <a:p>
            <a:pPr algn="ctr"/>
            <a:r>
              <a:rPr lang="it-IT" sz="4000" dirty="0">
                <a:latin typeface="Comic Sans MS" panose="030F0702030302020204" pitchFamily="66" charset="0"/>
              </a:rPr>
              <a:t>Creare </a:t>
            </a:r>
            <a:endParaRPr lang="it-IT" sz="4000" dirty="0" smtClean="0">
              <a:latin typeface="Comic Sans MS" panose="030F0702030302020204" pitchFamily="66" charset="0"/>
            </a:endParaRPr>
          </a:p>
          <a:p>
            <a:pPr algn="ctr"/>
            <a:r>
              <a:rPr lang="it-IT" sz="4000" dirty="0" smtClean="0">
                <a:latin typeface="Comic Sans MS" panose="030F0702030302020204" pitchFamily="66" charset="0"/>
              </a:rPr>
              <a:t>un </a:t>
            </a:r>
            <a:r>
              <a:rPr lang="it-IT" sz="4000" dirty="0">
                <a:latin typeface="Comic Sans MS" panose="030F0702030302020204" pitchFamily="66" charset="0"/>
              </a:rPr>
              <a:t>piano</a:t>
            </a:r>
            <a:endParaRPr lang="it-IT" sz="4000" dirty="0">
              <a:latin typeface="Comic Sans MS" panose="030F0702030302020204" pitchFamily="66" charset="0"/>
            </a:endParaRPr>
          </a:p>
        </p:txBody>
      </p:sp>
      <p:sp>
        <p:nvSpPr>
          <p:cNvPr id="22" name="TextBox 21"/>
          <p:cNvSpPr txBox="1"/>
          <p:nvPr/>
        </p:nvSpPr>
        <p:spPr>
          <a:xfrm>
            <a:off x="1817087" y="1008090"/>
            <a:ext cx="2765660" cy="1938992"/>
          </a:xfrm>
          <a:prstGeom prst="rect">
            <a:avLst/>
          </a:prstGeom>
          <a:solidFill>
            <a:srgbClr val="00B0F0"/>
          </a:solidFill>
          <a:ln>
            <a:noFill/>
          </a:ln>
        </p:spPr>
        <p:txBody>
          <a:bodyPr wrap="square" rtlCol="0">
            <a:spAutoFit/>
          </a:bodyPr>
          <a:lstStyle/>
          <a:p>
            <a:pPr algn="ctr"/>
            <a:r>
              <a:rPr lang="it-IT" sz="4000" dirty="0">
                <a:latin typeface="Comic Sans MS" panose="030F0702030302020204" pitchFamily="66" charset="0"/>
              </a:rPr>
              <a:t>Impostare un obiettivo</a:t>
            </a:r>
            <a:endParaRPr lang="it-IT" sz="4000" dirty="0">
              <a:latin typeface="Comic Sans MS" panose="030F0702030302020204" pitchFamily="66" charset="0"/>
            </a:endParaRPr>
          </a:p>
        </p:txBody>
      </p:sp>
    </p:spTree>
    <p:extLst>
      <p:ext uri="{BB962C8B-B14F-4D97-AF65-F5344CB8AC3E}">
        <p14:creationId xmlns:p14="http://schemas.microsoft.com/office/powerpoint/2010/main" val="401491743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pPr algn="l" defTabSz="914400">
              <a:buNone/>
            </a:pPr>
            <a:r>
              <a:rPr lang="it-IT" sz="3600" b="1" i="0">
                <a:solidFill>
                  <a:schemeClr val="tx1"/>
                </a:solidFill>
                <a:latin typeface="Calibri"/>
                <a:ea typeface="Gotham Pro"/>
                <a:cs typeface="Gotham Pro"/>
              </a:rPr>
              <a:t>Domande per rendere i vostri obiettivi SMART (1)</a:t>
            </a:r>
          </a:p>
        </p:txBody>
      </p:sp>
      <p:sp>
        <p:nvSpPr>
          <p:cNvPr id="4" name="CasellaDiTesto 3"/>
          <p:cNvSpPr txBox="1"/>
          <p:nvPr/>
        </p:nvSpPr>
        <p:spPr>
          <a:xfrm>
            <a:off x="1228725" y="2514015"/>
            <a:ext cx="10872788" cy="1938992"/>
          </a:xfrm>
          <a:prstGeom prst="rect">
            <a:avLst/>
          </a:prstGeom>
          <a:noFill/>
        </p:spPr>
        <p:txBody>
          <a:bodyPr wrap="square" rtlCol="0">
            <a:spAutoFit/>
          </a:bodyPr>
          <a:lstStyle/>
          <a:p>
            <a:pPr marL="342900" indent="-342900" algn="l" defTabSz="914400">
              <a:buFont typeface="Arial"/>
              <a:buChar char="•"/>
            </a:pPr>
            <a:r>
              <a:rPr lang="en-GB" sz="2000" b="0" i="0">
                <a:solidFill>
                  <a:schemeClr val="tx1"/>
                </a:solidFill>
                <a:latin typeface="Calibri"/>
                <a:ea typeface="+mn-ea"/>
                <a:cs typeface="+mn-cs"/>
              </a:rPr>
              <a:t>Inizia chiedendoti: "Com'è possibile che non l'abbia ancora raggiunto?"</a:t>
            </a:r>
          </a:p>
          <a:p>
            <a:pPr marL="342900" indent="-342900" algn="l" defTabSz="914400">
              <a:buFont typeface="Arial"/>
              <a:buChar char="•"/>
            </a:pPr>
            <a:r>
              <a:rPr lang="en-GB" sz="2000" b="1" i="0">
                <a:solidFill>
                  <a:schemeClr val="tx1"/>
                </a:solidFill>
                <a:latin typeface="Calibri"/>
                <a:ea typeface="+mn-ea"/>
                <a:cs typeface="+mn-cs"/>
              </a:rPr>
              <a:t>Chieditelo positivamente</a:t>
            </a:r>
            <a:r>
              <a:rPr lang="en-GB" sz="2000" b="0" i="0">
                <a:solidFill>
                  <a:schemeClr val="tx1"/>
                </a:solidFill>
                <a:latin typeface="Calibri"/>
                <a:ea typeface="+mn-ea"/>
                <a:cs typeface="+mn-cs"/>
              </a:rPr>
              <a:t> - "Cosa vuoi specificamente?"</a:t>
            </a:r>
          </a:p>
          <a:p>
            <a:pPr marL="342900" indent="-342900" algn="l" defTabSz="914400">
              <a:buFont typeface="Arial"/>
              <a:buChar char="•"/>
            </a:pPr>
            <a:r>
              <a:rPr lang="en-GB" sz="2000" b="1" i="0">
                <a:solidFill>
                  <a:schemeClr val="tx1"/>
                </a:solidFill>
                <a:latin typeface="Calibri"/>
                <a:ea typeface="+mn-ea"/>
                <a:cs typeface="+mn-cs"/>
              </a:rPr>
              <a:t>Specifica la situazione attuale</a:t>
            </a:r>
            <a:r>
              <a:rPr lang="en-GB" sz="2000" b="0" i="0">
                <a:solidFill>
                  <a:schemeClr val="tx1"/>
                </a:solidFill>
                <a:latin typeface="Calibri"/>
                <a:ea typeface="+mn-ea"/>
                <a:cs typeface="+mn-cs"/>
              </a:rPr>
              <a:t> - "Dove sei ora in relazione al risultato?"</a:t>
            </a:r>
          </a:p>
          <a:p>
            <a:pPr marL="342900" indent="-342900" algn="l" defTabSz="914400">
              <a:buFont typeface="Arial"/>
              <a:buChar char="•"/>
            </a:pPr>
            <a:r>
              <a:rPr lang="en-GB" sz="2000" b="1" i="0">
                <a:solidFill>
                  <a:schemeClr val="tx1"/>
                </a:solidFill>
                <a:latin typeface="Calibri"/>
                <a:ea typeface="+mn-ea"/>
                <a:cs typeface="+mn-cs"/>
              </a:rPr>
              <a:t>Specifica un risultato</a:t>
            </a:r>
            <a:r>
              <a:rPr lang="en-GB" sz="2000" b="0" i="0">
                <a:solidFill>
                  <a:schemeClr val="tx1"/>
                </a:solidFill>
                <a:latin typeface="Calibri"/>
                <a:ea typeface="+mn-ea"/>
                <a:cs typeface="+mn-cs"/>
              </a:rPr>
              <a:t> - "Cosa vedrai, sentirai, sentirai, ecc., quando avrai raggiunto questo risultato?"</a:t>
            </a:r>
          </a:p>
          <a:p>
            <a:pPr marL="342900" indent="-342900" algn="l" defTabSz="914400">
              <a:buFont typeface="Arial"/>
              <a:buChar char="•"/>
            </a:pPr>
            <a:r>
              <a:rPr lang="en-GB" sz="2000" b="1" i="0">
                <a:solidFill>
                  <a:schemeClr val="tx1"/>
                </a:solidFill>
                <a:latin typeface="Calibri"/>
                <a:ea typeface="+mn-ea"/>
                <a:cs typeface="+mn-cs"/>
              </a:rPr>
              <a:t>Procedura specifica per prove </a:t>
            </a:r>
            <a:r>
              <a:rPr lang="en-GB" sz="2000" b="0" i="0">
                <a:solidFill>
                  <a:schemeClr val="tx1"/>
                </a:solidFill>
                <a:latin typeface="Calibri"/>
                <a:ea typeface="+mn-ea"/>
                <a:cs typeface="+mn-cs"/>
              </a:rPr>
              <a:t>- "Come farai a sapere quando avrai raggiunto questo obiettivo?"</a:t>
            </a:r>
          </a:p>
          <a:p>
            <a:pPr marL="342900" indent="-342900" algn="l" defTabSz="914400">
              <a:buFont typeface="Arial"/>
              <a:buChar char="•"/>
            </a:pPr>
            <a:r>
              <a:rPr lang="en-GB" sz="2000" b="1" i="0">
                <a:solidFill>
                  <a:schemeClr val="tx1"/>
                </a:solidFill>
                <a:latin typeface="Calibri"/>
                <a:ea typeface="+mn-ea"/>
                <a:cs typeface="+mn-cs"/>
              </a:rPr>
              <a:t>È congruamente desiderabile? </a:t>
            </a:r>
            <a:r>
              <a:rPr lang="en-GB" sz="2000" b="0" i="0">
                <a:solidFill>
                  <a:schemeClr val="tx1"/>
                </a:solidFill>
                <a:latin typeface="Calibri"/>
                <a:ea typeface="+mn-ea"/>
                <a:cs typeface="+mn-cs"/>
              </a:rPr>
              <a:t> - Che cosa otterrai da questo risultato o cosa ti consentirà di fare?</a:t>
            </a:r>
          </a:p>
        </p:txBody>
      </p:sp>
      <p:sp>
        <p:nvSpPr>
          <p:cNvPr id="6" name="Slide Number Placeholder 5"/>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21</a:t>
            </a:fld>
            <a:endParaRPr dirty="0"/>
          </a:p>
        </p:txBody>
      </p:sp>
    </p:spTree>
    <p:extLst>
      <p:ext uri="{BB962C8B-B14F-4D97-AF65-F5344CB8AC3E}">
        <p14:creationId xmlns:p14="http://schemas.microsoft.com/office/powerpoint/2010/main" val="33473683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pPr algn="l" defTabSz="914400">
              <a:buNone/>
            </a:pPr>
            <a:r>
              <a:rPr lang="it-IT" sz="3600" b="1" i="0">
                <a:solidFill>
                  <a:schemeClr val="tx1"/>
                </a:solidFill>
                <a:latin typeface="Calibri"/>
                <a:ea typeface="Gotham Pro"/>
                <a:cs typeface="Gotham Pro"/>
              </a:rPr>
              <a:t>Domande per rendere i vostri obiettivi SMART (2)</a:t>
            </a:r>
          </a:p>
        </p:txBody>
      </p:sp>
      <p:sp>
        <p:nvSpPr>
          <p:cNvPr id="4" name="CasellaDiTesto 3"/>
          <p:cNvSpPr txBox="1"/>
          <p:nvPr/>
        </p:nvSpPr>
        <p:spPr>
          <a:xfrm>
            <a:off x="1127125" y="2564815"/>
            <a:ext cx="10872788" cy="2862322"/>
          </a:xfrm>
          <a:prstGeom prst="rect">
            <a:avLst/>
          </a:prstGeom>
          <a:noFill/>
        </p:spPr>
        <p:txBody>
          <a:bodyPr wrap="square" rtlCol="0">
            <a:spAutoFit/>
          </a:bodyPr>
          <a:lstStyle/>
          <a:p>
            <a:pPr marL="342900" indent="-342900" algn="l" defTabSz="914400">
              <a:buFont typeface="Arial"/>
              <a:buChar char="•"/>
            </a:pPr>
            <a:r>
              <a:rPr lang="en-GB" sz="2000" b="1" i="0">
                <a:solidFill>
                  <a:schemeClr val="tx1"/>
                </a:solidFill>
                <a:latin typeface="Calibri"/>
                <a:ea typeface="+mn-ea"/>
                <a:cs typeface="+mn-cs"/>
              </a:rPr>
              <a:t>È autoiniziato e auto-gestito?  </a:t>
            </a:r>
            <a:r>
              <a:rPr lang="en-GB" sz="2000" b="0" i="0">
                <a:solidFill>
                  <a:schemeClr val="tx1"/>
                </a:solidFill>
                <a:latin typeface="Calibri"/>
                <a:ea typeface="+mn-ea"/>
                <a:cs typeface="+mn-cs"/>
              </a:rPr>
              <a:t>- "È solo per te?"</a:t>
            </a:r>
          </a:p>
          <a:p>
            <a:pPr marL="342900" indent="-342900" algn="l" defTabSz="914400">
              <a:buFont typeface="Arial"/>
              <a:buChar char="•"/>
            </a:pPr>
            <a:r>
              <a:rPr lang="en-GB" sz="2000" b="1" i="0">
                <a:solidFill>
                  <a:schemeClr val="tx1"/>
                </a:solidFill>
                <a:latin typeface="Calibri"/>
                <a:ea typeface="+mn-ea"/>
                <a:cs typeface="+mn-cs"/>
              </a:rPr>
              <a:t>È opportunamente contestualizzato? -  </a:t>
            </a:r>
            <a:r>
              <a:rPr lang="en-GB" sz="2000" b="0" i="0">
                <a:solidFill>
                  <a:schemeClr val="tx1"/>
                </a:solidFill>
                <a:latin typeface="Calibri"/>
                <a:ea typeface="+mn-ea"/>
                <a:cs typeface="+mn-cs"/>
              </a:rPr>
              <a:t>"Dove, quando, come, e con chi vuoi raggiungere questo?"</a:t>
            </a:r>
          </a:p>
          <a:p>
            <a:pPr marL="342900" indent="-342900" algn="l" defTabSz="914400">
              <a:buFont typeface="Arial"/>
              <a:buChar char="•"/>
            </a:pPr>
            <a:r>
              <a:rPr lang="en-GB" sz="2000" b="1" i="0">
                <a:solidFill>
                  <a:schemeClr val="tx1"/>
                </a:solidFill>
                <a:latin typeface="Calibri"/>
                <a:ea typeface="+mn-ea"/>
                <a:cs typeface="+mn-cs"/>
              </a:rPr>
              <a:t>Di quali risorse hai bisogno? </a:t>
            </a:r>
            <a:r>
              <a:rPr lang="en-GB" sz="2000" b="0" i="0">
                <a:solidFill>
                  <a:schemeClr val="tx1"/>
                </a:solidFill>
                <a:latin typeface="Calibri"/>
                <a:ea typeface="+mn-ea"/>
                <a:cs typeface="+mn-cs"/>
              </a:rPr>
              <a:t>"Cosa hai adesso e di cosa hai bisogno per ottenere il tuo risultato?", "L'hai mai avuto o fatto prima?", "Conosci qualcuno che lo ha fatto?"</a:t>
            </a:r>
          </a:p>
          <a:p>
            <a:pPr marL="342900" indent="-342900" algn="l" defTabSz="914400">
              <a:buFont typeface="Arial"/>
              <a:buChar char="•"/>
            </a:pPr>
            <a:r>
              <a:rPr lang="en-GB" sz="2000" b="1" i="0">
                <a:solidFill>
                  <a:schemeClr val="tx1"/>
                </a:solidFill>
                <a:latin typeface="Calibri"/>
                <a:ea typeface="+mn-ea"/>
                <a:cs typeface="+mn-cs"/>
              </a:rPr>
              <a:t>Altro </a:t>
            </a:r>
            <a:r>
              <a:rPr lang="en-GB" sz="2000" b="0" i="0">
                <a:solidFill>
                  <a:schemeClr val="tx1"/>
                </a:solidFill>
                <a:latin typeface="Calibri"/>
                <a:ea typeface="+mn-ea"/>
                <a:cs typeface="+mn-cs"/>
              </a:rPr>
              <a:t>- "Per quale scopo lo vuoi?", "Cosa guadagnerai (o perderai) se lo hai?", "Cosa accadrà quando lo otterrai?", "Cosa non succederà quando lo otterrai? "," Cosa succederà se non lo ottieni? "," Cosa non accadrà se non lo ottieni? "</a:t>
            </a:r>
          </a:p>
          <a:p>
            <a:pPr marL="342900" indent="-342900" algn="l" defTabSz="914400">
              <a:buFont typeface="Arial"/>
              <a:buChar char="•"/>
            </a:pPr>
            <a:endParaRPr sz="2000" dirty="0"/>
          </a:p>
        </p:txBody>
      </p:sp>
      <p:sp>
        <p:nvSpPr>
          <p:cNvPr id="6" name="Slide Number Placeholder 5"/>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22</a:t>
            </a:fld>
            <a:endParaRPr dirty="0"/>
          </a:p>
        </p:txBody>
      </p:sp>
    </p:spTree>
    <p:extLst>
      <p:ext uri="{BB962C8B-B14F-4D97-AF65-F5344CB8AC3E}">
        <p14:creationId xmlns:p14="http://schemas.microsoft.com/office/powerpoint/2010/main" val="12627104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pPr algn="l" defTabSz="914400">
              <a:buNone/>
            </a:pPr>
            <a:r>
              <a:rPr lang="it-IT" sz="3600" b="1" i="0">
                <a:solidFill>
                  <a:schemeClr val="tx1"/>
                </a:solidFill>
                <a:latin typeface="Calibri"/>
                <a:ea typeface="Gotham Pro"/>
                <a:cs typeface="Gotham Pro"/>
              </a:rPr>
              <a:t>Obiettivi SMART</a:t>
            </a:r>
          </a:p>
        </p:txBody>
      </p:sp>
      <p:sp>
        <p:nvSpPr>
          <p:cNvPr id="3" name="CasellaDiTesto 2"/>
          <p:cNvSpPr txBox="1"/>
          <p:nvPr/>
        </p:nvSpPr>
        <p:spPr>
          <a:xfrm>
            <a:off x="913054" y="2070884"/>
            <a:ext cx="10870959" cy="461665"/>
          </a:xfrm>
          <a:prstGeom prst="rect">
            <a:avLst/>
          </a:prstGeom>
          <a:noFill/>
        </p:spPr>
        <p:txBody>
          <a:bodyPr wrap="square" rtlCol="0">
            <a:spAutoFit/>
          </a:bodyPr>
          <a:lstStyle/>
          <a:p>
            <a:pPr algn="l" defTabSz="914400">
              <a:buNone/>
            </a:pPr>
            <a:r>
              <a:rPr lang="it-IT" sz="2400" b="0" i="0">
                <a:solidFill>
                  <a:schemeClr val="tx1"/>
                </a:solidFill>
                <a:latin typeface="Calibri"/>
                <a:ea typeface="Gotham Pro"/>
                <a:cs typeface="Gotham Pro"/>
              </a:rPr>
              <a:t>L'obiettivo dell'equilibrio</a:t>
            </a:r>
          </a:p>
        </p:txBody>
      </p:sp>
      <p:sp>
        <p:nvSpPr>
          <p:cNvPr id="4" name="CasellaDiTesto 3"/>
          <p:cNvSpPr txBox="1"/>
          <p:nvPr/>
        </p:nvSpPr>
        <p:spPr>
          <a:xfrm>
            <a:off x="1089025" y="2882315"/>
            <a:ext cx="10872788" cy="2246769"/>
          </a:xfrm>
          <a:prstGeom prst="rect">
            <a:avLst/>
          </a:prstGeom>
          <a:noFill/>
        </p:spPr>
        <p:txBody>
          <a:bodyPr wrap="square" rtlCol="0">
            <a:spAutoFit/>
          </a:bodyPr>
          <a:lstStyle/>
          <a:p>
            <a:pPr marL="342900" indent="-342900" algn="l" defTabSz="914400">
              <a:buFont typeface="Arial"/>
              <a:buChar char="•"/>
            </a:pPr>
            <a:r>
              <a:rPr lang="lt-LT" sz="2000" b="0" i="0">
                <a:solidFill>
                  <a:schemeClr val="tx1"/>
                </a:solidFill>
                <a:latin typeface="Calibri"/>
                <a:ea typeface="+mn-ea"/>
                <a:cs typeface="+mn-cs"/>
              </a:rPr>
              <a:t>La chiave è trovare il giusto </a:t>
            </a:r>
            <a:r>
              <a:rPr lang="lt-LT" sz="2000" b="1" i="0">
                <a:solidFill>
                  <a:schemeClr val="tx1"/>
                </a:solidFill>
                <a:latin typeface="Calibri"/>
                <a:ea typeface="+mn-ea"/>
                <a:cs typeface="+mn-cs"/>
              </a:rPr>
              <a:t>equilibrio</a:t>
            </a:r>
            <a:r>
              <a:rPr lang="en-GB" sz="2000" b="1" i="0">
                <a:solidFill>
                  <a:schemeClr val="tx1"/>
                </a:solidFill>
                <a:latin typeface="Calibri"/>
                <a:ea typeface="+mn-ea"/>
                <a:cs typeface="+mn-cs"/>
              </a:rPr>
              <a:t>!</a:t>
            </a:r>
          </a:p>
          <a:p>
            <a:pPr marL="342900" indent="-342900" algn="l" defTabSz="914400">
              <a:buFont typeface="Arial"/>
              <a:buChar char="•"/>
            </a:pPr>
            <a:endParaRPr sz="2000" dirty="0"/>
          </a:p>
          <a:p>
            <a:pPr marL="342900" indent="-342900" algn="l" defTabSz="914400">
              <a:buFont typeface="Arial"/>
              <a:buChar char="•"/>
            </a:pPr>
            <a:r>
              <a:rPr lang="lt-LT" sz="2000" b="0" i="0">
                <a:solidFill>
                  <a:schemeClr val="tx1"/>
                </a:solidFill>
                <a:latin typeface="Calibri"/>
                <a:ea typeface="+mn-ea"/>
                <a:cs typeface="+mn-cs"/>
              </a:rPr>
              <a:t>Per farlo, occorre </a:t>
            </a:r>
            <a:r>
              <a:rPr lang="lt-LT" sz="2000" b="1" i="1">
                <a:solidFill>
                  <a:schemeClr val="tx1"/>
                </a:solidFill>
                <a:latin typeface="Calibri"/>
                <a:ea typeface="+mn-ea"/>
                <a:cs typeface="+mn-cs"/>
              </a:rPr>
              <a:t>far crescere</a:t>
            </a:r>
            <a:r>
              <a:rPr lang="lt-LT" sz="2000" b="0" i="1">
                <a:solidFill>
                  <a:schemeClr val="tx1"/>
                </a:solidFill>
                <a:latin typeface="Calibri"/>
                <a:ea typeface="+mn-ea"/>
                <a:cs typeface="+mn-cs"/>
              </a:rPr>
              <a:t> </a:t>
            </a:r>
            <a:r>
              <a:rPr lang="lt-LT" sz="2000" b="0" i="0">
                <a:solidFill>
                  <a:schemeClr val="tx1"/>
                </a:solidFill>
                <a:latin typeface="Calibri"/>
                <a:ea typeface="+mn-ea"/>
                <a:cs typeface="+mn-cs"/>
              </a:rPr>
              <a:t>la ruota, non bilanciarla sacrificando alcune aree della vostra vita. </a:t>
            </a:r>
            <a:endParaRPr sz="2000" dirty="0"/>
          </a:p>
          <a:p>
            <a:pPr marL="342900" indent="-342900" algn="l" defTabSz="914400">
              <a:buFont typeface="Arial"/>
              <a:buChar char="•"/>
            </a:pPr>
            <a:endParaRPr sz="2000" dirty="0"/>
          </a:p>
          <a:p>
            <a:pPr marL="342900" indent="-342900" algn="l" defTabSz="914400">
              <a:buFont typeface="Arial"/>
              <a:buChar char="•"/>
            </a:pPr>
            <a:r>
              <a:rPr lang="lt-LT" sz="2000" b="0" i="0">
                <a:solidFill>
                  <a:schemeClr val="tx1"/>
                </a:solidFill>
                <a:latin typeface="Calibri"/>
                <a:ea typeface="+mn-ea"/>
                <a:cs typeface="+mn-cs"/>
              </a:rPr>
              <a:t>Si tratta di andare avanti, sfidare voi stessi a superare i vostri limiti per </a:t>
            </a:r>
            <a:r>
              <a:rPr lang="lt-LT" sz="2000" b="1" i="1">
                <a:solidFill>
                  <a:schemeClr val="tx1"/>
                </a:solidFill>
                <a:latin typeface="Calibri"/>
                <a:ea typeface="+mn-ea"/>
                <a:cs typeface="+mn-cs"/>
              </a:rPr>
              <a:t>espandere</a:t>
            </a:r>
            <a:r>
              <a:rPr lang="lt-LT" sz="2000" b="0" i="0">
                <a:solidFill>
                  <a:schemeClr val="tx1"/>
                </a:solidFill>
                <a:latin typeface="Calibri"/>
                <a:ea typeface="+mn-ea"/>
                <a:cs typeface="+mn-cs"/>
              </a:rPr>
              <a:t> la vostra ruota e </a:t>
            </a:r>
            <a:r>
              <a:rPr lang="lt-LT" sz="2000" b="1" i="1">
                <a:solidFill>
                  <a:schemeClr val="tx1"/>
                </a:solidFill>
                <a:latin typeface="Calibri"/>
                <a:ea typeface="+mn-ea"/>
                <a:cs typeface="+mn-cs"/>
              </a:rPr>
              <a:t>ingrandirla</a:t>
            </a:r>
            <a:r>
              <a:rPr lang="lt-LT" sz="2000" b="0" i="0">
                <a:solidFill>
                  <a:schemeClr val="tx1"/>
                </a:solidFill>
                <a:latin typeface="Calibri"/>
                <a:ea typeface="+mn-ea"/>
                <a:cs typeface="+mn-cs"/>
              </a:rPr>
              <a:t> mantenendo il giusto </a:t>
            </a:r>
            <a:r>
              <a:rPr lang="lt-LT" sz="2000" b="1" i="1">
                <a:solidFill>
                  <a:schemeClr val="tx1"/>
                </a:solidFill>
                <a:latin typeface="Calibri"/>
                <a:ea typeface="+mn-ea"/>
                <a:cs typeface="+mn-cs"/>
              </a:rPr>
              <a:t>equilibrio</a:t>
            </a:r>
            <a:r>
              <a:rPr lang="lt-LT" sz="2000" b="0" i="0">
                <a:solidFill>
                  <a:schemeClr val="tx1"/>
                </a:solidFill>
                <a:latin typeface="Calibri"/>
                <a:ea typeface="+mn-ea"/>
                <a:cs typeface="+mn-cs"/>
              </a:rPr>
              <a:t>.</a:t>
            </a:r>
          </a:p>
        </p:txBody>
      </p:sp>
      <p:sp>
        <p:nvSpPr>
          <p:cNvPr id="6" name="Slide Number Placeholder 5"/>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23</a:t>
            </a:fld>
            <a:endParaRPr dirty="0"/>
          </a:p>
        </p:txBody>
      </p:sp>
    </p:spTree>
    <p:extLst>
      <p:ext uri="{BB962C8B-B14F-4D97-AF65-F5344CB8AC3E}">
        <p14:creationId xmlns:p14="http://schemas.microsoft.com/office/powerpoint/2010/main" val="6796817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1200329"/>
          </a:xfrm>
          <a:prstGeom prst="rect">
            <a:avLst/>
          </a:prstGeom>
          <a:noFill/>
        </p:spPr>
        <p:txBody>
          <a:bodyPr wrap="square" rtlCol="0">
            <a:spAutoFit/>
          </a:bodyPr>
          <a:lstStyle/>
          <a:p>
            <a:pPr algn="l" defTabSz="914400">
              <a:buNone/>
            </a:pPr>
            <a:r>
              <a:rPr lang="it-IT" sz="3600" b="1" i="0">
                <a:solidFill>
                  <a:schemeClr val="tx1"/>
                </a:solidFill>
                <a:latin typeface="Calibri"/>
                <a:ea typeface="Gotham Pro"/>
                <a:cs typeface="Gotham Pro"/>
              </a:rPr>
              <a:t>Prossima sessione: </a:t>
            </a:r>
            <a:r>
              <a:rPr lang="en-GB" sz="3600" b="1" i="0">
                <a:solidFill>
                  <a:schemeClr val="tx1"/>
                </a:solidFill>
                <a:latin typeface="Calibri"/>
                <a:ea typeface="Gotham Pro"/>
                <a:cs typeface="Gotham Pro"/>
              </a:rPr>
              <a:t>Comunicazione, networking, problem solving quotidiano</a:t>
            </a:r>
            <a:endParaRPr sz="3600" dirty="0">
              <a:ea typeface="Gotham Pro"/>
              <a:cs typeface="Gotham Pro"/>
            </a:endParaRPr>
          </a:p>
        </p:txBody>
      </p:sp>
      <p:sp>
        <p:nvSpPr>
          <p:cNvPr id="4" name="CasellaDiTesto 3"/>
          <p:cNvSpPr txBox="1"/>
          <p:nvPr/>
        </p:nvSpPr>
        <p:spPr>
          <a:xfrm>
            <a:off x="1089025" y="3072815"/>
            <a:ext cx="10872788" cy="3477875"/>
          </a:xfrm>
          <a:prstGeom prst="rect">
            <a:avLst/>
          </a:prstGeom>
          <a:noFill/>
        </p:spPr>
        <p:txBody>
          <a:bodyPr wrap="square" rtlCol="0">
            <a:spAutoFit/>
          </a:bodyPr>
          <a:lstStyle/>
          <a:p>
            <a:pPr marL="342900" indent="-342900" algn="l" defTabSz="914400">
              <a:buClr>
                <a:srgbClr val="FF0000"/>
              </a:buClr>
              <a:buFont typeface="Arial"/>
              <a:buChar char="•"/>
            </a:pPr>
            <a:r>
              <a:rPr lang="en-GB" sz="2000" b="0" i="0">
                <a:solidFill>
                  <a:srgbClr val="FF0000"/>
                </a:solidFill>
                <a:latin typeface="Calibri"/>
                <a:ea typeface="+mn-ea"/>
                <a:cs typeface="+mn-cs"/>
              </a:rPr>
              <a:t>[Inserire Data e Ora]</a:t>
            </a:r>
          </a:p>
          <a:p>
            <a:pPr marL="342900" indent="-342900" algn="l" defTabSz="914400">
              <a:buFont typeface="Arial"/>
              <a:buChar char="•"/>
            </a:pPr>
            <a:endParaRPr sz="2000" dirty="0">
              <a:solidFill>
                <a:srgbClr val="FF0000"/>
              </a:solidFill>
            </a:endParaRPr>
          </a:p>
          <a:p>
            <a:pPr marL="342900" indent="-342900" algn="l" defTabSz="914400">
              <a:buFont typeface="Arial"/>
              <a:buChar char="•"/>
            </a:pPr>
            <a:r>
              <a:rPr lang="en-GB" sz="2000" b="0" i="0">
                <a:solidFill>
                  <a:schemeClr val="tx1"/>
                </a:solidFill>
                <a:latin typeface="Calibri"/>
                <a:ea typeface="+mn-ea"/>
                <a:cs typeface="+mn-cs"/>
              </a:rPr>
              <a:t>Obiettivi del modulo</a:t>
            </a:r>
          </a:p>
          <a:p>
            <a:pPr marL="742950" lvl="1" indent="-285750" algn="l" defTabSz="914400">
              <a:buFont typeface="Arial"/>
              <a:buChar char="•"/>
            </a:pPr>
            <a:r>
              <a:rPr lang="en-GB" sz="2000" b="0" i="0">
                <a:solidFill>
                  <a:schemeClr val="tx1"/>
                </a:solidFill>
                <a:latin typeface="Calibri"/>
                <a:ea typeface="+mn-ea"/>
                <a:cs typeface="+mn-cs"/>
              </a:rPr>
              <a:t>conoscere i principi di comunicazione, networking e problem solving e perché sono importanti per le aziende</a:t>
            </a:r>
          </a:p>
          <a:p>
            <a:pPr marL="742950" lvl="1" indent="-285750" algn="l" defTabSz="914400">
              <a:buFont typeface="Arial"/>
              <a:buChar char="•"/>
            </a:pPr>
            <a:r>
              <a:rPr lang="en-GB" sz="2000" b="0" i="0">
                <a:solidFill>
                  <a:schemeClr val="tx1"/>
                </a:solidFill>
                <a:latin typeface="Calibri"/>
                <a:ea typeface="+mn-ea"/>
                <a:cs typeface="+mn-cs"/>
              </a:rPr>
              <a:t>essere in grado di applicare i principi di comunicazione, networking e problem solving alla tua attività imprenditoriale</a:t>
            </a:r>
          </a:p>
          <a:p>
            <a:pPr marL="742950" lvl="1" indent="-285750" algn="l" defTabSz="914400">
              <a:buFont typeface="Arial"/>
              <a:buChar char="•"/>
            </a:pPr>
            <a:r>
              <a:rPr lang="en-GB" sz="2000" b="0" i="0">
                <a:solidFill>
                  <a:schemeClr val="tx1"/>
                </a:solidFill>
                <a:latin typeface="Calibri"/>
                <a:ea typeface="+mn-ea"/>
                <a:cs typeface="+mn-cs"/>
              </a:rPr>
              <a:t>sapere come la comunicazione, il networking e il problem solving sono collegati e come applicarli tutti insieme nella tua attività imprenditoriale </a:t>
            </a:r>
          </a:p>
          <a:p>
            <a:pPr marL="800100" lvl="1" indent="-342900" algn="l" defTabSz="914400">
              <a:buFont typeface="Arial"/>
              <a:buChar char="•"/>
            </a:pPr>
            <a:endParaRPr sz="2000" dirty="0"/>
          </a:p>
          <a:p>
            <a:pPr marL="342900" indent="-342900" algn="l" defTabSz="914400">
              <a:buFont typeface="Arial"/>
              <a:buChar char="•"/>
            </a:pPr>
            <a:endParaRPr sz="2000" dirty="0">
              <a:solidFill>
                <a:srgbClr val="FF0000"/>
              </a:solidFill>
            </a:endParaRPr>
          </a:p>
        </p:txBody>
      </p:sp>
      <p:sp>
        <p:nvSpPr>
          <p:cNvPr id="6" name="Slide Number Placeholder 5"/>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24</a:t>
            </a:fld>
            <a:endParaRPr dirty="0"/>
          </a:p>
        </p:txBody>
      </p:sp>
    </p:spTree>
    <p:extLst>
      <p:ext uri="{BB962C8B-B14F-4D97-AF65-F5344CB8AC3E}">
        <p14:creationId xmlns:p14="http://schemas.microsoft.com/office/powerpoint/2010/main" val="28568644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pPr algn="l" defTabSz="914400">
              <a:buNone/>
            </a:pPr>
            <a:r>
              <a:rPr lang="it-IT" sz="3600" b="1" i="0">
                <a:solidFill>
                  <a:schemeClr val="tx1"/>
                </a:solidFill>
                <a:latin typeface="Calibri"/>
                <a:ea typeface="Gotham Pro"/>
                <a:cs typeface="Gotham Pro"/>
              </a:rPr>
              <a:t>Contatti</a:t>
            </a:r>
          </a:p>
        </p:txBody>
      </p:sp>
      <p:sp>
        <p:nvSpPr>
          <p:cNvPr id="6" name="Slide Number Placeholder 5"/>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25</a:t>
            </a:fld>
            <a:endParaRPr dirty="0"/>
          </a:p>
        </p:txBody>
      </p:sp>
      <p:sp>
        <p:nvSpPr>
          <p:cNvPr id="5" name="CasellaDiTesto 3">
            <a:extLst>
              <a:ext uri="{FF2B5EF4-FFF2-40B4-BE49-F238E27FC236}">
                <a16:creationId xmlns="" xmlns:a16="http://schemas.microsoft.com/office/drawing/2014/main" id="{CF5601AE-80B9-4B86-A79A-0CE0E1243ACF}"/>
              </a:ext>
            </a:extLst>
          </p:cNvPr>
          <p:cNvSpPr txBox="1"/>
          <p:nvPr/>
        </p:nvSpPr>
        <p:spPr>
          <a:xfrm>
            <a:off x="1089025" y="2615496"/>
            <a:ext cx="10872788" cy="1261884"/>
          </a:xfrm>
          <a:prstGeom prst="rect">
            <a:avLst/>
          </a:prstGeom>
          <a:noFill/>
        </p:spPr>
        <p:txBody>
          <a:bodyPr wrap="square" rtlCol="0">
            <a:spAutoFit/>
          </a:bodyPr>
          <a:lstStyle/>
          <a:p>
            <a:pPr marL="342900" indent="-342900" algn="l" defTabSz="914400">
              <a:buClr>
                <a:srgbClr val="FF0000"/>
              </a:buClr>
              <a:buFont typeface="Arial"/>
              <a:buChar char="•"/>
            </a:pPr>
            <a:r>
              <a:rPr lang="en-GB" altLang="en-US" sz="2000" b="0" i="0">
                <a:solidFill>
                  <a:srgbClr val="FF0000"/>
                </a:solidFill>
                <a:latin typeface="Calibri"/>
                <a:ea typeface="+mn-ea"/>
                <a:cs typeface="+mn-cs"/>
              </a:rPr>
              <a:t>Membro del personale/Facilitatore</a:t>
            </a:r>
          </a:p>
          <a:p>
            <a:pPr marL="800100" lvl="1" indent="-342900" algn="l" defTabSz="914400">
              <a:buClr>
                <a:srgbClr val="FF0000"/>
              </a:buClr>
              <a:buFont typeface="Arial"/>
              <a:buChar char="•"/>
            </a:pPr>
            <a:r>
              <a:rPr lang="en-GB" altLang="en-US" sz="2000" b="0" i="0">
                <a:solidFill>
                  <a:srgbClr val="FF0000"/>
                </a:solidFill>
                <a:latin typeface="Calibri"/>
                <a:ea typeface="+mn-ea"/>
                <a:cs typeface="+mn-cs"/>
              </a:rPr>
              <a:t>Indirizzo Email</a:t>
            </a:r>
            <a:endParaRPr sz="2000" dirty="0">
              <a:solidFill>
                <a:srgbClr val="FF0000"/>
              </a:solidFill>
            </a:endParaRPr>
          </a:p>
          <a:p>
            <a:pPr algn="l" defTabSz="914400">
              <a:buNone/>
            </a:pPr>
            <a:endParaRPr dirty="0">
              <a:solidFill>
                <a:srgbClr val="FF0000"/>
              </a:solidFill>
            </a:endParaRPr>
          </a:p>
          <a:p>
            <a:pPr algn="l" defTabSz="914400">
              <a:buNone/>
            </a:pPr>
            <a:endParaRPr dirty="0"/>
          </a:p>
        </p:txBody>
      </p:sp>
    </p:spTree>
    <p:extLst>
      <p:ext uri="{BB962C8B-B14F-4D97-AF65-F5344CB8AC3E}">
        <p14:creationId xmlns:p14="http://schemas.microsoft.com/office/powerpoint/2010/main" val="2767291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magin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2999" y="1097075"/>
            <a:ext cx="2286000" cy="2139696"/>
          </a:xfrm>
          <a:prstGeom prst="rect">
            <a:avLst/>
          </a:prstGeom>
        </p:spPr>
      </p:pic>
      <p:pic>
        <p:nvPicPr>
          <p:cNvPr id="18" name="Immagin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77849" y="5675137"/>
            <a:ext cx="1706164" cy="369607"/>
          </a:xfrm>
          <a:prstGeom prst="rect">
            <a:avLst/>
          </a:prstGeom>
        </p:spPr>
      </p:pic>
      <p:sp>
        <p:nvSpPr>
          <p:cNvPr id="19" name="Slide Number Placeholder 4"/>
          <p:cNvSpPr>
            <a:spLocks noGrp="1"/>
          </p:cNvSpPr>
          <p:nvPr>
            <p:ph type="sldNum" sz="quarter" idx="12"/>
          </p:nvPr>
        </p:nvSpPr>
        <p:spPr>
          <a:xfrm>
            <a:off x="9060889" y="6365195"/>
            <a:ext cx="2743200" cy="365125"/>
          </a:xfrm>
        </p:spPr>
        <p:txBody>
          <a:bodyPr/>
          <a:lstStyle>
            <a:lvl1pPr>
              <a:defRPr sz="2000">
                <a:solidFill>
                  <a:schemeClr val="bg1"/>
                </a:solidFill>
              </a:defRPr>
            </a:lvl1pPr>
          </a:lstStyle>
          <a:p>
            <a:pPr algn="r" defTabSz="914400">
              <a:buNone/>
            </a:pPr>
            <a:fld id="{3E4BB82E-5C2C-46DE-8524-7C2F4C0CD1DA}" type="slidenum">
              <a:rPr lang="it-IT" sz="1200" b="0" i="0">
                <a:solidFill>
                  <a:schemeClr val="tx1">
                    <a:tint val="75000"/>
                  </a:schemeClr>
                </a:solidFill>
                <a:latin typeface="Calibri"/>
                <a:ea typeface="+mn-ea"/>
                <a:cs typeface="+mn-cs"/>
              </a:rPr>
              <a:t>26</a:t>
            </a:fld>
            <a:endParaRPr dirty="0"/>
          </a:p>
        </p:txBody>
      </p:sp>
      <p:sp>
        <p:nvSpPr>
          <p:cNvPr id="20" name="Rectangle 19"/>
          <p:cNvSpPr/>
          <p:nvPr/>
        </p:nvSpPr>
        <p:spPr>
          <a:xfrm>
            <a:off x="600076" y="5645772"/>
            <a:ext cx="9227414" cy="461665"/>
          </a:xfrm>
          <a:prstGeom prst="rect">
            <a:avLst/>
          </a:prstGeom>
        </p:spPr>
        <p:txBody>
          <a:bodyPr wrap="square">
            <a:spAutoFit/>
          </a:bodyPr>
          <a:lstStyle/>
          <a:p>
            <a:pPr algn="l" defTabSz="914400">
              <a:buNone/>
            </a:pPr>
            <a:r>
              <a:rPr lang="en-US" sz="1200" b="0" i="0">
                <a:solidFill>
                  <a:srgbClr val="44546A"/>
                </a:solidFill>
                <a:latin typeface="Calibri"/>
                <a:ea typeface="+mn-ea"/>
                <a:cs typeface="+mn-cs"/>
              </a:rPr>
              <a:t>Il sostegno della Commissione Europea per la produzione di questa pubblicazione non costituisce la convalida dei contenuti, che riflettono le sole opinioni dell'autore e la Commissione non può essere ritenuta responsabile dell'utilizzo che può essere fatto delle informazionifornite.</a:t>
            </a:r>
            <a:r>
              <a:rPr lang="en-US" sz="1150" b="0" i="0">
                <a:solidFill>
                  <a:srgbClr val="44546A"/>
                </a:solidFill>
                <a:latin typeface="Calibri"/>
                <a:ea typeface="+mn-ea"/>
                <a:cs typeface="+mn-cs"/>
              </a:rPr>
              <a:t>.</a:t>
            </a:r>
            <a:endParaRPr sz="1150" dirty="0">
              <a:solidFill>
                <a:schemeClr val="tx2"/>
              </a:solidFill>
            </a:endParaRPr>
          </a:p>
        </p:txBody>
      </p:sp>
      <p:sp>
        <p:nvSpPr>
          <p:cNvPr id="21" name="Rettangolo 11"/>
          <p:cNvSpPr/>
          <p:nvPr/>
        </p:nvSpPr>
        <p:spPr>
          <a:xfrm>
            <a:off x="0" y="6237515"/>
            <a:ext cx="12192000" cy="620486"/>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it-I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b="0" cap="none" spc="0">
              <a:ln w="0"/>
              <a:solidFill>
                <a:schemeClr val="tx1"/>
              </a:solidFill>
              <a:effectLst>
                <a:outerShdw blurRad="38100" dist="19050" dir="2700000" algn="tl" rotWithShape="0">
                  <a:schemeClr val="dk1">
                    <a:alpha val="40000"/>
                  </a:schemeClr>
                </a:outerShdw>
              </a:effectLst>
            </a:endParaRPr>
          </a:p>
        </p:txBody>
      </p:sp>
      <p:sp>
        <p:nvSpPr>
          <p:cNvPr id="23" name="CasellaDiTesto 8"/>
          <p:cNvSpPr txBox="1"/>
          <p:nvPr/>
        </p:nvSpPr>
        <p:spPr>
          <a:xfrm>
            <a:off x="3395661" y="3340417"/>
            <a:ext cx="5400675" cy="430887"/>
          </a:xfrm>
          <a:prstGeom prst="rect">
            <a:avLst/>
          </a:prstGeom>
          <a:noFill/>
        </p:spPr>
        <p:txBody>
          <a:bodyPr wrap="square" rtlCol="0">
            <a:spAutoFit/>
          </a:bodyPr>
          <a:lstStyle/>
          <a:p>
            <a:pPr algn="ctr" defTabSz="914400">
              <a:buNone/>
            </a:pPr>
            <a:r>
              <a:rPr lang="it-IT" sz="2200" b="1" i="0">
                <a:solidFill>
                  <a:srgbClr val="44546A"/>
                </a:solidFill>
                <a:latin typeface="Calibri"/>
                <a:ea typeface="+mn-ea"/>
                <a:cs typeface="+mn-cs"/>
              </a:rPr>
              <a:t>www.kaleidoscopeproject.eu</a:t>
            </a:r>
          </a:p>
        </p:txBody>
      </p:sp>
      <p:sp>
        <p:nvSpPr>
          <p:cNvPr id="24" name="CasellaDiTesto 13"/>
          <p:cNvSpPr txBox="1"/>
          <p:nvPr/>
        </p:nvSpPr>
        <p:spPr>
          <a:xfrm>
            <a:off x="947738" y="6323468"/>
            <a:ext cx="5994400" cy="430887"/>
          </a:xfrm>
          <a:prstGeom prst="rect">
            <a:avLst/>
          </a:prstGeom>
          <a:noFill/>
        </p:spPr>
        <p:txBody>
          <a:bodyPr wrap="square" rtlCol="0">
            <a:spAutoFit/>
          </a:bodyPr>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914400">
              <a:buNone/>
            </a:pPr>
            <a:r>
              <a:rPr lang="it-IT" sz="2200" b="0" i="0">
                <a:solidFill>
                  <a:schemeClr val="bg1"/>
                </a:solidFill>
                <a:latin typeface="Calibri"/>
                <a:ea typeface="Gotham Pro Light"/>
                <a:cs typeface="Gotham Pro Light"/>
              </a:rPr>
              <a:t>Sostegno per le imprenditrici migranti</a:t>
            </a:r>
            <a:endParaRPr sz="2200" dirty="0">
              <a:solidFill>
                <a:schemeClr val="bg1"/>
              </a:solidFill>
              <a:latin typeface="+mn-lt"/>
              <a:ea typeface="Gotham Pro Light"/>
              <a:cs typeface="Gotham Pro Light"/>
            </a:endParaRPr>
          </a:p>
        </p:txBody>
      </p:sp>
      <p:pic>
        <p:nvPicPr>
          <p:cNvPr id="16" name="Immagine 4"/>
          <p:cNvPicPr>
            <a:picLocks noChangeAspect="1"/>
          </p:cNvPicPr>
          <p:nvPr/>
        </p:nvPicPr>
        <p:blipFill>
          <a:blip r:embed="rId5"/>
          <a:stretch>
            <a:fillRect/>
          </a:stretch>
        </p:blipFill>
        <p:spPr>
          <a:xfrm>
            <a:off x="4632488" y="4921292"/>
            <a:ext cx="254283" cy="254283"/>
          </a:xfrm>
          <a:prstGeom prst="rect">
            <a:avLst/>
          </a:prstGeom>
        </p:spPr>
      </p:pic>
      <p:sp>
        <p:nvSpPr>
          <p:cNvPr id="17" name="CasellaDiTesto 8"/>
          <p:cNvSpPr txBox="1"/>
          <p:nvPr/>
        </p:nvSpPr>
        <p:spPr>
          <a:xfrm>
            <a:off x="4911243" y="4879156"/>
            <a:ext cx="2845379" cy="338554"/>
          </a:xfrm>
          <a:prstGeom prst="rect">
            <a:avLst/>
          </a:prstGeom>
          <a:noFill/>
        </p:spPr>
        <p:txBody>
          <a:bodyPr wrap="square" rtlCol="0">
            <a:spAutoFit/>
          </a:bodyPr>
          <a:lstStyle/>
          <a:p>
            <a:pPr algn="ctr" defTabSz="914400">
              <a:buNone/>
            </a:pPr>
            <a:r>
              <a:rPr lang="it-IT" sz="1600" b="0" i="0">
                <a:solidFill>
                  <a:schemeClr val="tx1"/>
                </a:solidFill>
                <a:latin typeface="Calibri"/>
                <a:ea typeface="+mn-ea"/>
                <a:cs typeface="+mn-cs"/>
              </a:rPr>
              <a:t>facebook.com/KaleidoscopeEU/</a:t>
            </a:r>
          </a:p>
        </p:txBody>
      </p:sp>
    </p:spTree>
    <p:extLst>
      <p:ext uri="{BB962C8B-B14F-4D97-AF65-F5344CB8AC3E}">
        <p14:creationId xmlns:p14="http://schemas.microsoft.com/office/powerpoint/2010/main" val="26608619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pPr algn="l" defTabSz="914400">
              <a:buNone/>
            </a:pPr>
            <a:r>
              <a:rPr lang="it-IT" sz="3600" b="1" i="0">
                <a:solidFill>
                  <a:schemeClr val="tx1"/>
                </a:solidFill>
                <a:latin typeface="Calibri"/>
                <a:ea typeface="Gotham Pro"/>
                <a:cs typeface="Gotham Pro"/>
              </a:rPr>
              <a:t>Il Progetto Kaleidoscope</a:t>
            </a:r>
          </a:p>
        </p:txBody>
      </p:sp>
      <p:sp>
        <p:nvSpPr>
          <p:cNvPr id="3" name="CasellaDiTesto 2"/>
          <p:cNvSpPr txBox="1"/>
          <p:nvPr/>
        </p:nvSpPr>
        <p:spPr>
          <a:xfrm>
            <a:off x="913053" y="2119010"/>
            <a:ext cx="10870959" cy="3847207"/>
          </a:xfrm>
          <a:prstGeom prst="rect">
            <a:avLst/>
          </a:prstGeom>
          <a:noFill/>
        </p:spPr>
        <p:txBody>
          <a:bodyPr wrap="square" rtlCol="0">
            <a:spAutoFit/>
          </a:bodyPr>
          <a:lstStyle/>
          <a:p>
            <a:pPr algn="l" defTabSz="914400">
              <a:buNone/>
            </a:pPr>
            <a:r>
              <a:rPr lang="en-GB" sz="2000" b="0" i="0">
                <a:solidFill>
                  <a:schemeClr val="tx1"/>
                </a:solidFill>
                <a:latin typeface="Calibri"/>
                <a:ea typeface="+mn-ea"/>
                <a:cs typeface="+mn-cs"/>
              </a:rPr>
              <a:t>L'obiettivo del progetto Kaleidoscope è di facilitare l'imprenditoria per le donne migranti che vivono nell'UE. Attualmente i migranti e in particolare le donne migranti hanno maggiori probabilità di essere disoccupati o sottoccupati rispetto ai cittadini dell'UE.</a:t>
            </a:r>
          </a:p>
          <a:p>
            <a:pPr algn="l" defTabSz="914400">
              <a:buNone/>
            </a:pPr>
            <a:r>
              <a:rPr lang="en-GB" sz="2000" b="0" i="0">
                <a:solidFill>
                  <a:schemeClr val="tx1"/>
                </a:solidFill>
                <a:latin typeface="Calibri"/>
                <a:ea typeface="+mn-ea"/>
                <a:cs typeface="+mn-cs"/>
              </a:rPr>
              <a:t> </a:t>
            </a:r>
          </a:p>
          <a:p>
            <a:pPr algn="l" defTabSz="914400">
              <a:buNone/>
            </a:pPr>
            <a:r>
              <a:rPr lang="en-GB" sz="2000" b="0" i="0">
                <a:solidFill>
                  <a:schemeClr val="tx1"/>
                </a:solidFill>
                <a:latin typeface="Calibri"/>
                <a:ea typeface="+mn-ea"/>
                <a:cs typeface="+mn-cs"/>
              </a:rPr>
              <a:t>Il modello di formazione del progetto Kaleidoscope si concentra sullo sviluppo di soft skill al fine di aiutare le donne migranti a diventare lavoratrici autonome e a costruire un'impresa di successo.  Le donne migranti affrontano spesso un duplice svantaggio, poiché le donne affrontano uno svantaggio di genere nella fornitura di formazione all'imprenditorialità nei loro paesi residenti, che di solito si concentra sugli imprenditori maschi, e in quanto migranti possono anche subire discriminazioni etniche.</a:t>
            </a:r>
          </a:p>
          <a:p>
            <a:pPr algn="l" defTabSz="914400">
              <a:buNone/>
            </a:pPr>
            <a:endParaRPr sz="2000" dirty="0"/>
          </a:p>
          <a:p>
            <a:pPr algn="l" defTabSz="914400">
              <a:buNone/>
            </a:pPr>
            <a:r>
              <a:rPr lang="en-GB" sz="2000" b="0" i="0">
                <a:solidFill>
                  <a:schemeClr val="tx1"/>
                </a:solidFill>
                <a:latin typeface="Calibri"/>
                <a:ea typeface="+mn-ea"/>
                <a:cs typeface="+mn-cs"/>
              </a:rPr>
              <a:t>Questo progetto è in corso contemporaneamente con partner in Finlandia, Italia, Francia e Regno Unito.</a:t>
            </a:r>
          </a:p>
          <a:p>
            <a:pPr algn="l" defTabSz="914400">
              <a:buNone/>
            </a:pPr>
            <a:endParaRPr sz="2400" dirty="0">
              <a:ea typeface="Gotham Pro"/>
              <a:cs typeface="Gotham Pro"/>
            </a:endParaRPr>
          </a:p>
        </p:txBody>
      </p:sp>
      <p:sp>
        <p:nvSpPr>
          <p:cNvPr id="6" name="Slide Number Placeholder 5"/>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3</a:t>
            </a:fld>
            <a:endParaRPr dirty="0"/>
          </a:p>
        </p:txBody>
      </p:sp>
    </p:spTree>
    <p:extLst>
      <p:ext uri="{BB962C8B-B14F-4D97-AF65-F5344CB8AC3E}">
        <p14:creationId xmlns:p14="http://schemas.microsoft.com/office/powerpoint/2010/main" val="12027866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pPr algn="l" defTabSz="914400">
              <a:buNone/>
            </a:pPr>
            <a:r>
              <a:rPr lang="it-IT" sz="3600" b="1" i="0">
                <a:solidFill>
                  <a:srgbClr val="FF0000"/>
                </a:solidFill>
                <a:latin typeface="Calibri"/>
                <a:ea typeface="Gotham Pro"/>
                <a:cs typeface="Gotham Pro"/>
              </a:rPr>
              <a:t>[Inserire nome del Partner]</a:t>
            </a:r>
          </a:p>
        </p:txBody>
      </p:sp>
      <p:sp>
        <p:nvSpPr>
          <p:cNvPr id="4" name="CasellaDiTesto 3"/>
          <p:cNvSpPr txBox="1"/>
          <p:nvPr/>
        </p:nvSpPr>
        <p:spPr>
          <a:xfrm>
            <a:off x="913054" y="2594104"/>
            <a:ext cx="10872788" cy="400110"/>
          </a:xfrm>
          <a:prstGeom prst="rect">
            <a:avLst/>
          </a:prstGeom>
          <a:noFill/>
        </p:spPr>
        <p:txBody>
          <a:bodyPr wrap="square" rtlCol="0">
            <a:spAutoFit/>
          </a:bodyPr>
          <a:lstStyle/>
          <a:p>
            <a:pPr marL="342900" indent="-342900" algn="l" defTabSz="914400">
              <a:buFont typeface="Arial"/>
              <a:buChar char="•"/>
            </a:pPr>
            <a:r>
              <a:rPr lang="pt-PT" sz="2000" b="0" i="0">
                <a:solidFill>
                  <a:schemeClr val="tx1"/>
                </a:solidFill>
                <a:latin typeface="Calibri"/>
                <a:ea typeface="Gotham Pro"/>
                <a:cs typeface="Gotham Pro"/>
              </a:rPr>
              <a:t>[Inserire informazioni sul Partner]</a:t>
            </a:r>
          </a:p>
        </p:txBody>
      </p:sp>
      <p:sp>
        <p:nvSpPr>
          <p:cNvPr id="6" name="Slide Number Placeholder 5"/>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4</a:t>
            </a:fld>
            <a:endParaRPr dirty="0"/>
          </a:p>
        </p:txBody>
      </p:sp>
    </p:spTree>
    <p:extLst>
      <p:ext uri="{BB962C8B-B14F-4D97-AF65-F5344CB8AC3E}">
        <p14:creationId xmlns:p14="http://schemas.microsoft.com/office/powerpoint/2010/main" val="28582948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pPr algn="l" defTabSz="914400">
              <a:buNone/>
            </a:pPr>
            <a:r>
              <a:rPr lang="it-IT" sz="3600" b="1" i="0">
                <a:solidFill>
                  <a:schemeClr val="tx1"/>
                </a:solidFill>
                <a:latin typeface="Calibri"/>
                <a:ea typeface="Gotham Pro"/>
                <a:cs typeface="Gotham Pro"/>
              </a:rPr>
              <a:t>Conosciamoci meglio!</a:t>
            </a:r>
          </a:p>
        </p:txBody>
      </p:sp>
      <p:sp>
        <p:nvSpPr>
          <p:cNvPr id="6" name="Slide Number Placeholder 5"/>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5</a:t>
            </a:fld>
            <a:endParaRPr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20283" y="2208207"/>
            <a:ext cx="4931476" cy="3522718"/>
          </a:xfrm>
          <a:prstGeom prst="rect">
            <a:avLst/>
          </a:prstGeom>
        </p:spPr>
      </p:pic>
      <p:sp>
        <p:nvSpPr>
          <p:cNvPr id="7" name="Rectangle 6"/>
          <p:cNvSpPr/>
          <p:nvPr/>
        </p:nvSpPr>
        <p:spPr>
          <a:xfrm>
            <a:off x="5337256" y="5730925"/>
            <a:ext cx="3373552" cy="276999"/>
          </a:xfrm>
          <a:prstGeom prst="rect">
            <a:avLst/>
          </a:prstGeom>
        </p:spPr>
        <p:txBody>
          <a:bodyPr wrap="none">
            <a:spAutoFit/>
          </a:bodyPr>
          <a:lstStyle/>
          <a:p>
            <a:pPr algn="ctr"/>
            <a:r>
              <a:rPr lang="en-US" sz="1200" dirty="0" err="1" smtClean="0">
                <a:solidFill>
                  <a:schemeClr val="bg1">
                    <a:lumMod val="65000"/>
                  </a:schemeClr>
                </a:solidFill>
              </a:rPr>
              <a:t>foto</a:t>
            </a:r>
            <a:r>
              <a:rPr lang="en-US" sz="1200" dirty="0" smtClean="0">
                <a:solidFill>
                  <a:schemeClr val="bg1">
                    <a:lumMod val="65000"/>
                  </a:schemeClr>
                </a:solidFill>
              </a:rPr>
              <a:t>: https</a:t>
            </a:r>
            <a:r>
              <a:rPr lang="en-US" sz="1200" dirty="0">
                <a:solidFill>
                  <a:schemeClr val="bg1">
                    <a:lumMod val="65000"/>
                  </a:schemeClr>
                </a:solidFill>
              </a:rPr>
              <a:t>://unsplash.com/photos/7p3gIiVwhMg</a:t>
            </a:r>
          </a:p>
        </p:txBody>
      </p:sp>
    </p:spTree>
    <p:extLst>
      <p:ext uri="{BB962C8B-B14F-4D97-AF65-F5344CB8AC3E}">
        <p14:creationId xmlns:p14="http://schemas.microsoft.com/office/powerpoint/2010/main" val="39240179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pPr algn="l" defTabSz="914400">
              <a:buNone/>
            </a:pPr>
            <a:r>
              <a:rPr lang="it-IT" sz="3600" b="1" i="0">
                <a:solidFill>
                  <a:schemeClr val="tx1"/>
                </a:solidFill>
                <a:latin typeface="Calibri"/>
                <a:ea typeface="Gotham Pro"/>
                <a:cs typeface="Gotham Pro"/>
              </a:rPr>
              <a:t>Regole base</a:t>
            </a:r>
          </a:p>
        </p:txBody>
      </p:sp>
      <p:sp>
        <p:nvSpPr>
          <p:cNvPr id="3" name="CasellaDiTesto 2"/>
          <p:cNvSpPr txBox="1"/>
          <p:nvPr/>
        </p:nvSpPr>
        <p:spPr>
          <a:xfrm>
            <a:off x="913054" y="2070884"/>
            <a:ext cx="10870959" cy="461665"/>
          </a:xfrm>
          <a:prstGeom prst="rect">
            <a:avLst/>
          </a:prstGeom>
          <a:noFill/>
        </p:spPr>
        <p:txBody>
          <a:bodyPr wrap="square" rtlCol="0">
            <a:spAutoFit/>
          </a:bodyPr>
          <a:lstStyle/>
          <a:p>
            <a:pPr algn="l" defTabSz="914400">
              <a:buNone/>
            </a:pPr>
            <a:r>
              <a:rPr lang="it-IT" sz="2400" b="0" i="0">
                <a:solidFill>
                  <a:schemeClr val="tx1"/>
                </a:solidFill>
                <a:latin typeface="Calibri"/>
                <a:ea typeface="Gotham Pro"/>
                <a:cs typeface="Gotham Pro"/>
              </a:rPr>
              <a:t>Alcuni suggerimenti</a:t>
            </a:r>
          </a:p>
        </p:txBody>
      </p:sp>
      <p:sp>
        <p:nvSpPr>
          <p:cNvPr id="4" name="CasellaDiTesto 3"/>
          <p:cNvSpPr txBox="1"/>
          <p:nvPr/>
        </p:nvSpPr>
        <p:spPr>
          <a:xfrm>
            <a:off x="1660887" y="2847257"/>
            <a:ext cx="4687646" cy="2554545"/>
          </a:xfrm>
          <a:prstGeom prst="rect">
            <a:avLst/>
          </a:prstGeom>
          <a:noFill/>
        </p:spPr>
        <p:txBody>
          <a:bodyPr wrap="square" rtlCol="0">
            <a:spAutoFit/>
          </a:bodyPr>
          <a:lstStyle/>
          <a:p>
            <a:pPr marL="342900" indent="-342900" algn="l" defTabSz="914400">
              <a:buFont typeface="Arial"/>
              <a:buChar char="•"/>
            </a:pPr>
            <a:r>
              <a:rPr lang="en-GB" sz="2000" b="0" i="0">
                <a:solidFill>
                  <a:schemeClr val="tx1"/>
                </a:solidFill>
                <a:latin typeface="Calibri"/>
                <a:ea typeface="+mn-ea"/>
                <a:cs typeface="+mn-cs"/>
              </a:rPr>
              <a:t>Essere pazienti quando gli altri parlano</a:t>
            </a:r>
            <a:endParaRPr sz="2000" dirty="0"/>
          </a:p>
          <a:p>
            <a:pPr marL="342900" indent="-342900" algn="l" defTabSz="914400">
              <a:buFont typeface="Arial"/>
              <a:buChar char="•"/>
            </a:pPr>
            <a:r>
              <a:rPr lang="en-GB" sz="2000" b="0" i="0">
                <a:solidFill>
                  <a:schemeClr val="tx1"/>
                </a:solidFill>
                <a:latin typeface="Calibri"/>
                <a:ea typeface="+mn-ea"/>
                <a:cs typeface="+mn-cs"/>
              </a:rPr>
              <a:t>Rispettare l'opinione degli altri</a:t>
            </a:r>
            <a:endParaRPr sz="2000" dirty="0"/>
          </a:p>
          <a:p>
            <a:pPr marL="342900" indent="-342900" algn="l" defTabSz="914400">
              <a:buFont typeface="Arial"/>
              <a:buChar char="•"/>
            </a:pPr>
            <a:r>
              <a:rPr lang="en-GB" sz="2000" b="0" i="0">
                <a:solidFill>
                  <a:schemeClr val="tx1"/>
                </a:solidFill>
                <a:latin typeface="Calibri"/>
                <a:ea typeface="+mn-ea"/>
                <a:cs typeface="+mn-cs"/>
              </a:rPr>
              <a:t>Lavorare secondo la programmazione</a:t>
            </a:r>
            <a:endParaRPr sz="2000" dirty="0"/>
          </a:p>
          <a:p>
            <a:pPr marL="342900" indent="-342900" algn="l" defTabSz="914400">
              <a:buFont typeface="Arial"/>
              <a:buChar char="•"/>
            </a:pPr>
            <a:r>
              <a:rPr lang="en-GB" sz="2000" b="0" i="0">
                <a:solidFill>
                  <a:schemeClr val="tx1"/>
                </a:solidFill>
                <a:latin typeface="Calibri"/>
                <a:ea typeface="+mn-ea"/>
                <a:cs typeface="+mn-cs"/>
              </a:rPr>
              <a:t>Comprendere le differenze culturali e professionali</a:t>
            </a:r>
            <a:endParaRPr sz="2000" dirty="0"/>
          </a:p>
          <a:p>
            <a:pPr marL="342900" indent="-342900" algn="l" defTabSz="914400">
              <a:buFont typeface="Arial"/>
              <a:buChar char="•"/>
            </a:pPr>
            <a:r>
              <a:rPr lang="en-GB" sz="2000" b="0" i="0">
                <a:solidFill>
                  <a:schemeClr val="tx1"/>
                </a:solidFill>
                <a:latin typeface="Calibri"/>
                <a:ea typeface="+mn-ea"/>
                <a:cs typeface="+mn-cs"/>
              </a:rPr>
              <a:t>Essere attivi </a:t>
            </a:r>
            <a:endParaRPr sz="2000" dirty="0"/>
          </a:p>
          <a:p>
            <a:pPr marL="342900" indent="-342900" algn="l" defTabSz="914400">
              <a:buFont typeface="Arial"/>
              <a:buChar char="•"/>
            </a:pPr>
            <a:r>
              <a:rPr lang="en-GB" sz="2000" b="0" i="0">
                <a:solidFill>
                  <a:schemeClr val="tx1"/>
                </a:solidFill>
                <a:latin typeface="Calibri"/>
                <a:ea typeface="+mn-ea"/>
                <a:cs typeface="+mn-cs"/>
              </a:rPr>
              <a:t>Essere positivi</a:t>
            </a:r>
          </a:p>
          <a:p>
            <a:pPr algn="l" defTabSz="914400">
              <a:buNone/>
            </a:pPr>
            <a:endParaRPr sz="2000" dirty="0"/>
          </a:p>
        </p:txBody>
      </p:sp>
      <p:sp>
        <p:nvSpPr>
          <p:cNvPr id="6" name="Slide Number Placeholder 5"/>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6</a:t>
            </a:fld>
            <a:endParaRPr dirty="0"/>
          </a:p>
        </p:txBody>
      </p:sp>
      <p:sp>
        <p:nvSpPr>
          <p:cNvPr id="5" name="TextBox 4">
            <a:extLst>
              <a:ext uri="{FF2B5EF4-FFF2-40B4-BE49-F238E27FC236}">
                <a16:creationId xmlns="" xmlns:a16="http://schemas.microsoft.com/office/drawing/2014/main" id="{C4D001AB-01D6-47B1-B002-2698571A8682}"/>
              </a:ext>
            </a:extLst>
          </p:cNvPr>
          <p:cNvSpPr txBox="1"/>
          <p:nvPr/>
        </p:nvSpPr>
        <p:spPr>
          <a:xfrm>
            <a:off x="6756400" y="2847257"/>
            <a:ext cx="3962495" cy="2554545"/>
          </a:xfrm>
          <a:prstGeom prst="rect">
            <a:avLst/>
          </a:prstGeom>
          <a:noFill/>
        </p:spPr>
        <p:txBody>
          <a:bodyPr wrap="none" rtlCol="0">
            <a:spAutoFit/>
          </a:bodyPr>
          <a:lstStyle/>
          <a:p>
            <a:pPr marL="342900" indent="-342900" algn="l" defTabSz="914400">
              <a:buFont typeface="Arial"/>
              <a:buChar char="•"/>
            </a:pPr>
            <a:r>
              <a:rPr lang="en-GB" sz="2000" b="0" i="0">
                <a:solidFill>
                  <a:schemeClr val="tx1"/>
                </a:solidFill>
                <a:latin typeface="Calibri"/>
                <a:ea typeface="+mn-ea"/>
                <a:cs typeface="+mn-cs"/>
              </a:rPr>
              <a:t>Essere creativi</a:t>
            </a:r>
            <a:endParaRPr sz="2000" dirty="0"/>
          </a:p>
          <a:p>
            <a:pPr marL="342900" indent="-342900" algn="l" defTabSz="914400">
              <a:buFont typeface="Arial"/>
              <a:buChar char="•"/>
            </a:pPr>
            <a:r>
              <a:rPr lang="en-GB" sz="2000" b="0" i="0">
                <a:solidFill>
                  <a:schemeClr val="tx1"/>
                </a:solidFill>
                <a:latin typeface="Calibri"/>
                <a:ea typeface="+mn-ea"/>
                <a:cs typeface="+mn-cs"/>
              </a:rPr>
              <a:t>Essere ascoltati</a:t>
            </a:r>
            <a:endParaRPr sz="2000" dirty="0"/>
          </a:p>
          <a:p>
            <a:pPr marL="342900" indent="-342900" algn="l" defTabSz="914400">
              <a:buFont typeface="Arial"/>
              <a:buChar char="•"/>
            </a:pPr>
            <a:r>
              <a:rPr lang="en-GB" sz="2000" b="0" i="0">
                <a:solidFill>
                  <a:schemeClr val="tx1"/>
                </a:solidFill>
                <a:latin typeface="Calibri"/>
                <a:ea typeface="+mn-ea"/>
                <a:cs typeface="+mn-cs"/>
              </a:rPr>
              <a:t>Divertirsi e godersi il corso</a:t>
            </a:r>
            <a:endParaRPr sz="2000" dirty="0"/>
          </a:p>
          <a:p>
            <a:pPr marL="342900" indent="-342900" algn="l" defTabSz="914400">
              <a:buFont typeface="Arial"/>
              <a:buChar char="•"/>
            </a:pPr>
            <a:r>
              <a:rPr lang="en-GB" sz="2000" b="0" i="0">
                <a:solidFill>
                  <a:schemeClr val="tx1"/>
                </a:solidFill>
                <a:latin typeface="Calibri"/>
                <a:ea typeface="+mn-ea"/>
                <a:cs typeface="+mn-cs"/>
              </a:rPr>
              <a:t>Fare errori</a:t>
            </a:r>
            <a:endParaRPr sz="2000" dirty="0"/>
          </a:p>
          <a:p>
            <a:pPr marL="342900" indent="-342900" algn="l" defTabSz="914400">
              <a:buFont typeface="Arial"/>
              <a:buChar char="•"/>
            </a:pPr>
            <a:r>
              <a:rPr lang="en-GB" sz="2000" b="0" i="0">
                <a:solidFill>
                  <a:schemeClr val="tx1"/>
                </a:solidFill>
                <a:latin typeface="Calibri"/>
                <a:ea typeface="+mn-ea"/>
                <a:cs typeface="+mn-cs"/>
              </a:rPr>
              <a:t>Essere rispettosi</a:t>
            </a:r>
            <a:endParaRPr sz="2000" dirty="0"/>
          </a:p>
          <a:p>
            <a:pPr marL="342900" indent="-342900" algn="l" defTabSz="914400">
              <a:buFont typeface="Arial"/>
              <a:buChar char="•"/>
            </a:pPr>
            <a:r>
              <a:rPr lang="en-GB" sz="2000" b="0" i="0">
                <a:solidFill>
                  <a:schemeClr val="tx1"/>
                </a:solidFill>
                <a:latin typeface="Calibri"/>
                <a:ea typeface="+mn-ea"/>
                <a:cs typeface="+mn-cs"/>
              </a:rPr>
              <a:t>Non giudicare</a:t>
            </a:r>
            <a:endParaRPr sz="2000" dirty="0"/>
          </a:p>
          <a:p>
            <a:pPr marL="342900" indent="-342900" algn="l" defTabSz="914400">
              <a:buFont typeface="Arial"/>
              <a:buChar char="•"/>
            </a:pPr>
            <a:r>
              <a:rPr lang="en-GB" sz="2000" b="0" i="0">
                <a:solidFill>
                  <a:schemeClr val="tx1"/>
                </a:solidFill>
                <a:latin typeface="Calibri"/>
                <a:ea typeface="+mn-ea"/>
                <a:cs typeface="+mn-cs"/>
              </a:rPr>
              <a:t>Condividere idee</a:t>
            </a:r>
            <a:endParaRPr sz="2000" dirty="0"/>
          </a:p>
          <a:p>
            <a:pPr algn="l" defTabSz="914400">
              <a:buNone/>
            </a:pPr>
            <a:endParaRPr sz="2000" dirty="0"/>
          </a:p>
        </p:txBody>
      </p:sp>
    </p:spTree>
    <p:extLst>
      <p:ext uri="{BB962C8B-B14F-4D97-AF65-F5344CB8AC3E}">
        <p14:creationId xmlns:p14="http://schemas.microsoft.com/office/powerpoint/2010/main" val="23487848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pPr algn="l" defTabSz="914400">
              <a:buNone/>
            </a:pPr>
            <a:r>
              <a:rPr lang="it-IT" sz="3600" b="1" i="0">
                <a:solidFill>
                  <a:schemeClr val="tx1"/>
                </a:solidFill>
                <a:latin typeface="Calibri"/>
                <a:ea typeface="Gotham Pro"/>
                <a:cs typeface="Gotham Pro"/>
              </a:rPr>
              <a:t>Ruota delle abilità</a:t>
            </a:r>
          </a:p>
        </p:txBody>
      </p:sp>
      <p:sp>
        <p:nvSpPr>
          <p:cNvPr id="6" name="Slide Number Placeholder 5"/>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7</a:t>
            </a:fld>
            <a:endParaRPr dirty="0"/>
          </a:p>
        </p:txBody>
      </p:sp>
      <p:pic>
        <p:nvPicPr>
          <p:cNvPr id="7" name="Picture 5" descr="wheel-of-life-assessment-300x300">
            <a:extLst>
              <a:ext uri="{FF2B5EF4-FFF2-40B4-BE49-F238E27FC236}">
                <a16:creationId xmlns="" xmlns:a16="http://schemas.microsoft.com/office/drawing/2014/main" id="{FF5002AF-2D40-48F9-A479-A2F8425FCED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5010" y="1561876"/>
            <a:ext cx="4208463" cy="420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3961967" y="5751781"/>
            <a:ext cx="4795597" cy="461665"/>
          </a:xfrm>
          <a:prstGeom prst="rect">
            <a:avLst/>
          </a:prstGeom>
        </p:spPr>
        <p:txBody>
          <a:bodyPr wrap="square">
            <a:spAutoFit/>
          </a:bodyPr>
          <a:lstStyle/>
          <a:p>
            <a:r>
              <a:rPr lang="en-US" sz="1200" dirty="0" err="1" smtClean="0"/>
              <a:t>Grafica</a:t>
            </a:r>
            <a:r>
              <a:rPr lang="en-US" sz="1200" dirty="0" smtClean="0"/>
              <a:t> di The Start of Happiness</a:t>
            </a:r>
          </a:p>
          <a:p>
            <a:r>
              <a:rPr lang="en-US" sz="1200" dirty="0">
                <a:solidFill>
                  <a:schemeClr val="bg1">
                    <a:lumMod val="65000"/>
                  </a:schemeClr>
                </a:solidFill>
              </a:rPr>
              <a:t>(</a:t>
            </a:r>
            <a:r>
              <a:rPr lang="en-US" sz="1200" dirty="0" smtClean="0">
                <a:solidFill>
                  <a:schemeClr val="bg1">
                    <a:lumMod val="65000"/>
                  </a:schemeClr>
                </a:solidFill>
              </a:rPr>
              <a:t>https</a:t>
            </a:r>
            <a:r>
              <a:rPr lang="en-US" sz="1200" dirty="0">
                <a:solidFill>
                  <a:schemeClr val="bg1">
                    <a:lumMod val="65000"/>
                  </a:schemeClr>
                </a:solidFill>
              </a:rPr>
              <a:t>://</a:t>
            </a:r>
            <a:r>
              <a:rPr lang="en-US" sz="1200" dirty="0" smtClean="0">
                <a:solidFill>
                  <a:schemeClr val="bg1">
                    <a:lumMod val="65000"/>
                  </a:schemeClr>
                </a:solidFill>
              </a:rPr>
              <a:t>www.startofhappiness.com/wheel-of-life-a-self-assessment-tool/)</a:t>
            </a:r>
            <a:endParaRPr lang="en-US" sz="1200" dirty="0">
              <a:solidFill>
                <a:schemeClr val="bg1">
                  <a:lumMod val="65000"/>
                </a:schemeClr>
              </a:solidFill>
            </a:endParaRPr>
          </a:p>
        </p:txBody>
      </p:sp>
    </p:spTree>
    <p:extLst>
      <p:ext uri="{BB962C8B-B14F-4D97-AF65-F5344CB8AC3E}">
        <p14:creationId xmlns:p14="http://schemas.microsoft.com/office/powerpoint/2010/main" val="7647840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pPr algn="l" defTabSz="914400">
              <a:buNone/>
            </a:pPr>
            <a:r>
              <a:rPr lang="it-IT" sz="3600" b="1" i="0">
                <a:solidFill>
                  <a:schemeClr val="tx1"/>
                </a:solidFill>
                <a:latin typeface="Calibri"/>
                <a:ea typeface="Gotham Pro"/>
                <a:cs typeface="Gotham Pro"/>
              </a:rPr>
              <a:t>Ruota delle abilità</a:t>
            </a:r>
          </a:p>
        </p:txBody>
      </p:sp>
      <p:sp>
        <p:nvSpPr>
          <p:cNvPr id="3" name="CasellaDiTesto 2"/>
          <p:cNvSpPr txBox="1"/>
          <p:nvPr/>
        </p:nvSpPr>
        <p:spPr>
          <a:xfrm>
            <a:off x="913054" y="2070884"/>
            <a:ext cx="10870959" cy="461665"/>
          </a:xfrm>
          <a:prstGeom prst="rect">
            <a:avLst/>
          </a:prstGeom>
          <a:noFill/>
        </p:spPr>
        <p:txBody>
          <a:bodyPr wrap="square" rtlCol="0">
            <a:spAutoFit/>
          </a:bodyPr>
          <a:lstStyle/>
          <a:p>
            <a:pPr algn="l" defTabSz="914400">
              <a:buNone/>
            </a:pPr>
            <a:r>
              <a:rPr lang="it-IT" sz="2400" b="0" i="0">
                <a:solidFill>
                  <a:schemeClr val="tx1"/>
                </a:solidFill>
                <a:latin typeface="Calibri"/>
                <a:ea typeface="Gotham Pro"/>
                <a:cs typeface="Gotham Pro"/>
              </a:rPr>
              <a:t>Riflessione</a:t>
            </a:r>
          </a:p>
        </p:txBody>
      </p:sp>
      <p:sp>
        <p:nvSpPr>
          <p:cNvPr id="4" name="CasellaDiTesto 3"/>
          <p:cNvSpPr txBox="1"/>
          <p:nvPr/>
        </p:nvSpPr>
        <p:spPr>
          <a:xfrm>
            <a:off x="1052754" y="2697064"/>
            <a:ext cx="10872788" cy="2246769"/>
          </a:xfrm>
          <a:prstGeom prst="rect">
            <a:avLst/>
          </a:prstGeom>
          <a:noFill/>
        </p:spPr>
        <p:txBody>
          <a:bodyPr wrap="square" rtlCol="0">
            <a:spAutoFit/>
          </a:bodyPr>
          <a:lstStyle/>
          <a:p>
            <a:pPr marL="342900" indent="-342900" algn="l" defTabSz="914400">
              <a:buFont typeface="Arial"/>
              <a:buChar char="•"/>
            </a:pPr>
            <a:r>
              <a:rPr lang="lt-LT" altLang="en-US" sz="2000" b="0" i="0" dirty="0">
                <a:solidFill>
                  <a:schemeClr val="tx1"/>
                </a:solidFill>
                <a:latin typeface="Calibri"/>
                <a:ea typeface="+mn-ea"/>
                <a:cs typeface="+mn-cs"/>
              </a:rPr>
              <a:t>Cosa ti salta più all'occhio</a:t>
            </a:r>
            <a:r>
              <a:rPr lang="en-GB" altLang="en-US" sz="2000" b="0" i="0" dirty="0">
                <a:solidFill>
                  <a:schemeClr val="tx1"/>
                </a:solidFill>
                <a:latin typeface="Calibri"/>
                <a:ea typeface="+mn-ea"/>
                <a:cs typeface="+mn-cs"/>
              </a:rPr>
              <a:t> </a:t>
            </a:r>
            <a:r>
              <a:rPr lang="en-GB" altLang="en-US" sz="2000" b="0" i="0" dirty="0" err="1">
                <a:solidFill>
                  <a:schemeClr val="tx1"/>
                </a:solidFill>
                <a:latin typeface="Calibri"/>
                <a:ea typeface="+mn-ea"/>
                <a:cs typeface="+mn-cs"/>
              </a:rPr>
              <a:t>quando</a:t>
            </a:r>
            <a:r>
              <a:rPr lang="en-GB" altLang="en-US" sz="2000" b="0" i="0" dirty="0">
                <a:solidFill>
                  <a:schemeClr val="tx1"/>
                </a:solidFill>
                <a:latin typeface="Calibri"/>
                <a:ea typeface="+mn-ea"/>
                <a:cs typeface="+mn-cs"/>
              </a:rPr>
              <a:t> </a:t>
            </a:r>
            <a:r>
              <a:rPr lang="en-GB" altLang="en-US" sz="2000" b="0" i="0" dirty="0" err="1">
                <a:solidFill>
                  <a:schemeClr val="tx1"/>
                </a:solidFill>
                <a:latin typeface="Calibri"/>
                <a:ea typeface="+mn-ea"/>
                <a:cs typeface="+mn-cs"/>
              </a:rPr>
              <a:t>guardi</a:t>
            </a:r>
            <a:r>
              <a:rPr lang="en-GB" altLang="en-US" sz="2000" b="0" i="0" dirty="0">
                <a:solidFill>
                  <a:schemeClr val="tx1"/>
                </a:solidFill>
                <a:latin typeface="Calibri"/>
                <a:ea typeface="+mn-ea"/>
                <a:cs typeface="+mn-cs"/>
              </a:rPr>
              <a:t> la </a:t>
            </a:r>
            <a:r>
              <a:rPr lang="en-GB" altLang="en-US" sz="2000" b="0" i="0" dirty="0" err="1">
                <a:solidFill>
                  <a:schemeClr val="tx1"/>
                </a:solidFill>
                <a:latin typeface="Calibri"/>
                <a:ea typeface="+mn-ea"/>
                <a:cs typeface="+mn-cs"/>
              </a:rPr>
              <a:t>tua</a:t>
            </a:r>
            <a:r>
              <a:rPr lang="en-GB" altLang="en-US" sz="2000" b="0" i="0" dirty="0">
                <a:solidFill>
                  <a:schemeClr val="tx1"/>
                </a:solidFill>
                <a:latin typeface="Calibri"/>
                <a:ea typeface="+mn-ea"/>
                <a:cs typeface="+mn-cs"/>
              </a:rPr>
              <a:t> </a:t>
            </a:r>
            <a:r>
              <a:rPr lang="en-GB" altLang="en-US" sz="2000" b="0" i="0" dirty="0" err="1">
                <a:solidFill>
                  <a:schemeClr val="tx1"/>
                </a:solidFill>
                <a:latin typeface="Calibri"/>
                <a:ea typeface="+mn-ea"/>
                <a:cs typeface="+mn-cs"/>
              </a:rPr>
              <a:t>ruota</a:t>
            </a:r>
            <a:r>
              <a:rPr lang="lt-LT" altLang="en-US" sz="2000" b="0" i="0" dirty="0">
                <a:solidFill>
                  <a:schemeClr val="tx1"/>
                </a:solidFill>
                <a:latin typeface="Calibri"/>
                <a:ea typeface="+mn-ea"/>
                <a:cs typeface="+mn-cs"/>
              </a:rPr>
              <a:t>? </a:t>
            </a:r>
            <a:endParaRPr sz="2000" dirty="0"/>
          </a:p>
          <a:p>
            <a:pPr marL="342900" indent="-342900" algn="l" defTabSz="914400">
              <a:buFont typeface="Arial"/>
              <a:buChar char="•"/>
            </a:pPr>
            <a:endParaRPr sz="2000" dirty="0"/>
          </a:p>
          <a:p>
            <a:pPr marL="342900" indent="-342900" algn="l" defTabSz="914400">
              <a:buFont typeface="Arial"/>
              <a:buChar char="•"/>
            </a:pPr>
            <a:r>
              <a:rPr lang="en-GB" altLang="en-US" sz="2000" b="0" i="0" dirty="0" err="1">
                <a:solidFill>
                  <a:schemeClr val="tx1"/>
                </a:solidFill>
                <a:latin typeface="Calibri"/>
                <a:ea typeface="+mn-ea"/>
                <a:cs typeface="+mn-cs"/>
              </a:rPr>
              <a:t>Ci</a:t>
            </a:r>
            <a:r>
              <a:rPr lang="en-GB" altLang="en-US" sz="2000" b="0" i="0" dirty="0">
                <a:solidFill>
                  <a:schemeClr val="tx1"/>
                </a:solidFill>
                <a:latin typeface="Calibri"/>
                <a:ea typeface="+mn-ea"/>
                <a:cs typeface="+mn-cs"/>
              </a:rPr>
              <a:t> </a:t>
            </a:r>
            <a:r>
              <a:rPr lang="en-GB" altLang="en-US" sz="2000" b="0" i="0" dirty="0" err="1">
                <a:solidFill>
                  <a:schemeClr val="tx1"/>
                </a:solidFill>
                <a:latin typeface="Calibri"/>
                <a:ea typeface="+mn-ea"/>
                <a:cs typeface="+mn-cs"/>
              </a:rPr>
              <a:t>sono</a:t>
            </a:r>
            <a:r>
              <a:rPr lang="en-GB" altLang="en-US" sz="2000" b="0" i="0" dirty="0">
                <a:solidFill>
                  <a:schemeClr val="tx1"/>
                </a:solidFill>
                <a:latin typeface="Calibri"/>
                <a:ea typeface="+mn-ea"/>
                <a:cs typeface="+mn-cs"/>
              </a:rPr>
              <a:t> </a:t>
            </a:r>
            <a:r>
              <a:rPr lang="en-GB" altLang="en-US" sz="2000" b="0" i="0" dirty="0" err="1">
                <a:solidFill>
                  <a:schemeClr val="tx1"/>
                </a:solidFill>
                <a:latin typeface="Calibri"/>
                <a:ea typeface="+mn-ea"/>
                <a:cs typeface="+mn-cs"/>
              </a:rPr>
              <a:t>aree</a:t>
            </a:r>
            <a:r>
              <a:rPr lang="en-GB" altLang="en-US" sz="2000" b="0" i="0" dirty="0">
                <a:solidFill>
                  <a:schemeClr val="tx1"/>
                </a:solidFill>
                <a:latin typeface="Calibri"/>
                <a:ea typeface="+mn-ea"/>
                <a:cs typeface="+mn-cs"/>
              </a:rPr>
              <a:t> in cui </a:t>
            </a:r>
            <a:r>
              <a:rPr lang="en-GB" altLang="en-US" sz="2000" b="0" i="0" dirty="0" err="1">
                <a:solidFill>
                  <a:schemeClr val="tx1"/>
                </a:solidFill>
                <a:latin typeface="Calibri"/>
                <a:ea typeface="+mn-ea"/>
                <a:cs typeface="+mn-cs"/>
              </a:rPr>
              <a:t>trascorri</a:t>
            </a:r>
            <a:r>
              <a:rPr lang="en-GB" altLang="en-US" sz="2000" b="0" i="0" dirty="0">
                <a:solidFill>
                  <a:schemeClr val="tx1"/>
                </a:solidFill>
                <a:latin typeface="Calibri"/>
                <a:ea typeface="+mn-ea"/>
                <a:cs typeface="+mn-cs"/>
              </a:rPr>
              <a:t> </a:t>
            </a:r>
            <a:r>
              <a:rPr lang="en-GB" altLang="en-US" sz="2000" b="0" i="0" dirty="0" err="1">
                <a:solidFill>
                  <a:schemeClr val="tx1"/>
                </a:solidFill>
                <a:latin typeface="Calibri"/>
                <a:ea typeface="+mn-ea"/>
                <a:cs typeface="+mn-cs"/>
              </a:rPr>
              <a:t>troppo</a:t>
            </a:r>
            <a:r>
              <a:rPr lang="en-GB" altLang="en-US" sz="2000" b="0" i="0" dirty="0">
                <a:solidFill>
                  <a:schemeClr val="tx1"/>
                </a:solidFill>
                <a:latin typeface="Calibri"/>
                <a:ea typeface="+mn-ea"/>
                <a:cs typeface="+mn-cs"/>
              </a:rPr>
              <a:t> tempo o </a:t>
            </a:r>
            <a:r>
              <a:rPr lang="en-GB" altLang="en-US" sz="2000" b="0" i="0" dirty="0" err="1">
                <a:solidFill>
                  <a:schemeClr val="tx1"/>
                </a:solidFill>
                <a:latin typeface="Calibri"/>
                <a:ea typeface="+mn-ea"/>
                <a:cs typeface="+mn-cs"/>
              </a:rPr>
              <a:t>troppo</a:t>
            </a:r>
            <a:r>
              <a:rPr lang="en-GB" altLang="en-US" sz="2000" b="0" i="0" dirty="0">
                <a:solidFill>
                  <a:schemeClr val="tx1"/>
                </a:solidFill>
                <a:latin typeface="Calibri"/>
                <a:ea typeface="+mn-ea"/>
                <a:cs typeface="+mn-cs"/>
              </a:rPr>
              <a:t> </a:t>
            </a:r>
            <a:r>
              <a:rPr lang="en-GB" altLang="en-US" sz="2000" b="0" i="0" dirty="0" err="1">
                <a:solidFill>
                  <a:schemeClr val="tx1"/>
                </a:solidFill>
                <a:latin typeface="Calibri"/>
                <a:ea typeface="+mn-ea"/>
                <a:cs typeface="+mn-cs"/>
              </a:rPr>
              <a:t>poco</a:t>
            </a:r>
            <a:r>
              <a:rPr lang="en-GB" altLang="en-US" sz="2000" b="0" i="0" dirty="0">
                <a:solidFill>
                  <a:schemeClr val="tx1"/>
                </a:solidFill>
                <a:latin typeface="Calibri"/>
                <a:ea typeface="+mn-ea"/>
                <a:cs typeface="+mn-cs"/>
              </a:rPr>
              <a:t>?</a:t>
            </a:r>
          </a:p>
          <a:p>
            <a:pPr algn="l" defTabSz="914400">
              <a:buNone/>
            </a:pPr>
            <a:r>
              <a:rPr lang="lt-LT" altLang="en-US" sz="2000" b="0" i="0" dirty="0">
                <a:solidFill>
                  <a:schemeClr val="tx1"/>
                </a:solidFill>
                <a:latin typeface="Calibri"/>
                <a:ea typeface="+mn-ea"/>
                <a:cs typeface="+mn-cs"/>
              </a:rPr>
              <a:t> </a:t>
            </a:r>
            <a:endParaRPr sz="2000" dirty="0"/>
          </a:p>
          <a:p>
            <a:pPr marL="342900" indent="-342900" algn="l" defTabSz="914400">
              <a:buFont typeface="Arial"/>
              <a:buChar char="•"/>
            </a:pPr>
            <a:r>
              <a:rPr lang="en-GB" altLang="en-US" sz="2000" b="0" i="0" dirty="0" err="1">
                <a:solidFill>
                  <a:schemeClr val="tx1"/>
                </a:solidFill>
                <a:latin typeface="Calibri"/>
                <a:ea typeface="+mn-ea"/>
                <a:cs typeface="+mn-cs"/>
              </a:rPr>
              <a:t>Cosa</a:t>
            </a:r>
            <a:r>
              <a:rPr lang="en-GB" altLang="en-US" sz="2000" b="0" i="0" dirty="0">
                <a:solidFill>
                  <a:schemeClr val="tx1"/>
                </a:solidFill>
                <a:latin typeface="Calibri"/>
                <a:ea typeface="+mn-ea"/>
                <a:cs typeface="+mn-cs"/>
              </a:rPr>
              <a:t> </a:t>
            </a:r>
            <a:r>
              <a:rPr lang="en-GB" altLang="en-US" sz="2000" b="0" i="0" dirty="0" err="1">
                <a:solidFill>
                  <a:schemeClr val="tx1"/>
                </a:solidFill>
                <a:latin typeface="Calibri"/>
                <a:ea typeface="+mn-ea"/>
                <a:cs typeface="+mn-cs"/>
              </a:rPr>
              <a:t>puoi</a:t>
            </a:r>
            <a:r>
              <a:rPr lang="en-GB" altLang="en-US" sz="2000" b="0" i="0" dirty="0">
                <a:solidFill>
                  <a:schemeClr val="tx1"/>
                </a:solidFill>
                <a:latin typeface="Calibri"/>
                <a:ea typeface="+mn-ea"/>
                <a:cs typeface="+mn-cs"/>
              </a:rPr>
              <a:t> fare</a:t>
            </a:r>
            <a:r>
              <a:rPr lang="lt-LT" altLang="en-US" sz="2000" b="0" i="0" dirty="0">
                <a:solidFill>
                  <a:schemeClr val="tx1"/>
                </a:solidFill>
                <a:latin typeface="Calibri"/>
                <a:ea typeface="+mn-ea"/>
                <a:cs typeface="+mn-cs"/>
              </a:rPr>
              <a:t> per creare</a:t>
            </a:r>
            <a:r>
              <a:rPr lang="en-GB" altLang="en-US" sz="2000" b="0" i="0" dirty="0">
                <a:solidFill>
                  <a:schemeClr val="tx1"/>
                </a:solidFill>
                <a:latin typeface="Calibri"/>
                <a:ea typeface="+mn-ea"/>
                <a:cs typeface="+mn-cs"/>
              </a:rPr>
              <a:t> un </a:t>
            </a:r>
            <a:r>
              <a:rPr lang="en-GB" altLang="en-US" sz="2000" b="0" i="0" dirty="0" err="1">
                <a:solidFill>
                  <a:schemeClr val="tx1"/>
                </a:solidFill>
                <a:latin typeface="Calibri"/>
                <a:ea typeface="+mn-ea"/>
                <a:cs typeface="+mn-cs"/>
              </a:rPr>
              <a:t>migliore</a:t>
            </a:r>
            <a:r>
              <a:rPr lang="lt-LT" altLang="en-US" sz="2000" b="0" i="0" dirty="0">
                <a:solidFill>
                  <a:schemeClr val="tx1"/>
                </a:solidFill>
                <a:latin typeface="Calibri"/>
                <a:ea typeface="+mn-ea"/>
                <a:cs typeface="+mn-cs"/>
              </a:rPr>
              <a:t> equilibrio </a:t>
            </a:r>
            <a:r>
              <a:rPr lang="en-GB" altLang="en-US" sz="2000" b="0" i="0" dirty="0" err="1">
                <a:solidFill>
                  <a:schemeClr val="tx1"/>
                </a:solidFill>
                <a:latin typeface="Calibri"/>
                <a:ea typeface="+mn-ea"/>
                <a:cs typeface="+mn-cs"/>
              </a:rPr>
              <a:t>nella</a:t>
            </a:r>
            <a:r>
              <a:rPr lang="lt-LT" altLang="en-US" sz="2000" b="0" i="0" dirty="0">
                <a:solidFill>
                  <a:schemeClr val="tx1"/>
                </a:solidFill>
                <a:latin typeface="Calibri"/>
                <a:ea typeface="+mn-ea"/>
                <a:cs typeface="+mn-cs"/>
              </a:rPr>
              <a:t> tua ruota</a:t>
            </a:r>
            <a:endParaRPr sz="2000" dirty="0"/>
          </a:p>
          <a:p>
            <a:pPr marL="342900" indent="-342900" algn="l" defTabSz="914400">
              <a:buFont typeface="Arial"/>
              <a:buChar char="•"/>
            </a:pPr>
            <a:endParaRPr sz="2000" dirty="0"/>
          </a:p>
          <a:p>
            <a:pPr marL="342900" indent="-342900" algn="l" defTabSz="914400">
              <a:buFont typeface="Arial"/>
              <a:buChar char="•"/>
            </a:pPr>
            <a:r>
              <a:rPr lang="en-GB" altLang="en-US" sz="2000" b="0" i="0" dirty="0" smtClean="0">
                <a:solidFill>
                  <a:schemeClr val="tx1"/>
                </a:solidFill>
                <a:latin typeface="Calibri"/>
                <a:ea typeface="+mn-ea"/>
                <a:cs typeface="+mn-cs"/>
              </a:rPr>
              <a:t>Come </a:t>
            </a:r>
            <a:r>
              <a:rPr lang="en-GB" altLang="en-US" sz="2000" b="0" i="0" dirty="0" err="1" smtClean="0">
                <a:solidFill>
                  <a:schemeClr val="tx1"/>
                </a:solidFill>
                <a:latin typeface="Calibri"/>
                <a:ea typeface="+mn-ea"/>
                <a:cs typeface="+mn-cs"/>
              </a:rPr>
              <a:t>puoi</a:t>
            </a:r>
            <a:r>
              <a:rPr lang="en-GB" altLang="en-US" sz="2000" b="0" i="0" dirty="0" smtClean="0">
                <a:solidFill>
                  <a:schemeClr val="tx1"/>
                </a:solidFill>
                <a:latin typeface="Calibri"/>
                <a:ea typeface="+mn-ea"/>
                <a:cs typeface="+mn-cs"/>
              </a:rPr>
              <a:t> far </a:t>
            </a:r>
            <a:r>
              <a:rPr lang="en-GB" altLang="en-US" sz="2000" b="0" i="0" dirty="0" err="1" smtClean="0">
                <a:solidFill>
                  <a:schemeClr val="tx1"/>
                </a:solidFill>
                <a:latin typeface="Calibri"/>
                <a:ea typeface="+mn-ea"/>
                <a:cs typeface="+mn-cs"/>
              </a:rPr>
              <a:t>crescere</a:t>
            </a:r>
            <a:r>
              <a:rPr lang="en-GB" altLang="en-US" sz="2000" b="0" i="0" dirty="0" smtClean="0">
                <a:solidFill>
                  <a:schemeClr val="tx1"/>
                </a:solidFill>
                <a:latin typeface="Calibri"/>
                <a:ea typeface="+mn-ea"/>
                <a:cs typeface="+mn-cs"/>
              </a:rPr>
              <a:t> </a:t>
            </a:r>
            <a:r>
              <a:rPr lang="en-GB" altLang="en-US" sz="2000" b="0" i="0" dirty="0" err="1" smtClean="0">
                <a:solidFill>
                  <a:schemeClr val="tx1"/>
                </a:solidFill>
                <a:latin typeface="Calibri"/>
                <a:ea typeface="+mn-ea"/>
                <a:cs typeface="+mn-cs"/>
              </a:rPr>
              <a:t>tutte</a:t>
            </a:r>
            <a:r>
              <a:rPr lang="en-GB" altLang="en-US" sz="2000" b="0" i="0" dirty="0" smtClean="0">
                <a:solidFill>
                  <a:schemeClr val="tx1"/>
                </a:solidFill>
                <a:latin typeface="Calibri"/>
                <a:ea typeface="+mn-ea"/>
                <a:cs typeface="+mn-cs"/>
              </a:rPr>
              <a:t> le </a:t>
            </a:r>
            <a:r>
              <a:rPr lang="en-GB" altLang="en-US" sz="2000" b="0" i="0" dirty="0" err="1" smtClean="0">
                <a:solidFill>
                  <a:schemeClr val="tx1"/>
                </a:solidFill>
                <a:latin typeface="Calibri"/>
                <a:ea typeface="+mn-ea"/>
                <a:cs typeface="+mn-cs"/>
              </a:rPr>
              <a:t>aree</a:t>
            </a:r>
            <a:r>
              <a:rPr lang="en-GB" altLang="en-US" sz="2000" b="0" i="0" dirty="0" smtClean="0">
                <a:solidFill>
                  <a:schemeClr val="tx1"/>
                </a:solidFill>
                <a:latin typeface="Calibri"/>
                <a:ea typeface="+mn-ea"/>
                <a:cs typeface="+mn-cs"/>
              </a:rPr>
              <a:t> </a:t>
            </a:r>
            <a:r>
              <a:rPr lang="en-GB" altLang="en-US" sz="2000" b="0" i="0" dirty="0" err="1" smtClean="0">
                <a:solidFill>
                  <a:schemeClr val="tx1"/>
                </a:solidFill>
                <a:latin typeface="Calibri"/>
                <a:ea typeface="+mn-ea"/>
                <a:cs typeface="+mn-cs"/>
              </a:rPr>
              <a:t>della</a:t>
            </a:r>
            <a:r>
              <a:rPr lang="en-GB" altLang="en-US" sz="2000" b="0" i="0" dirty="0" smtClean="0">
                <a:solidFill>
                  <a:schemeClr val="tx1"/>
                </a:solidFill>
                <a:latin typeface="Calibri"/>
                <a:ea typeface="+mn-ea"/>
                <a:cs typeface="+mn-cs"/>
              </a:rPr>
              <a:t> </a:t>
            </a:r>
            <a:r>
              <a:rPr lang="en-GB" altLang="en-US" sz="2000" b="0" i="0" dirty="0" err="1" smtClean="0">
                <a:solidFill>
                  <a:schemeClr val="tx1"/>
                </a:solidFill>
                <a:latin typeface="Calibri"/>
                <a:ea typeface="+mn-ea"/>
                <a:cs typeface="+mn-cs"/>
              </a:rPr>
              <a:t>ruota</a:t>
            </a:r>
            <a:r>
              <a:rPr lang="en-GB" altLang="en-US" sz="2000" b="0" i="0" dirty="0" smtClean="0">
                <a:solidFill>
                  <a:schemeClr val="tx1"/>
                </a:solidFill>
                <a:latin typeface="Calibri"/>
                <a:ea typeface="+mn-ea"/>
                <a:cs typeface="+mn-cs"/>
              </a:rPr>
              <a:t>?</a:t>
            </a:r>
            <a:endParaRPr lang="en-GB" altLang="en-US" sz="2000" b="0" i="0" dirty="0">
              <a:solidFill>
                <a:schemeClr val="tx1"/>
              </a:solidFill>
              <a:latin typeface="Calibri"/>
              <a:ea typeface="+mn-ea"/>
              <a:cs typeface="+mn-cs"/>
            </a:endParaRPr>
          </a:p>
        </p:txBody>
      </p:sp>
      <p:sp>
        <p:nvSpPr>
          <p:cNvPr id="6" name="Slide Number Placeholder 5"/>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8</a:t>
            </a:fld>
            <a:endParaRPr dirty="0"/>
          </a:p>
        </p:txBody>
      </p:sp>
    </p:spTree>
    <p:extLst>
      <p:ext uri="{BB962C8B-B14F-4D97-AF65-F5344CB8AC3E}">
        <p14:creationId xmlns:p14="http://schemas.microsoft.com/office/powerpoint/2010/main" val="37031132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pPr algn="l" defTabSz="914400">
              <a:buNone/>
            </a:pPr>
            <a:r>
              <a:rPr lang="it-IT" sz="3600" b="1" i="0">
                <a:solidFill>
                  <a:schemeClr val="tx1"/>
                </a:solidFill>
                <a:latin typeface="Calibri"/>
                <a:ea typeface="Gotham Pro"/>
                <a:cs typeface="Gotham Pro"/>
              </a:rPr>
              <a:t>Ruota delle abilità</a:t>
            </a:r>
          </a:p>
        </p:txBody>
      </p:sp>
      <p:sp>
        <p:nvSpPr>
          <p:cNvPr id="3" name="CasellaDiTesto 2"/>
          <p:cNvSpPr txBox="1"/>
          <p:nvPr/>
        </p:nvSpPr>
        <p:spPr>
          <a:xfrm>
            <a:off x="913054" y="2070884"/>
            <a:ext cx="10870959" cy="461665"/>
          </a:xfrm>
          <a:prstGeom prst="rect">
            <a:avLst/>
          </a:prstGeom>
          <a:noFill/>
        </p:spPr>
        <p:txBody>
          <a:bodyPr wrap="square" rtlCol="0">
            <a:spAutoFit/>
          </a:bodyPr>
          <a:lstStyle/>
          <a:p>
            <a:pPr algn="l" defTabSz="914400">
              <a:buNone/>
            </a:pPr>
            <a:r>
              <a:rPr lang="it-IT" sz="2400" b="0" i="0">
                <a:solidFill>
                  <a:schemeClr val="tx1"/>
                </a:solidFill>
                <a:latin typeface="Calibri"/>
                <a:ea typeface="Gotham Pro"/>
                <a:cs typeface="Gotham Pro"/>
              </a:rPr>
              <a:t>L'obiettivo dell'equilibrio</a:t>
            </a:r>
          </a:p>
        </p:txBody>
      </p:sp>
      <p:sp>
        <p:nvSpPr>
          <p:cNvPr id="4" name="CasellaDiTesto 3"/>
          <p:cNvSpPr txBox="1"/>
          <p:nvPr/>
        </p:nvSpPr>
        <p:spPr>
          <a:xfrm>
            <a:off x="1089025" y="2882315"/>
            <a:ext cx="10872788" cy="2246769"/>
          </a:xfrm>
          <a:prstGeom prst="rect">
            <a:avLst/>
          </a:prstGeom>
          <a:noFill/>
        </p:spPr>
        <p:txBody>
          <a:bodyPr wrap="square" rtlCol="0">
            <a:spAutoFit/>
          </a:bodyPr>
          <a:lstStyle/>
          <a:p>
            <a:pPr marL="342900" indent="-342900" algn="l" defTabSz="914400">
              <a:buFont typeface="Arial"/>
              <a:buChar char="•"/>
            </a:pPr>
            <a:r>
              <a:rPr lang="lt-LT" sz="2000" b="0" i="0">
                <a:solidFill>
                  <a:schemeClr val="tx1"/>
                </a:solidFill>
                <a:latin typeface="Calibri"/>
                <a:ea typeface="+mn-ea"/>
                <a:cs typeface="+mn-cs"/>
              </a:rPr>
              <a:t>La chiave è trovare il giusto </a:t>
            </a:r>
            <a:r>
              <a:rPr lang="lt-LT" sz="2000" b="1" i="0">
                <a:solidFill>
                  <a:schemeClr val="tx1"/>
                </a:solidFill>
                <a:latin typeface="Calibri"/>
                <a:ea typeface="+mn-ea"/>
                <a:cs typeface="+mn-cs"/>
              </a:rPr>
              <a:t>equilibrio</a:t>
            </a:r>
            <a:r>
              <a:rPr lang="en-GB" sz="2000" b="1" i="0">
                <a:solidFill>
                  <a:schemeClr val="tx1"/>
                </a:solidFill>
                <a:latin typeface="Calibri"/>
                <a:ea typeface="+mn-ea"/>
                <a:cs typeface="+mn-cs"/>
              </a:rPr>
              <a:t>!</a:t>
            </a:r>
          </a:p>
          <a:p>
            <a:pPr marL="342900" indent="-342900" algn="l" defTabSz="914400">
              <a:buFont typeface="Arial"/>
              <a:buChar char="•"/>
            </a:pPr>
            <a:endParaRPr sz="2000" dirty="0"/>
          </a:p>
          <a:p>
            <a:pPr marL="342900" indent="-342900" algn="l" defTabSz="914400">
              <a:buFont typeface="Arial"/>
              <a:buChar char="•"/>
            </a:pPr>
            <a:r>
              <a:rPr lang="lt-LT" sz="2000" b="0" i="0">
                <a:solidFill>
                  <a:schemeClr val="tx1"/>
                </a:solidFill>
                <a:latin typeface="Calibri"/>
                <a:ea typeface="+mn-ea"/>
                <a:cs typeface="+mn-cs"/>
              </a:rPr>
              <a:t>Per farlo, occorre </a:t>
            </a:r>
            <a:r>
              <a:rPr lang="lt-LT" sz="2000" b="1" i="1">
                <a:solidFill>
                  <a:schemeClr val="tx1"/>
                </a:solidFill>
                <a:latin typeface="Calibri"/>
                <a:ea typeface="+mn-ea"/>
                <a:cs typeface="+mn-cs"/>
              </a:rPr>
              <a:t>far crescere</a:t>
            </a:r>
            <a:r>
              <a:rPr lang="lt-LT" sz="2000" b="0" i="1">
                <a:solidFill>
                  <a:schemeClr val="tx1"/>
                </a:solidFill>
                <a:latin typeface="Calibri"/>
                <a:ea typeface="+mn-ea"/>
                <a:cs typeface="+mn-cs"/>
              </a:rPr>
              <a:t> </a:t>
            </a:r>
            <a:r>
              <a:rPr lang="lt-LT" sz="2000" b="0" i="0">
                <a:solidFill>
                  <a:schemeClr val="tx1"/>
                </a:solidFill>
                <a:latin typeface="Calibri"/>
                <a:ea typeface="+mn-ea"/>
                <a:cs typeface="+mn-cs"/>
              </a:rPr>
              <a:t>la ruota, non bilanciarla sacrificando alcune aree della vostra vita. </a:t>
            </a:r>
            <a:endParaRPr sz="2000" dirty="0"/>
          </a:p>
          <a:p>
            <a:pPr marL="342900" indent="-342900" algn="l" defTabSz="914400">
              <a:buFont typeface="Arial"/>
              <a:buChar char="•"/>
            </a:pPr>
            <a:endParaRPr sz="2000" dirty="0"/>
          </a:p>
          <a:p>
            <a:pPr marL="342900" indent="-342900" algn="l" defTabSz="914400">
              <a:buFont typeface="Arial"/>
              <a:buChar char="•"/>
            </a:pPr>
            <a:r>
              <a:rPr lang="lt-LT" sz="2000" b="0" i="0">
                <a:solidFill>
                  <a:schemeClr val="tx1"/>
                </a:solidFill>
                <a:latin typeface="Calibri"/>
                <a:ea typeface="+mn-ea"/>
                <a:cs typeface="+mn-cs"/>
              </a:rPr>
              <a:t>Si tratta di andare avanti, sfidare voi stessi a superare i vostri limiti per </a:t>
            </a:r>
            <a:r>
              <a:rPr lang="lt-LT" sz="2000" b="1" i="1">
                <a:solidFill>
                  <a:schemeClr val="tx1"/>
                </a:solidFill>
                <a:latin typeface="Calibri"/>
                <a:ea typeface="+mn-ea"/>
                <a:cs typeface="+mn-cs"/>
              </a:rPr>
              <a:t>espandere</a:t>
            </a:r>
            <a:r>
              <a:rPr lang="lt-LT" sz="2000" b="0" i="0">
                <a:solidFill>
                  <a:schemeClr val="tx1"/>
                </a:solidFill>
                <a:latin typeface="Calibri"/>
                <a:ea typeface="+mn-ea"/>
                <a:cs typeface="+mn-cs"/>
              </a:rPr>
              <a:t> la vostra ruota e </a:t>
            </a:r>
            <a:r>
              <a:rPr lang="lt-LT" sz="2000" b="1" i="1">
                <a:solidFill>
                  <a:schemeClr val="tx1"/>
                </a:solidFill>
                <a:latin typeface="Calibri"/>
                <a:ea typeface="+mn-ea"/>
                <a:cs typeface="+mn-cs"/>
              </a:rPr>
              <a:t>ingrandirla</a:t>
            </a:r>
            <a:r>
              <a:rPr lang="lt-LT" sz="2000" b="0" i="0">
                <a:solidFill>
                  <a:schemeClr val="tx1"/>
                </a:solidFill>
                <a:latin typeface="Calibri"/>
                <a:ea typeface="+mn-ea"/>
                <a:cs typeface="+mn-cs"/>
              </a:rPr>
              <a:t> mantenendo il giusto </a:t>
            </a:r>
            <a:r>
              <a:rPr lang="lt-LT" sz="2000" b="1" i="1">
                <a:solidFill>
                  <a:schemeClr val="tx1"/>
                </a:solidFill>
                <a:latin typeface="Calibri"/>
                <a:ea typeface="+mn-ea"/>
                <a:cs typeface="+mn-cs"/>
              </a:rPr>
              <a:t>equilibrio</a:t>
            </a:r>
            <a:r>
              <a:rPr lang="lt-LT" sz="2000" b="0" i="0">
                <a:solidFill>
                  <a:schemeClr val="tx1"/>
                </a:solidFill>
                <a:latin typeface="Calibri"/>
                <a:ea typeface="+mn-ea"/>
                <a:cs typeface="+mn-cs"/>
              </a:rPr>
              <a:t>.</a:t>
            </a:r>
          </a:p>
        </p:txBody>
      </p:sp>
      <p:sp>
        <p:nvSpPr>
          <p:cNvPr id="6" name="Slide Number Placeholder 5"/>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9</a:t>
            </a:fld>
            <a:endParaRPr dirty="0"/>
          </a:p>
        </p:txBody>
      </p:sp>
    </p:spTree>
    <p:extLst>
      <p:ext uri="{BB962C8B-B14F-4D97-AF65-F5344CB8AC3E}">
        <p14:creationId xmlns:p14="http://schemas.microsoft.com/office/powerpoint/2010/main" val="3336000117"/>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TotalTime>
  <Words>1701</Words>
  <Application>Microsoft Office PowerPoint</Application>
  <PresentationFormat>Widescreen</PresentationFormat>
  <Paragraphs>263</Paragraphs>
  <Slides>26</Slides>
  <Notes>23</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26</vt:i4>
      </vt:variant>
    </vt:vector>
  </HeadingPairs>
  <TitlesOfParts>
    <vt:vector size="37" baseType="lpstr">
      <vt:lpstr>Arial</vt:lpstr>
      <vt:lpstr>Calibri</vt:lpstr>
      <vt:lpstr>Calibri Light</vt:lpstr>
      <vt:lpstr>Comic Sans MS</vt:lpstr>
      <vt:lpstr>Gotham Pro</vt:lpstr>
      <vt:lpstr>Gotham Pro Black</vt:lpstr>
      <vt:lpstr>Gotham Pro Light</vt:lpstr>
      <vt:lpstr>Times New Roman</vt:lpstr>
      <vt:lpstr>Wingdings</vt:lpstr>
      <vt:lpstr>Tema di Office</vt:lpstr>
      <vt:lpstr>1_Tema di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Rebecca Emerson</dc:creator>
  <cp:lastModifiedBy>Oraviita, Tanja</cp:lastModifiedBy>
  <cp:revision>10</cp:revision>
  <dcterms:created xsi:type="dcterms:W3CDTF">2018-07-26T13:27:05Z</dcterms:created>
  <dcterms:modified xsi:type="dcterms:W3CDTF">2019-02-25T08:02:32Z</dcterms:modified>
</cp:coreProperties>
</file>