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4"/>
  </p:notesMasterIdLst>
  <p:handoutMasterIdLst>
    <p:handoutMasterId r:id="rId45"/>
  </p:handoutMasterIdLst>
  <p:sldIdLst>
    <p:sldId id="270" r:id="rId2"/>
    <p:sldId id="337" r:id="rId3"/>
    <p:sldId id="300" r:id="rId4"/>
    <p:sldId id="325" r:id="rId5"/>
    <p:sldId id="299" r:id="rId6"/>
    <p:sldId id="303" r:id="rId7"/>
    <p:sldId id="305" r:id="rId8"/>
    <p:sldId id="306" r:id="rId9"/>
    <p:sldId id="307" r:id="rId10"/>
    <p:sldId id="308" r:id="rId11"/>
    <p:sldId id="309" r:id="rId12"/>
    <p:sldId id="330" r:id="rId13"/>
    <p:sldId id="317" r:id="rId14"/>
    <p:sldId id="302" r:id="rId15"/>
    <p:sldId id="315" r:id="rId16"/>
    <p:sldId id="319" r:id="rId17"/>
    <p:sldId id="320" r:id="rId18"/>
    <p:sldId id="324" r:id="rId19"/>
    <p:sldId id="326" r:id="rId20"/>
    <p:sldId id="331" r:id="rId21"/>
    <p:sldId id="316" r:id="rId22"/>
    <p:sldId id="298" r:id="rId23"/>
    <p:sldId id="273" r:id="rId24"/>
    <p:sldId id="332" r:id="rId25"/>
    <p:sldId id="274" r:id="rId26"/>
    <p:sldId id="333" r:id="rId27"/>
    <p:sldId id="281" r:id="rId28"/>
    <p:sldId id="290" r:id="rId29"/>
    <p:sldId id="291" r:id="rId30"/>
    <p:sldId id="292" r:id="rId31"/>
    <p:sldId id="289" r:id="rId32"/>
    <p:sldId id="279" r:id="rId33"/>
    <p:sldId id="280" r:id="rId34"/>
    <p:sldId id="334" r:id="rId35"/>
    <p:sldId id="335" r:id="rId36"/>
    <p:sldId id="336" r:id="rId37"/>
    <p:sldId id="282" r:id="rId38"/>
    <p:sldId id="293" r:id="rId39"/>
    <p:sldId id="294" r:id="rId40"/>
    <p:sldId id="328" r:id="rId41"/>
    <p:sldId id="329" r:id="rId42"/>
    <p:sldId id="263" r:id="rId43"/>
  </p:sldIdLst>
  <p:sldSz cx="12192000" cy="6858000"/>
  <p:notesSz cx="6811963" cy="99425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56" autoAdjust="0"/>
    <p:restoredTop sz="85409" autoAdjust="0"/>
  </p:normalViewPr>
  <p:slideViewPr>
    <p:cSldViewPr snapToGrid="0" snapToObjects="1">
      <p:cViewPr>
        <p:scale>
          <a:sx n="70" d="100"/>
          <a:sy n="70" d="100"/>
        </p:scale>
        <p:origin x="48" y="-222"/>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765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09CBF7-A524-4E94-87D0-97E351DCC808}" type="doc">
      <dgm:prSet loTypeId="urn:microsoft.com/office/officeart/2005/8/layout/venn1" loCatId="relationship" qsTypeId="urn:microsoft.com/office/officeart/2005/8/quickstyle/simple1" qsCatId="simple" csTypeId="urn:microsoft.com/office/officeart/2005/8/colors/colorful4" csCatId="colorful" phldr="1"/>
      <dgm:spPr/>
    </dgm:pt>
    <dgm:pt modelId="{4D39092F-6FA4-4163-B9DB-E31F33EB8C4C}">
      <dgm:prSet phldrT="[Text]" custT="1"/>
      <dgm:spPr/>
      <dgm:t>
        <a:bodyPr/>
        <a:lstStyle/>
        <a:p>
          <a:r>
            <a:rPr lang="fi-FI" sz="2000" b="1" i="0">
              <a:latin typeface="Calibri"/>
            </a:rPr>
            <a:t>Problem Solving</a:t>
          </a:r>
        </a:p>
      </dgm:t>
    </dgm:pt>
    <dgm:pt modelId="{23CC3EC6-C270-4762-9455-183E050D4B31}" type="parTrans" cxnId="{8E1EE505-0C4F-476E-AE85-803C75642673}">
      <dgm:prSet/>
      <dgm:spPr/>
      <dgm:t>
        <a:bodyPr/>
        <a:lstStyle/>
        <a:p>
          <a:endParaRPr lang="fi-FI"/>
        </a:p>
      </dgm:t>
    </dgm:pt>
    <dgm:pt modelId="{B3A170C4-F20B-48B3-B11C-8D67847B8E82}" type="sibTrans" cxnId="{8E1EE505-0C4F-476E-AE85-803C75642673}">
      <dgm:prSet/>
      <dgm:spPr/>
      <dgm:t>
        <a:bodyPr/>
        <a:lstStyle/>
        <a:p>
          <a:endParaRPr lang="fi-FI"/>
        </a:p>
      </dgm:t>
    </dgm:pt>
    <dgm:pt modelId="{140A9757-7647-4A67-ADBD-1F2B3C04B7C7}">
      <dgm:prSet phldrT="[Text]" custT="1"/>
      <dgm:spPr/>
      <dgm:t>
        <a:bodyPr/>
        <a:lstStyle/>
        <a:p>
          <a:r>
            <a:rPr lang="fi-FI" sz="2000" b="1" i="0">
              <a:latin typeface="Calibri"/>
            </a:rPr>
            <a:t>Networking</a:t>
          </a:r>
        </a:p>
      </dgm:t>
    </dgm:pt>
    <dgm:pt modelId="{6427FBF0-B782-4B48-9581-D886A886ADB5}" type="parTrans" cxnId="{F51D954C-7297-48BC-86DE-34D51810069E}">
      <dgm:prSet/>
      <dgm:spPr/>
      <dgm:t>
        <a:bodyPr/>
        <a:lstStyle/>
        <a:p>
          <a:endParaRPr lang="fi-FI"/>
        </a:p>
      </dgm:t>
    </dgm:pt>
    <dgm:pt modelId="{B74FA50C-2BCE-4032-B191-7178D72ED959}" type="sibTrans" cxnId="{F51D954C-7297-48BC-86DE-34D51810069E}">
      <dgm:prSet/>
      <dgm:spPr/>
      <dgm:t>
        <a:bodyPr/>
        <a:lstStyle/>
        <a:p>
          <a:endParaRPr lang="fi-FI"/>
        </a:p>
      </dgm:t>
    </dgm:pt>
    <dgm:pt modelId="{CA4ECA57-868C-4BDB-B5DB-17EB656010BB}">
      <dgm:prSet phldrT="[Text]" custT="1"/>
      <dgm:spPr/>
      <dgm:t>
        <a:bodyPr/>
        <a:lstStyle/>
        <a:p>
          <a:r>
            <a:rPr lang="fi-FI" sz="2000" b="1" i="0">
              <a:latin typeface="Calibri"/>
            </a:rPr>
            <a:t>Comunicazione</a:t>
          </a:r>
        </a:p>
      </dgm:t>
    </dgm:pt>
    <dgm:pt modelId="{74EEC642-6983-4809-A37D-C3726316E879}" type="parTrans" cxnId="{2EDB1CB3-8D7B-4A6A-8A52-3557AA1195F5}">
      <dgm:prSet/>
      <dgm:spPr/>
      <dgm:t>
        <a:bodyPr/>
        <a:lstStyle/>
        <a:p>
          <a:endParaRPr lang="fi-FI"/>
        </a:p>
      </dgm:t>
    </dgm:pt>
    <dgm:pt modelId="{D92387C4-571F-47BA-BE4E-C1AEA2A7D1CA}" type="sibTrans" cxnId="{2EDB1CB3-8D7B-4A6A-8A52-3557AA1195F5}">
      <dgm:prSet/>
      <dgm:spPr/>
      <dgm:t>
        <a:bodyPr/>
        <a:lstStyle/>
        <a:p>
          <a:endParaRPr lang="fi-FI"/>
        </a:p>
      </dgm:t>
    </dgm:pt>
    <dgm:pt modelId="{26275700-8ECB-4EBA-B72D-0567B4D98506}" type="pres">
      <dgm:prSet presAssocID="{8109CBF7-A524-4E94-87D0-97E351DCC808}" presName="compositeShape" presStyleCnt="0">
        <dgm:presLayoutVars>
          <dgm:chMax val="7"/>
          <dgm:dir/>
          <dgm:resizeHandles val="exact"/>
        </dgm:presLayoutVars>
      </dgm:prSet>
      <dgm:spPr/>
    </dgm:pt>
    <dgm:pt modelId="{E738E381-86B6-44D8-9935-89E924F4A459}" type="pres">
      <dgm:prSet presAssocID="{4D39092F-6FA4-4163-B9DB-E31F33EB8C4C}" presName="circ1" presStyleLbl="vennNode1" presStyleIdx="0" presStyleCnt="3"/>
      <dgm:spPr/>
      <dgm:t>
        <a:bodyPr/>
        <a:lstStyle/>
        <a:p>
          <a:endParaRPr lang="it-IT"/>
        </a:p>
      </dgm:t>
    </dgm:pt>
    <dgm:pt modelId="{EFFBA503-9361-4283-B0FF-7028A24FF911}" type="pres">
      <dgm:prSet presAssocID="{4D39092F-6FA4-4163-B9DB-E31F33EB8C4C}" presName="circ1Tx" presStyleLbl="revTx" presStyleIdx="0" presStyleCnt="0">
        <dgm:presLayoutVars>
          <dgm:chMax val="0"/>
          <dgm:chPref val="0"/>
          <dgm:bulletEnabled val="1"/>
        </dgm:presLayoutVars>
      </dgm:prSet>
      <dgm:spPr/>
      <dgm:t>
        <a:bodyPr/>
        <a:lstStyle/>
        <a:p>
          <a:endParaRPr lang="it-IT"/>
        </a:p>
      </dgm:t>
    </dgm:pt>
    <dgm:pt modelId="{1073644F-A01F-4F98-894B-869AE6568288}" type="pres">
      <dgm:prSet presAssocID="{140A9757-7647-4A67-ADBD-1F2B3C04B7C7}" presName="circ2" presStyleLbl="vennNode1" presStyleIdx="1" presStyleCnt="3"/>
      <dgm:spPr/>
      <dgm:t>
        <a:bodyPr/>
        <a:lstStyle/>
        <a:p>
          <a:endParaRPr lang="it-IT"/>
        </a:p>
      </dgm:t>
    </dgm:pt>
    <dgm:pt modelId="{15162AB2-31AB-48BD-AAB0-7661F3481452}" type="pres">
      <dgm:prSet presAssocID="{140A9757-7647-4A67-ADBD-1F2B3C04B7C7}" presName="circ2Tx" presStyleLbl="revTx" presStyleIdx="0" presStyleCnt="0">
        <dgm:presLayoutVars>
          <dgm:chMax val="0"/>
          <dgm:chPref val="0"/>
          <dgm:bulletEnabled val="1"/>
        </dgm:presLayoutVars>
      </dgm:prSet>
      <dgm:spPr/>
      <dgm:t>
        <a:bodyPr/>
        <a:lstStyle/>
        <a:p>
          <a:endParaRPr lang="it-IT"/>
        </a:p>
      </dgm:t>
    </dgm:pt>
    <dgm:pt modelId="{B5405921-2EC0-45F8-8532-38F5B9FDF410}" type="pres">
      <dgm:prSet presAssocID="{CA4ECA57-868C-4BDB-B5DB-17EB656010BB}" presName="circ3" presStyleLbl="vennNode1" presStyleIdx="2" presStyleCnt="3"/>
      <dgm:spPr/>
      <dgm:t>
        <a:bodyPr/>
        <a:lstStyle/>
        <a:p>
          <a:endParaRPr lang="it-IT"/>
        </a:p>
      </dgm:t>
    </dgm:pt>
    <dgm:pt modelId="{9BA2D117-B101-43D0-8166-CD10A9BC72DE}" type="pres">
      <dgm:prSet presAssocID="{CA4ECA57-868C-4BDB-B5DB-17EB656010BB}" presName="circ3Tx" presStyleLbl="revTx" presStyleIdx="0" presStyleCnt="0">
        <dgm:presLayoutVars>
          <dgm:chMax val="0"/>
          <dgm:chPref val="0"/>
          <dgm:bulletEnabled val="1"/>
        </dgm:presLayoutVars>
      </dgm:prSet>
      <dgm:spPr/>
      <dgm:t>
        <a:bodyPr/>
        <a:lstStyle/>
        <a:p>
          <a:endParaRPr lang="it-IT"/>
        </a:p>
      </dgm:t>
    </dgm:pt>
  </dgm:ptLst>
  <dgm:cxnLst>
    <dgm:cxn modelId="{E907D2E0-836A-4906-8F19-F7EBDE259A6A}" type="presOf" srcId="{CA4ECA57-868C-4BDB-B5DB-17EB656010BB}" destId="{9BA2D117-B101-43D0-8166-CD10A9BC72DE}" srcOrd="1" destOrd="0" presId="urn:microsoft.com/office/officeart/2005/8/layout/venn1"/>
    <dgm:cxn modelId="{C86C97F4-1743-44AC-B23E-8F7419ED36A2}" type="presOf" srcId="{140A9757-7647-4A67-ADBD-1F2B3C04B7C7}" destId="{15162AB2-31AB-48BD-AAB0-7661F3481452}" srcOrd="1" destOrd="0" presId="urn:microsoft.com/office/officeart/2005/8/layout/venn1"/>
    <dgm:cxn modelId="{8E1EE505-0C4F-476E-AE85-803C75642673}" srcId="{8109CBF7-A524-4E94-87D0-97E351DCC808}" destId="{4D39092F-6FA4-4163-B9DB-E31F33EB8C4C}" srcOrd="0" destOrd="0" parTransId="{23CC3EC6-C270-4762-9455-183E050D4B31}" sibTransId="{B3A170C4-F20B-48B3-B11C-8D67847B8E82}"/>
    <dgm:cxn modelId="{0BD7EA1E-2BC6-4901-BF81-47FD0681ED7F}" type="presOf" srcId="{CA4ECA57-868C-4BDB-B5DB-17EB656010BB}" destId="{B5405921-2EC0-45F8-8532-38F5B9FDF410}" srcOrd="0" destOrd="0" presId="urn:microsoft.com/office/officeart/2005/8/layout/venn1"/>
    <dgm:cxn modelId="{25009122-3634-4FFC-8C10-3CC6C4B28104}" type="presOf" srcId="{4D39092F-6FA4-4163-B9DB-E31F33EB8C4C}" destId="{E738E381-86B6-44D8-9935-89E924F4A459}" srcOrd="0" destOrd="0" presId="urn:microsoft.com/office/officeart/2005/8/layout/venn1"/>
    <dgm:cxn modelId="{F0304AA1-5B3F-4D89-95B0-175415435994}" type="presOf" srcId="{8109CBF7-A524-4E94-87D0-97E351DCC808}" destId="{26275700-8ECB-4EBA-B72D-0567B4D98506}" srcOrd="0" destOrd="0" presId="urn:microsoft.com/office/officeart/2005/8/layout/venn1"/>
    <dgm:cxn modelId="{13CFFB65-5829-4C14-B7C6-5D580C9A5115}" type="presOf" srcId="{140A9757-7647-4A67-ADBD-1F2B3C04B7C7}" destId="{1073644F-A01F-4F98-894B-869AE6568288}" srcOrd="0" destOrd="0" presId="urn:microsoft.com/office/officeart/2005/8/layout/venn1"/>
    <dgm:cxn modelId="{185D760D-B17D-4341-B19A-D3C24BCEF2A1}" type="presOf" srcId="{4D39092F-6FA4-4163-B9DB-E31F33EB8C4C}" destId="{EFFBA503-9361-4283-B0FF-7028A24FF911}" srcOrd="1" destOrd="0" presId="urn:microsoft.com/office/officeart/2005/8/layout/venn1"/>
    <dgm:cxn modelId="{2EDB1CB3-8D7B-4A6A-8A52-3557AA1195F5}" srcId="{8109CBF7-A524-4E94-87D0-97E351DCC808}" destId="{CA4ECA57-868C-4BDB-B5DB-17EB656010BB}" srcOrd="2" destOrd="0" parTransId="{74EEC642-6983-4809-A37D-C3726316E879}" sibTransId="{D92387C4-571F-47BA-BE4E-C1AEA2A7D1CA}"/>
    <dgm:cxn modelId="{F51D954C-7297-48BC-86DE-34D51810069E}" srcId="{8109CBF7-A524-4E94-87D0-97E351DCC808}" destId="{140A9757-7647-4A67-ADBD-1F2B3C04B7C7}" srcOrd="1" destOrd="0" parTransId="{6427FBF0-B782-4B48-9581-D886A886ADB5}" sibTransId="{B74FA50C-2BCE-4032-B191-7178D72ED959}"/>
    <dgm:cxn modelId="{305A3E21-8350-4F3D-B7C6-505D50FF34E3}" type="presParOf" srcId="{26275700-8ECB-4EBA-B72D-0567B4D98506}" destId="{E738E381-86B6-44D8-9935-89E924F4A459}" srcOrd="0" destOrd="0" presId="urn:microsoft.com/office/officeart/2005/8/layout/venn1"/>
    <dgm:cxn modelId="{DB792C58-72DE-444B-AD2A-0812D44866F8}" type="presParOf" srcId="{26275700-8ECB-4EBA-B72D-0567B4D98506}" destId="{EFFBA503-9361-4283-B0FF-7028A24FF911}" srcOrd="1" destOrd="0" presId="urn:microsoft.com/office/officeart/2005/8/layout/venn1"/>
    <dgm:cxn modelId="{4EE58F71-2F49-4638-BBB6-0F5A54E1A959}" type="presParOf" srcId="{26275700-8ECB-4EBA-B72D-0567B4D98506}" destId="{1073644F-A01F-4F98-894B-869AE6568288}" srcOrd="2" destOrd="0" presId="urn:microsoft.com/office/officeart/2005/8/layout/venn1"/>
    <dgm:cxn modelId="{32B9C2EE-F258-4426-9170-5EF6231E17BC}" type="presParOf" srcId="{26275700-8ECB-4EBA-B72D-0567B4D98506}" destId="{15162AB2-31AB-48BD-AAB0-7661F3481452}" srcOrd="3" destOrd="0" presId="urn:microsoft.com/office/officeart/2005/8/layout/venn1"/>
    <dgm:cxn modelId="{EC0CFBAE-E014-49E5-AD31-3B57C0642432}" type="presParOf" srcId="{26275700-8ECB-4EBA-B72D-0567B4D98506}" destId="{B5405921-2EC0-45F8-8532-38F5B9FDF410}" srcOrd="4" destOrd="0" presId="urn:microsoft.com/office/officeart/2005/8/layout/venn1"/>
    <dgm:cxn modelId="{64E5D9E1-1D80-476F-88B1-66483B1D6A27}" type="presParOf" srcId="{26275700-8ECB-4EBA-B72D-0567B4D98506}" destId="{9BA2D117-B101-43D0-8166-CD10A9BC72DE}" srcOrd="5" destOrd="0" presId="urn:microsoft.com/office/officeart/2005/8/layout/venn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8536" y="0"/>
            <a:ext cx="2951851" cy="498852"/>
          </a:xfrm>
          <a:prstGeom prst="rect">
            <a:avLst/>
          </a:prstGeom>
        </p:spPr>
        <p:txBody>
          <a:bodyPr vert="horz" lIns="91440" tIns="45720" rIns="91440" bIns="45720" rtlCol="0"/>
          <a:lstStyle>
            <a:lvl1pPr algn="r">
              <a:defRPr sz="1200"/>
            </a:lvl1pPr>
          </a:lstStyle>
          <a:p>
            <a:fld id="{1E948319-F1A7-4D31-9F22-71D5F0531DF2}" type="datetimeFigureOut">
              <a:rPr lang="en-US" smtClean="0"/>
              <a:t>1/26/2019</a:t>
            </a:fld>
            <a:endParaRPr lang="en-US"/>
          </a:p>
        </p:txBody>
      </p:sp>
      <p:sp>
        <p:nvSpPr>
          <p:cNvPr id="4" name="Footer Placeholder 3"/>
          <p:cNvSpPr>
            <a:spLocks noGrp="1"/>
          </p:cNvSpPr>
          <p:nvPr>
            <p:ph type="ftr" sz="quarter" idx="2"/>
          </p:nvPr>
        </p:nvSpPr>
        <p:spPr>
          <a:xfrm>
            <a:off x="0" y="9443662"/>
            <a:ext cx="2951851" cy="4988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8536" y="9443662"/>
            <a:ext cx="2951851" cy="498851"/>
          </a:xfrm>
          <a:prstGeom prst="rect">
            <a:avLst/>
          </a:prstGeom>
        </p:spPr>
        <p:txBody>
          <a:bodyPr vert="horz" lIns="91440" tIns="45720" rIns="91440" bIns="45720" rtlCol="0" anchor="b"/>
          <a:lstStyle>
            <a:lvl1pPr algn="r">
              <a:defRPr sz="1200"/>
            </a:lvl1pPr>
          </a:lstStyle>
          <a:p>
            <a:fld id="{E22E2E93-5F94-44B3-86FA-F04FF0182DB6}" type="slidenum">
              <a:rPr lang="en-US" smtClean="0"/>
              <a:t>‹#›</a:t>
            </a:fld>
            <a:endParaRPr lang="en-US"/>
          </a:p>
        </p:txBody>
      </p:sp>
    </p:spTree>
    <p:extLst>
      <p:ext uri="{BB962C8B-B14F-4D97-AF65-F5344CB8AC3E}">
        <p14:creationId xmlns:p14="http://schemas.microsoft.com/office/powerpoint/2010/main" val="17926265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8536" y="0"/>
            <a:ext cx="2951851" cy="498852"/>
          </a:xfrm>
          <a:prstGeom prst="rect">
            <a:avLst/>
          </a:prstGeom>
        </p:spPr>
        <p:txBody>
          <a:bodyPr vert="horz" lIns="91440" tIns="45720" rIns="91440" bIns="45720" rtlCol="0"/>
          <a:lstStyle>
            <a:lvl1pPr algn="r">
              <a:defRPr sz="1200"/>
            </a:lvl1pPr>
          </a:lstStyle>
          <a:p>
            <a:fld id="{AF78BC1D-B95A-9842-9725-CC2F7A9CC23A}" type="datetimeFigureOut">
              <a:rPr lang="it-IT" smtClean="0"/>
              <a:t>26/01/2019</a:t>
            </a:fld>
            <a:endParaRPr lang="it-IT"/>
          </a:p>
        </p:txBody>
      </p:sp>
      <p:sp>
        <p:nvSpPr>
          <p:cNvPr id="4" name="Segnaposto immagine diapositiva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1197" y="4784835"/>
            <a:ext cx="5449570" cy="3914864"/>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43662"/>
            <a:ext cx="2951851" cy="498851"/>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8536" y="9443662"/>
            <a:ext cx="2951851" cy="498851"/>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_ftn5"/><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_ftn6"/></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indent="0" algn="r" defTabSz="914400">
              <a:lnSpc>
                <a:spcPct val="100000"/>
              </a:lnSpc>
              <a:spcBef>
                <a:spcPts val="0"/>
              </a:spcBef>
              <a:spcAft>
                <a:spcPts val="0"/>
              </a:spcAft>
              <a:buNone/>
              <a:tabLst/>
            </a:pPr>
            <a:fld id="{FC9BDE69-6D4C-EB42-AB81-86812A9FD885}" type="slidenum">
              <a:rPr lang="it-IT" sz="1200" b="0" i="0" u="none" strike="noStrike" kern="1200" cap="none" spc="0" baseline="0">
                <a:ln>
                  <a:noFill/>
                </a:ln>
                <a:solidFill>
                  <a:prstClr val="black"/>
                </a:solidFill>
                <a:effectLst/>
                <a:latin typeface="Calibri"/>
                <a:ea typeface="+mn-ea"/>
                <a:cs typeface="+mn-cs"/>
              </a:rPr>
              <a:t>2</a:t>
            </a:fld>
            <a:endParaRPr sz="1200" strike="noStrike">
              <a:latin typeface="Calibri"/>
              <a:ea typeface="+mn-ea"/>
              <a:cs typeface="+mn-cs"/>
            </a:endParaRPr>
          </a:p>
        </p:txBody>
      </p:sp>
    </p:spTree>
    <p:extLst>
      <p:ext uri="{BB962C8B-B14F-4D97-AF65-F5344CB8AC3E}">
        <p14:creationId xmlns:p14="http://schemas.microsoft.com/office/powerpoint/2010/main" val="3999619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591811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925157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929377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797161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807452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770068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GB" sz="1200" b="1" i="0" kern="1200" dirty="0">
                <a:solidFill>
                  <a:schemeClr val="tx1"/>
                </a:solidFill>
                <a:effectLst/>
                <a:latin typeface="Calibri"/>
                <a:ea typeface="+mn-ea"/>
                <a:cs typeface="+mn-cs"/>
              </a:rPr>
              <a:t>1. </a:t>
            </a:r>
            <a:r>
              <a:rPr lang="en-GB" sz="1200" b="1" i="0" kern="1200" dirty="0" err="1">
                <a:solidFill>
                  <a:schemeClr val="tx1"/>
                </a:solidFill>
                <a:effectLst/>
                <a:latin typeface="Calibri"/>
                <a:ea typeface="+mn-ea"/>
                <a:cs typeface="+mn-cs"/>
              </a:rPr>
              <a:t>Cos'è</a:t>
            </a:r>
            <a:r>
              <a:rPr lang="en-GB" sz="1200" b="1" i="0" kern="1200" dirty="0">
                <a:solidFill>
                  <a:schemeClr val="tx1"/>
                </a:solidFill>
                <a:effectLst/>
                <a:latin typeface="Calibri"/>
                <a:ea typeface="+mn-ea"/>
                <a:cs typeface="+mn-cs"/>
              </a:rPr>
              <a:t> </a:t>
            </a:r>
            <a:r>
              <a:rPr lang="en-GB" sz="1200" b="1" i="0" kern="1200" dirty="0" err="1">
                <a:solidFill>
                  <a:schemeClr val="tx1"/>
                </a:solidFill>
                <a:effectLst/>
                <a:latin typeface="Calibri"/>
                <a:ea typeface="+mn-ea"/>
                <a:cs typeface="+mn-cs"/>
              </a:rPr>
              <a:t>il</a:t>
            </a:r>
            <a:r>
              <a:rPr lang="en-GB" sz="1200" b="1" i="0" kern="1200" dirty="0">
                <a:solidFill>
                  <a:schemeClr val="tx1"/>
                </a:solidFill>
                <a:effectLst/>
                <a:latin typeface="Calibri"/>
                <a:ea typeface="+mn-ea"/>
                <a:cs typeface="+mn-cs"/>
              </a:rPr>
              <a:t> Problem Solving </a:t>
            </a:r>
            <a:endParaRPr sz="1200" dirty="0">
              <a:solidFill>
                <a:schemeClr val="tx1"/>
              </a:solidFill>
              <a:latin typeface="+mn-lt"/>
              <a:ea typeface="+mn-ea"/>
              <a:cs typeface="+mn-cs"/>
            </a:endParaRPr>
          </a:p>
          <a:p>
            <a:pPr marL="0" algn="l" defTabSz="914400">
              <a:buNone/>
            </a:pPr>
            <a:r>
              <a:rPr lang="en-GB" sz="1200" b="0" i="0" kern="1200" dirty="0">
                <a:solidFill>
                  <a:schemeClr val="tx1"/>
                </a:solidFill>
                <a:effectLst/>
                <a:latin typeface="Calibri"/>
                <a:ea typeface="+mn-ea"/>
                <a:cs typeface="+mn-cs"/>
              </a:rPr>
              <a:t>La </a:t>
            </a:r>
            <a:r>
              <a:rPr lang="en-GB" sz="1200" b="0" i="0" kern="1200" dirty="0" err="1">
                <a:solidFill>
                  <a:schemeClr val="tx1"/>
                </a:solidFill>
                <a:effectLst/>
                <a:latin typeface="Calibri"/>
                <a:ea typeface="+mn-ea"/>
                <a:cs typeface="+mn-cs"/>
              </a:rPr>
              <a:t>risoluzione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(o problem solving) </a:t>
            </a:r>
            <a:r>
              <a:rPr lang="en-GB" sz="1200" b="0" i="0" kern="1200" dirty="0" err="1">
                <a:solidFill>
                  <a:schemeClr val="tx1"/>
                </a:solidFill>
                <a:effectLst/>
                <a:latin typeface="Calibri"/>
                <a:ea typeface="+mn-ea"/>
                <a:cs typeface="+mn-cs"/>
              </a:rPr>
              <a:t>si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riferisce</a:t>
            </a:r>
            <a:r>
              <a:rPr lang="en-GB" sz="1200" b="0" i="0" kern="1200" dirty="0">
                <a:solidFill>
                  <a:schemeClr val="tx1"/>
                </a:solidFill>
                <a:effectLst/>
                <a:latin typeface="Calibri"/>
                <a:ea typeface="+mn-ea"/>
                <a:cs typeface="+mn-cs"/>
              </a:rPr>
              <a:t> a </a:t>
            </a:r>
            <a:r>
              <a:rPr lang="en-GB" sz="1200" b="0" i="0" kern="1200" dirty="0" err="1">
                <a:solidFill>
                  <a:schemeClr val="tx1"/>
                </a:solidFill>
                <a:effectLst/>
                <a:latin typeface="Calibri"/>
                <a:ea typeface="+mn-ea"/>
                <a:cs typeface="+mn-cs"/>
              </a:rPr>
              <a:t>una</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combinazione</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pianificazione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decisioni</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azioni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intraprese</a:t>
            </a:r>
            <a:r>
              <a:rPr lang="en-GB" sz="1200" b="0" i="0" kern="1200" dirty="0">
                <a:solidFill>
                  <a:schemeClr val="tx1"/>
                </a:solidFill>
                <a:effectLst/>
                <a:latin typeface="Calibri"/>
                <a:ea typeface="+mn-ea"/>
                <a:cs typeface="+mn-cs"/>
              </a:rPr>
              <a:t> per </a:t>
            </a:r>
            <a:r>
              <a:rPr lang="en-GB" sz="1200" b="0" i="0" kern="1200" dirty="0" err="1">
                <a:solidFill>
                  <a:schemeClr val="tx1"/>
                </a:solidFill>
                <a:effectLst/>
                <a:latin typeface="Calibri"/>
                <a:ea typeface="+mn-ea"/>
                <a:cs typeface="+mn-cs"/>
              </a:rPr>
              <a:t>trovare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una</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soluzione</a:t>
            </a:r>
            <a:r>
              <a:rPr lang="en-GB" sz="1200" b="0" i="0" kern="1200" dirty="0">
                <a:solidFill>
                  <a:schemeClr val="tx1"/>
                </a:solidFill>
                <a:effectLst/>
                <a:latin typeface="Calibri"/>
                <a:ea typeface="+mn-ea"/>
                <a:cs typeface="+mn-cs"/>
              </a:rPr>
              <a:t> a </a:t>
            </a:r>
            <a:r>
              <a:rPr lang="en-GB" sz="1200" b="0" i="0" kern="1200" dirty="0" err="1">
                <a:solidFill>
                  <a:schemeClr val="tx1"/>
                </a:solidFill>
                <a:effectLst/>
                <a:latin typeface="Calibri"/>
                <a:ea typeface="+mn-ea"/>
                <a:cs typeface="+mn-cs"/>
              </a:rPr>
              <a:t>uno</a:t>
            </a:r>
            <a:r>
              <a:rPr lang="en-GB" sz="1200" b="0" i="0" kern="1200" dirty="0">
                <a:solidFill>
                  <a:schemeClr val="tx1"/>
                </a:solidFill>
                <a:effectLst/>
                <a:latin typeface="Calibri"/>
                <a:ea typeface="+mn-ea"/>
                <a:cs typeface="+mn-cs"/>
              </a:rPr>
              <a:t> o </a:t>
            </a:r>
            <a:r>
              <a:rPr lang="en-GB" sz="1200" b="0" i="0" kern="1200" dirty="0" err="1">
                <a:solidFill>
                  <a:schemeClr val="tx1"/>
                </a:solidFill>
                <a:effectLst/>
                <a:latin typeface="Calibri"/>
                <a:ea typeface="+mn-ea"/>
                <a:cs typeface="+mn-cs"/>
              </a:rPr>
              <a:t>più</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definiti</a:t>
            </a:r>
            <a:r>
              <a:rPr lang="en-GB" sz="1200" b="0" i="0" kern="1200" dirty="0">
                <a:solidFill>
                  <a:schemeClr val="tx1"/>
                </a:solidFill>
                <a:effectLst/>
                <a:latin typeface="Calibri"/>
                <a:ea typeface="+mn-ea"/>
                <a:cs typeface="+mn-cs"/>
              </a:rPr>
              <a:t>.  Il </a:t>
            </a:r>
            <a:r>
              <a:rPr lang="en-GB" sz="1200" b="0" i="0" kern="1200" dirty="0" err="1">
                <a:solidFill>
                  <a:schemeClr val="tx1"/>
                </a:solidFill>
                <a:effectLst/>
                <a:latin typeface="Calibri"/>
                <a:ea typeface="+mn-ea"/>
                <a:cs typeface="+mn-cs"/>
              </a:rPr>
              <a:t>processo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può</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coinvolgere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uno</a:t>
            </a:r>
            <a:r>
              <a:rPr lang="en-GB" sz="1200" b="0" i="0" kern="1200" dirty="0">
                <a:solidFill>
                  <a:schemeClr val="tx1"/>
                </a:solidFill>
                <a:effectLst/>
                <a:latin typeface="Calibri"/>
                <a:ea typeface="+mn-ea"/>
                <a:cs typeface="+mn-cs"/>
              </a:rPr>
              <a:t> o </a:t>
            </a:r>
            <a:r>
              <a:rPr lang="en-GB" sz="1200" b="0" i="0" kern="1200" dirty="0" err="1">
                <a:solidFill>
                  <a:schemeClr val="tx1"/>
                </a:solidFill>
                <a:effectLst/>
                <a:latin typeface="Calibri"/>
                <a:ea typeface="+mn-ea"/>
                <a:cs typeface="+mn-cs"/>
              </a:rPr>
              <a:t>più</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individui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avere</a:t>
            </a:r>
            <a:r>
              <a:rPr lang="en-GB" sz="1200" b="0" i="0" kern="1200" dirty="0">
                <a:solidFill>
                  <a:schemeClr val="tx1"/>
                </a:solidFill>
                <a:effectLst/>
                <a:latin typeface="Calibri"/>
                <a:ea typeface="+mn-ea"/>
                <a:cs typeface="+mn-cs"/>
              </a:rPr>
              <a:t> diverse </a:t>
            </a:r>
            <a:r>
              <a:rPr lang="en-GB" sz="1200" b="0" i="0" kern="1200" dirty="0" err="1">
                <a:solidFill>
                  <a:schemeClr val="tx1"/>
                </a:solidFill>
                <a:effectLst/>
                <a:latin typeface="Calibri"/>
                <a:ea typeface="+mn-ea"/>
                <a:cs typeface="+mn-cs"/>
              </a:rPr>
              <a:t>durate</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magnitudini</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da </a:t>
            </a:r>
            <a:r>
              <a:rPr lang="en-GB" sz="1200" b="0" i="0" kern="1200" dirty="0" err="1">
                <a:solidFill>
                  <a:schemeClr val="tx1"/>
                </a:solidFill>
                <a:effectLst/>
                <a:latin typeface="Calibri"/>
                <a:ea typeface="+mn-ea"/>
                <a:cs typeface="+mn-cs"/>
              </a:rPr>
              <a:t>risolvere</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può</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essere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utilizzato</a:t>
            </a:r>
            <a:r>
              <a:rPr lang="en-GB" sz="1200" b="0" i="0" kern="1200" dirty="0">
                <a:solidFill>
                  <a:schemeClr val="tx1"/>
                </a:solidFill>
                <a:effectLst/>
                <a:latin typeface="Calibri"/>
                <a:ea typeface="+mn-ea"/>
                <a:cs typeface="+mn-cs"/>
              </a:rPr>
              <a:t> per </a:t>
            </a:r>
            <a:r>
              <a:rPr lang="en-GB" sz="1200" b="0" i="0" kern="1200" dirty="0" err="1">
                <a:solidFill>
                  <a:schemeClr val="tx1"/>
                </a:solidFill>
                <a:effectLst/>
                <a:latin typeface="Calibri"/>
                <a:ea typeface="+mn-ea"/>
                <a:cs typeface="+mn-cs"/>
              </a:rPr>
              <a:t>scopi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diversi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dalla</a:t>
            </a:r>
            <a:r>
              <a:rPr lang="en-GB" sz="1200" b="0" i="0" kern="1200" dirty="0">
                <a:solidFill>
                  <a:schemeClr val="tx1"/>
                </a:solidFill>
                <a:effectLst/>
                <a:latin typeface="Calibri"/>
                <a:ea typeface="+mn-ea"/>
                <a:cs typeface="+mn-cs"/>
              </a:rPr>
              <a:t> vita di </a:t>
            </a:r>
            <a:r>
              <a:rPr lang="en-GB" sz="1200" b="0" i="0" kern="1200" dirty="0" err="1">
                <a:solidFill>
                  <a:schemeClr val="tx1"/>
                </a:solidFill>
                <a:effectLst/>
                <a:latin typeface="Calibri"/>
                <a:ea typeface="+mn-ea"/>
                <a:cs typeface="+mn-cs"/>
              </a:rPr>
              <a:t>tutti</a:t>
            </a:r>
            <a:r>
              <a:rPr lang="en-GB" sz="1200" b="0" i="0" kern="1200" dirty="0">
                <a:solidFill>
                  <a:schemeClr val="tx1"/>
                </a:solidFill>
                <a:effectLst/>
                <a:latin typeface="Calibri"/>
                <a:ea typeface="+mn-ea"/>
                <a:cs typeface="+mn-cs"/>
              </a:rPr>
              <a:t> i </a:t>
            </a:r>
            <a:r>
              <a:rPr lang="en-GB" sz="1200" b="0" i="0" kern="1200" dirty="0" err="1">
                <a:solidFill>
                  <a:schemeClr val="tx1"/>
                </a:solidFill>
                <a:effectLst/>
                <a:latin typeface="Calibri"/>
                <a:ea typeface="+mn-ea"/>
                <a:cs typeface="+mn-cs"/>
              </a:rPr>
              <a:t>giorni</a:t>
            </a:r>
            <a:r>
              <a:rPr lang="en-GB" sz="1200" b="0" i="0" kern="1200" dirty="0">
                <a:solidFill>
                  <a:schemeClr val="tx1"/>
                </a:solidFill>
                <a:effectLst/>
                <a:latin typeface="Calibri"/>
                <a:ea typeface="+mn-ea"/>
                <a:cs typeface="+mn-cs"/>
              </a:rPr>
              <a:t> a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imprenditoriali</a:t>
            </a:r>
            <a:r>
              <a:rPr lang="en-GB" sz="1200" b="0" i="0" kern="1200" dirty="0">
                <a:solidFill>
                  <a:schemeClr val="tx1"/>
                </a:solidFill>
                <a:effectLst/>
                <a:latin typeface="Calibri"/>
                <a:ea typeface="+mn-ea"/>
                <a:cs typeface="+mn-cs"/>
              </a:rPr>
              <a:t>.  I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da </a:t>
            </a:r>
            <a:r>
              <a:rPr lang="en-GB" sz="1200" b="0" i="0" kern="1200" dirty="0" err="1">
                <a:solidFill>
                  <a:schemeClr val="tx1"/>
                </a:solidFill>
                <a:effectLst/>
                <a:latin typeface="Calibri"/>
                <a:ea typeface="+mn-ea"/>
                <a:cs typeface="+mn-cs"/>
              </a:rPr>
              <a:t>risolvere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possono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essere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singolari</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semplici</a:t>
            </a:r>
            <a:r>
              <a:rPr lang="en-GB" sz="1200" b="0" i="0" kern="1200" dirty="0">
                <a:solidFill>
                  <a:schemeClr val="tx1"/>
                </a:solidFill>
                <a:effectLst/>
                <a:latin typeface="Calibri"/>
                <a:ea typeface="+mn-ea"/>
                <a:cs typeface="+mn-cs"/>
              </a:rPr>
              <a:t> o </a:t>
            </a:r>
            <a:r>
              <a:rPr lang="en-GB" sz="1200" b="0" i="0" kern="1200" dirty="0" err="1">
                <a:solidFill>
                  <a:schemeClr val="tx1"/>
                </a:solidFill>
                <a:effectLst/>
                <a:latin typeface="Calibri"/>
                <a:ea typeface="+mn-ea"/>
                <a:cs typeface="+mn-cs"/>
              </a:rPr>
              <a:t>complessi</a:t>
            </a:r>
            <a:r>
              <a:rPr lang="en-GB" sz="1200" b="0" i="0" kern="1200" dirty="0">
                <a:solidFill>
                  <a:schemeClr val="tx1"/>
                </a:solidFill>
                <a:effectLst/>
                <a:latin typeface="Calibri"/>
                <a:ea typeface="+mn-ea"/>
                <a:cs typeface="+mn-cs"/>
              </a:rPr>
              <a:t> con un </a:t>
            </a:r>
            <a:r>
              <a:rPr lang="en-GB" sz="1200" b="0" i="0" kern="1200" dirty="0" err="1">
                <a:solidFill>
                  <a:schemeClr val="tx1"/>
                </a:solidFill>
                <a:effectLst/>
                <a:latin typeface="Calibri"/>
                <a:ea typeface="+mn-ea"/>
                <a:cs typeface="+mn-cs"/>
              </a:rPr>
              <a:t>problema</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principale</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diversi</a:t>
            </a:r>
            <a:r>
              <a:rPr lang="en-GB" sz="1200" b="0" i="0" kern="1200" dirty="0">
                <a:solidFill>
                  <a:schemeClr val="tx1"/>
                </a:solidFill>
                <a:effectLst/>
                <a:latin typeface="Calibri"/>
                <a:ea typeface="+mn-ea"/>
                <a:cs typeface="+mn-cs"/>
              </a:rPr>
              <a:t> sotto-</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da </a:t>
            </a:r>
            <a:r>
              <a:rPr lang="en-GB" sz="1200" b="0" i="0" kern="1200" dirty="0" err="1">
                <a:solidFill>
                  <a:schemeClr val="tx1"/>
                </a:solidFill>
                <a:effectLst/>
                <a:latin typeface="Calibri"/>
                <a:ea typeface="+mn-ea"/>
                <a:cs typeface="+mn-cs"/>
              </a:rPr>
              <a:t>risolvere</a:t>
            </a:r>
            <a:r>
              <a:rPr lang="en-GB" sz="1200" b="0" i="0" kern="1200" dirty="0">
                <a:solidFill>
                  <a:schemeClr val="tx1"/>
                </a:solidFill>
                <a:effectLst/>
                <a:latin typeface="Calibri"/>
                <a:ea typeface="+mn-ea"/>
                <a:cs typeface="+mn-cs"/>
              </a:rPr>
              <a:t>, e i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da </a:t>
            </a:r>
            <a:r>
              <a:rPr lang="en-GB" sz="1200" b="0" i="0" kern="1200" dirty="0" err="1">
                <a:solidFill>
                  <a:schemeClr val="tx1"/>
                </a:solidFill>
                <a:effectLst/>
                <a:latin typeface="Calibri"/>
                <a:ea typeface="+mn-ea"/>
                <a:cs typeface="+mn-cs"/>
              </a:rPr>
              <a:t>risolvere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possono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cambiare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durante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il</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processo</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risoluzione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Buonsenso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creatività</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l'abilità</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rilevare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sono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gli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ingredienti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principali</a:t>
            </a:r>
            <a:r>
              <a:rPr lang="en-GB" sz="1200" b="0" i="0" kern="1200" dirty="0">
                <a:solidFill>
                  <a:schemeClr val="tx1"/>
                </a:solidFill>
                <a:effectLst/>
                <a:latin typeface="Calibri"/>
                <a:ea typeface="+mn-ea"/>
                <a:cs typeface="+mn-cs"/>
              </a:rPr>
              <a:t> del problem solving.</a:t>
            </a:r>
            <a:endParaRPr sz="1200" dirty="0">
              <a:solidFill>
                <a:schemeClr val="tx1"/>
              </a:solidFill>
              <a:latin typeface="+mn-lt"/>
              <a:ea typeface="+mn-ea"/>
              <a:cs typeface="+mn-cs"/>
            </a:endParaRP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40660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GB" sz="1200" b="1" i="0" kern="1200">
                <a:solidFill>
                  <a:schemeClr val="tx1"/>
                </a:solidFill>
                <a:effectLst/>
                <a:latin typeface="Calibri"/>
                <a:ea typeface="+mn-ea"/>
                <a:cs typeface="+mn-cs"/>
              </a:rPr>
              <a:t>1. Cos'è il Problem Solving </a:t>
            </a:r>
            <a:endParaRPr sz="1200" dirty="0">
              <a:solidFill>
                <a:schemeClr val="tx1"/>
              </a:solidFill>
              <a:latin typeface="+mn-lt"/>
              <a:ea typeface="+mn-ea"/>
              <a:cs typeface="+mn-cs"/>
            </a:endParaRPr>
          </a:p>
          <a:p>
            <a:pPr marL="0" algn="l" defTabSz="914400">
              <a:buNone/>
            </a:pPr>
            <a:r>
              <a:rPr lang="en-GB" sz="1200" b="0" i="0" kern="1200">
                <a:solidFill>
                  <a:schemeClr val="tx1"/>
                </a:solidFill>
                <a:effectLst/>
                <a:latin typeface="Calibri"/>
                <a:ea typeface="+mn-ea"/>
                <a:cs typeface="+mn-cs"/>
              </a:rPr>
              <a:t>La risoluzione dei problemi (o problem solving) si riferisce a una combinazione di pianificazione, decisioni e azioni intraprese per trovare una soluzione a uno o più problemi definiti. Il processo può coinvolgere uno o più individui, avere diverse durate e magnitudini di problemi da risolvere, e può essere utilizzato per scopi diversi dalla vita di tutti i giorni a problemi imprenditoriali. I problemi da risolvere possono essere singolari e semplici o complessi con un problema principale e diversi sotto-problemi da risolvere, e i problemi da risolvere possono cambiare durante il processo di risoluzione dei problemi. Buonsenso, creatività e l'abilità di rilevare problemi sono gli ingredienti principali del problem solving.</a:t>
            </a:r>
            <a:endParaRPr sz="1200" dirty="0">
              <a:solidFill>
                <a:schemeClr val="tx1"/>
              </a:solidFill>
              <a:latin typeface="+mn-lt"/>
              <a:ea typeface="+mn-ea"/>
              <a:cs typeface="+mn-cs"/>
            </a:endParaRP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600605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it-IT" dirty="0" smtClean="0"/>
              <a:t>Come ricorda Dan </a:t>
            </a:r>
            <a:r>
              <a:rPr lang="it-IT" dirty="0" err="1" smtClean="0"/>
              <a:t>Roam</a:t>
            </a:r>
            <a:r>
              <a:rPr lang="it-IT" dirty="0" smtClean="0"/>
              <a:t> (2008) "Il cuore del business è l'arte del </a:t>
            </a:r>
            <a:r>
              <a:rPr lang="it-IT" dirty="0" err="1" smtClean="0"/>
              <a:t>problem</a:t>
            </a:r>
            <a:r>
              <a:rPr lang="it-IT" dirty="0" smtClean="0"/>
              <a:t> </a:t>
            </a:r>
            <a:r>
              <a:rPr lang="it-IT" dirty="0" err="1" smtClean="0"/>
              <a:t>solving</a:t>
            </a:r>
            <a:r>
              <a:rPr lang="it-IT" dirty="0" smtClean="0"/>
              <a:t>". L'idea imprenditoriale di un'azienda si basa già su una soluzione per un problema che soddisfa un'esigenza sui mercati (E. </a:t>
            </a:r>
            <a:r>
              <a:rPr lang="it-IT" dirty="0" err="1" smtClean="0"/>
              <a:t>Ritala</a:t>
            </a:r>
            <a:r>
              <a:rPr lang="it-IT" dirty="0" smtClean="0"/>
              <a:t>, </a:t>
            </a:r>
            <a:r>
              <a:rPr lang="it-IT" dirty="0" err="1" smtClean="0"/>
              <a:t>Andreeva</a:t>
            </a:r>
            <a:r>
              <a:rPr lang="it-IT" dirty="0" smtClean="0"/>
              <a:t>, </a:t>
            </a:r>
            <a:r>
              <a:rPr lang="it-IT" dirty="0" err="1" smtClean="0"/>
              <a:t>Kosonen</a:t>
            </a:r>
            <a:r>
              <a:rPr lang="it-IT" dirty="0" smtClean="0"/>
              <a:t> &amp; </a:t>
            </a:r>
            <a:r>
              <a:rPr lang="it-IT" dirty="0" err="1" smtClean="0"/>
              <a:t>Blomqvist</a:t>
            </a:r>
            <a:r>
              <a:rPr lang="it-IT" dirty="0" smtClean="0"/>
              <a:t> 2011; </a:t>
            </a:r>
            <a:r>
              <a:rPr lang="it-IT" dirty="0" err="1" smtClean="0"/>
              <a:t>Kotler</a:t>
            </a:r>
            <a:r>
              <a:rPr lang="it-IT" dirty="0" smtClean="0"/>
              <a:t> &amp; Keller 2011). Maggiore è il valore della soluzione per i clienti, maggiore è il vantaggio competitivo dell'azienda (</a:t>
            </a:r>
            <a:r>
              <a:rPr lang="it-IT" dirty="0" err="1" smtClean="0"/>
              <a:t>Ritala</a:t>
            </a:r>
            <a:r>
              <a:rPr lang="it-IT" dirty="0" smtClean="0"/>
              <a:t>, </a:t>
            </a:r>
            <a:r>
              <a:rPr lang="it-IT" dirty="0" err="1" smtClean="0"/>
              <a:t>Andreeva</a:t>
            </a:r>
            <a:r>
              <a:rPr lang="it-IT" dirty="0" smtClean="0"/>
              <a:t>, </a:t>
            </a:r>
            <a:r>
              <a:rPr lang="it-IT" dirty="0" err="1" smtClean="0"/>
              <a:t>Kosonen</a:t>
            </a:r>
            <a:r>
              <a:rPr lang="it-IT" dirty="0" smtClean="0"/>
              <a:t> e </a:t>
            </a:r>
            <a:r>
              <a:rPr lang="it-IT" dirty="0" err="1" smtClean="0"/>
              <a:t>Blomqvist</a:t>
            </a:r>
            <a:r>
              <a:rPr lang="it-IT" dirty="0" smtClean="0"/>
              <a:t> 2011). Il </a:t>
            </a:r>
            <a:r>
              <a:rPr lang="it-IT" dirty="0" err="1" smtClean="0"/>
              <a:t>problem</a:t>
            </a:r>
            <a:r>
              <a:rPr lang="it-IT" dirty="0" smtClean="0"/>
              <a:t> </a:t>
            </a:r>
            <a:r>
              <a:rPr lang="it-IT" dirty="0" err="1" smtClean="0"/>
              <a:t>solving</a:t>
            </a:r>
            <a:r>
              <a:rPr lang="it-IT" dirty="0" smtClean="0"/>
              <a:t> è presente,</a:t>
            </a:r>
            <a:r>
              <a:rPr lang="it-IT" baseline="0" dirty="0" smtClean="0"/>
              <a:t> e quindi </a:t>
            </a:r>
            <a:r>
              <a:rPr lang="it-IT" dirty="0" smtClean="0"/>
              <a:t>dovrebbe essere sempre applicato, in tutte le aree delle attività dell'azienda, dall'innovazione e dalle risorse umane, alle azioni di risparmio dei costi e alla comunicazione con i clienti. Dovrebbe essere incorporato nelle pratiche, nella strategia, nella gestione dei rischi e nella formazione del personale dell'organizzazione. Trovare soluzioni uniche e orientate al cliente ai problemi e avere uno staff competente e proattivo e una gestione in grado di risolvere i problemi ha il potenziale per aumentare la competitività di un'azienda (</a:t>
            </a:r>
            <a:r>
              <a:rPr lang="it-IT" dirty="0" err="1" smtClean="0"/>
              <a:t>Kotler</a:t>
            </a:r>
            <a:r>
              <a:rPr lang="it-IT" dirty="0" smtClean="0"/>
              <a:t> &amp; Keller 2011). La risoluzione dei problemi fa anche parte della strategia di gestione del rischio di un'azienda che affronta diversi problemi tra i rischi.</a:t>
            </a: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142715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algn="l" defTabSz="914400">
              <a:buNone/>
            </a:pPr>
            <a:r>
              <a:rPr lang="en-GB" sz="1200" b="0" i="0" kern="1200" dirty="0">
                <a:solidFill>
                  <a:schemeClr val="tx1"/>
                </a:solidFill>
                <a:effectLst/>
                <a:latin typeface="Calibri"/>
                <a:ea typeface="+mn-ea"/>
                <a:cs typeface="+mn-cs"/>
              </a:rPr>
              <a:t>Il </a:t>
            </a:r>
            <a:r>
              <a:rPr lang="en-GB" sz="1200" b="0" i="0" kern="1200" dirty="0" err="1">
                <a:solidFill>
                  <a:schemeClr val="tx1"/>
                </a:solidFill>
                <a:effectLst/>
                <a:latin typeface="Calibri"/>
                <a:ea typeface="+mn-ea"/>
                <a:cs typeface="+mn-cs"/>
              </a:rPr>
              <a:t>processo</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risoluzione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problemi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nel</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modo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più</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semplice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può</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essere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presentato</a:t>
            </a:r>
            <a:r>
              <a:rPr lang="en-GB" sz="1200" b="0" i="0" kern="1200" dirty="0">
                <a:solidFill>
                  <a:schemeClr val="tx1"/>
                </a:solidFill>
                <a:effectLst/>
                <a:latin typeface="Calibri"/>
                <a:ea typeface="+mn-ea"/>
                <a:cs typeface="+mn-cs"/>
              </a:rPr>
              <a:t> in </a:t>
            </a:r>
            <a:r>
              <a:rPr lang="en-GB" sz="1200" b="0" i="0" kern="1200" dirty="0" err="1">
                <a:solidFill>
                  <a:schemeClr val="tx1"/>
                </a:solidFill>
                <a:effectLst/>
                <a:latin typeface="Calibri"/>
                <a:ea typeface="+mn-ea"/>
                <a:cs typeface="+mn-cs"/>
              </a:rPr>
              <a:t>tre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fasi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principali</a:t>
            </a:r>
            <a:r>
              <a:rPr lang="en-GB" sz="1200" b="0" i="0" kern="1200" dirty="0">
                <a:solidFill>
                  <a:schemeClr val="tx1"/>
                </a:solidFill>
                <a:effectLst/>
                <a:latin typeface="Calibri"/>
                <a:ea typeface="+mn-ea"/>
                <a:cs typeface="+mn-cs"/>
              </a:rPr>
              <a:t> (MIT):</a:t>
            </a:r>
            <a:endParaRPr sz="1200" dirty="0">
              <a:solidFill>
                <a:schemeClr val="tx1"/>
              </a:solidFill>
              <a:latin typeface="+mn-lt"/>
              <a:ea typeface="+mn-ea"/>
              <a:cs typeface="+mn-cs"/>
            </a:endParaRPr>
          </a:p>
          <a:p>
            <a:pPr marL="0" algn="l" defTabSz="914400">
              <a:buNone/>
            </a:pPr>
            <a:r>
              <a:rPr lang="en-GB" sz="1200" b="0" i="1" kern="1200" dirty="0" err="1">
                <a:solidFill>
                  <a:schemeClr val="tx1"/>
                </a:solidFill>
                <a:effectLst/>
                <a:latin typeface="Calibri"/>
                <a:ea typeface="+mn-ea"/>
                <a:cs typeface="+mn-cs"/>
              </a:rPr>
              <a:t>Identificare</a:t>
            </a:r>
            <a:r>
              <a:rPr lang="en-GB" sz="1200" b="0" i="1" kern="1200" dirty="0">
                <a:solidFill>
                  <a:schemeClr val="tx1"/>
                </a:solidFill>
                <a:effectLst/>
                <a:latin typeface="Calibri"/>
                <a:ea typeface="+mn-ea"/>
                <a:cs typeface="+mn-cs"/>
              </a:rPr>
              <a:t> un </a:t>
            </a:r>
            <a:r>
              <a:rPr lang="en-GB" sz="1200" b="0" i="1" kern="1200" dirty="0" err="1">
                <a:solidFill>
                  <a:schemeClr val="tx1"/>
                </a:solidFill>
                <a:effectLst/>
                <a:latin typeface="Calibri"/>
                <a:ea typeface="+mn-ea"/>
                <a:cs typeface="+mn-cs"/>
              </a:rPr>
              <a:t>problema</a:t>
            </a:r>
            <a:r>
              <a:rPr lang="en-GB" sz="1200" b="0" i="1" kern="1200" dirty="0">
                <a:solidFill>
                  <a:schemeClr val="tx1"/>
                </a:solidFill>
                <a:effectLst/>
                <a:latin typeface="Calibri"/>
                <a:ea typeface="+mn-ea"/>
                <a:cs typeface="+mn-cs"/>
              </a:rPr>
              <a:t> e </a:t>
            </a:r>
            <a:r>
              <a:rPr lang="en-GB" sz="1200" b="0" i="1" kern="1200" dirty="0" err="1">
                <a:solidFill>
                  <a:schemeClr val="tx1"/>
                </a:solidFill>
                <a:effectLst/>
                <a:latin typeface="Calibri"/>
                <a:ea typeface="+mn-ea"/>
                <a:cs typeface="+mn-cs"/>
              </a:rPr>
              <a:t>individuarne</a:t>
            </a:r>
            <a:r>
              <a:rPr lang="en-GB" sz="1200" b="0" i="1" kern="1200" dirty="0">
                <a:solidFill>
                  <a:schemeClr val="tx1"/>
                </a:solidFill>
                <a:effectLst/>
                <a:latin typeface="Calibri"/>
                <a:ea typeface="+mn-ea"/>
                <a:cs typeface="+mn-cs"/>
              </a:rPr>
              <a:t> la </a:t>
            </a:r>
            <a:r>
              <a:rPr lang="en-GB" sz="1200" b="0" i="1" kern="1200" dirty="0" err="1">
                <a:solidFill>
                  <a:schemeClr val="tx1"/>
                </a:solidFill>
                <a:effectLst/>
                <a:latin typeface="Calibri"/>
                <a:ea typeface="+mn-ea"/>
                <a:cs typeface="+mn-cs"/>
              </a:rPr>
              <a:t>causa</a:t>
            </a:r>
            <a:r>
              <a:rPr lang="en-GB" sz="1200" b="0" i="1" kern="1200" dirty="0">
                <a:solidFill>
                  <a:schemeClr val="tx1"/>
                </a:solidFill>
                <a:effectLst/>
                <a:latin typeface="Calibri"/>
                <a:ea typeface="+mn-ea"/>
                <a:cs typeface="+mn-cs"/>
              </a:rPr>
              <a:t> </a:t>
            </a:r>
            <a:r>
              <a:rPr lang="en-GB" sz="1200" b="0" i="1" kern="1200" dirty="0" err="1">
                <a:solidFill>
                  <a:schemeClr val="tx1"/>
                </a:solidFill>
                <a:effectLst/>
                <a:latin typeface="Calibri"/>
                <a:ea typeface="+mn-ea"/>
                <a:cs typeface="+mn-cs"/>
              </a:rPr>
              <a:t>principale</a:t>
            </a:r>
            <a:r>
              <a:rPr lang="en-GB" sz="1200" b="0" i="1" kern="1200" dirty="0">
                <a:solidFill>
                  <a:schemeClr val="tx1"/>
                </a:solidFill>
                <a:effectLst/>
                <a:latin typeface="Calibri"/>
                <a:ea typeface="+mn-ea"/>
                <a:cs typeface="+mn-cs"/>
              </a:rPr>
              <a:t>.</a:t>
            </a:r>
            <a:endParaRPr sz="1200" dirty="0">
              <a:solidFill>
                <a:schemeClr val="tx1"/>
              </a:solidFill>
              <a:latin typeface="+mn-lt"/>
              <a:ea typeface="+mn-ea"/>
              <a:cs typeface="+mn-cs"/>
            </a:endParaRPr>
          </a:p>
          <a:p>
            <a:pPr marL="0" algn="l" defTabSz="914400">
              <a:buNone/>
            </a:pPr>
            <a:r>
              <a:rPr lang="en-GB" sz="1200" b="0" i="1" kern="1200" dirty="0" err="1">
                <a:solidFill>
                  <a:schemeClr val="tx1"/>
                </a:solidFill>
                <a:effectLst/>
                <a:latin typeface="Calibri"/>
                <a:ea typeface="+mn-ea"/>
                <a:cs typeface="+mn-cs"/>
              </a:rPr>
              <a:t>Sviluppare</a:t>
            </a:r>
            <a:r>
              <a:rPr lang="en-GB" sz="1200" b="0" i="1" kern="1200" dirty="0">
                <a:solidFill>
                  <a:schemeClr val="tx1"/>
                </a:solidFill>
                <a:effectLst/>
                <a:latin typeface="Calibri"/>
                <a:ea typeface="+mn-ea"/>
                <a:cs typeface="+mn-cs"/>
              </a:rPr>
              <a:t> </a:t>
            </a:r>
            <a:r>
              <a:rPr lang="en-GB" sz="1200" b="0" i="1" kern="1200" dirty="0" err="1">
                <a:solidFill>
                  <a:schemeClr val="tx1"/>
                </a:solidFill>
                <a:effectLst/>
                <a:latin typeface="Calibri"/>
                <a:ea typeface="+mn-ea"/>
                <a:cs typeface="+mn-cs"/>
              </a:rPr>
              <a:t>possibili</a:t>
            </a:r>
            <a:r>
              <a:rPr lang="en-GB" sz="1200" b="0" i="1" kern="1200" dirty="0">
                <a:solidFill>
                  <a:schemeClr val="tx1"/>
                </a:solidFill>
                <a:effectLst/>
                <a:latin typeface="Calibri"/>
                <a:ea typeface="+mn-ea"/>
                <a:cs typeface="+mn-cs"/>
              </a:rPr>
              <a:t> </a:t>
            </a:r>
            <a:r>
              <a:rPr lang="en-GB" sz="1200" b="0" i="1" kern="1200" dirty="0" err="1">
                <a:solidFill>
                  <a:schemeClr val="tx1"/>
                </a:solidFill>
                <a:effectLst/>
                <a:latin typeface="Calibri"/>
                <a:ea typeface="+mn-ea"/>
                <a:cs typeface="+mn-cs"/>
              </a:rPr>
              <a:t>percorsi</a:t>
            </a:r>
            <a:r>
              <a:rPr lang="en-GB" sz="1200" b="0" i="1" kern="1200" dirty="0">
                <a:solidFill>
                  <a:schemeClr val="tx1"/>
                </a:solidFill>
                <a:effectLst/>
                <a:latin typeface="Calibri"/>
                <a:ea typeface="+mn-ea"/>
                <a:cs typeface="+mn-cs"/>
              </a:rPr>
              <a:t> di </a:t>
            </a:r>
            <a:r>
              <a:rPr lang="en-GB" sz="1200" b="0" i="1" kern="1200" dirty="0" err="1">
                <a:solidFill>
                  <a:schemeClr val="tx1"/>
                </a:solidFill>
                <a:effectLst/>
                <a:latin typeface="Calibri"/>
                <a:ea typeface="+mn-ea"/>
                <a:cs typeface="+mn-cs"/>
              </a:rPr>
              <a:t>soluzione</a:t>
            </a:r>
            <a:r>
              <a:rPr lang="en-GB" sz="1200" b="0" i="1" kern="1200" dirty="0">
                <a:solidFill>
                  <a:schemeClr val="tx1"/>
                </a:solidFill>
                <a:effectLst/>
                <a:latin typeface="Calibri"/>
                <a:ea typeface="+mn-ea"/>
                <a:cs typeface="+mn-cs"/>
              </a:rPr>
              <a:t>, </a:t>
            </a:r>
            <a:endParaRPr sz="1200" dirty="0">
              <a:solidFill>
                <a:schemeClr val="tx1"/>
              </a:solidFill>
              <a:latin typeface="+mn-lt"/>
              <a:ea typeface="+mn-ea"/>
              <a:cs typeface="+mn-cs"/>
            </a:endParaRPr>
          </a:p>
          <a:p>
            <a:pPr marL="0" algn="l" defTabSz="914400">
              <a:buNone/>
            </a:pPr>
            <a:r>
              <a:rPr lang="en-GB" sz="1200" b="0" i="1" kern="1200" dirty="0" err="1">
                <a:solidFill>
                  <a:schemeClr val="tx1"/>
                </a:solidFill>
                <a:effectLst/>
                <a:latin typeface="Calibri"/>
                <a:ea typeface="+mn-ea"/>
                <a:cs typeface="+mn-cs"/>
              </a:rPr>
              <a:t>Intraprendere</a:t>
            </a:r>
            <a:r>
              <a:rPr lang="en-GB" sz="1200" b="0" i="1" kern="1200" dirty="0">
                <a:solidFill>
                  <a:schemeClr val="tx1"/>
                </a:solidFill>
                <a:effectLst/>
                <a:latin typeface="Calibri"/>
                <a:ea typeface="+mn-ea"/>
                <a:cs typeface="+mn-cs"/>
              </a:rPr>
              <a:t> la </a:t>
            </a:r>
            <a:r>
              <a:rPr lang="en-GB" sz="1200" b="0" i="1" kern="1200" dirty="0" err="1">
                <a:solidFill>
                  <a:schemeClr val="tx1"/>
                </a:solidFill>
                <a:effectLst/>
                <a:latin typeface="Calibri"/>
                <a:ea typeface="+mn-ea"/>
                <a:cs typeface="+mn-cs"/>
              </a:rPr>
              <a:t>giusta</a:t>
            </a:r>
            <a:r>
              <a:rPr lang="en-GB" sz="1200" b="0" i="1" kern="1200" dirty="0">
                <a:solidFill>
                  <a:schemeClr val="tx1"/>
                </a:solidFill>
                <a:effectLst/>
                <a:latin typeface="Calibri"/>
                <a:ea typeface="+mn-ea"/>
                <a:cs typeface="+mn-cs"/>
              </a:rPr>
              <a:t> </a:t>
            </a:r>
            <a:r>
              <a:rPr lang="en-GB" sz="1200" b="0" i="1" kern="1200" dirty="0" err="1">
                <a:solidFill>
                  <a:schemeClr val="tx1"/>
                </a:solidFill>
                <a:effectLst/>
                <a:latin typeface="Calibri"/>
                <a:ea typeface="+mn-ea"/>
                <a:cs typeface="+mn-cs"/>
              </a:rPr>
              <a:t>linea</a:t>
            </a:r>
            <a:r>
              <a:rPr lang="en-GB" sz="1200" b="0" i="1" kern="1200" dirty="0">
                <a:solidFill>
                  <a:schemeClr val="tx1"/>
                </a:solidFill>
                <a:effectLst/>
                <a:latin typeface="Calibri"/>
                <a:ea typeface="+mn-ea"/>
                <a:cs typeface="+mn-cs"/>
              </a:rPr>
              <a:t> </a:t>
            </a:r>
            <a:r>
              <a:rPr lang="en-GB" sz="1200" b="0" i="1" kern="1200" dirty="0" err="1">
                <a:solidFill>
                  <a:schemeClr val="tx1"/>
                </a:solidFill>
                <a:effectLst/>
                <a:latin typeface="Calibri"/>
                <a:ea typeface="+mn-ea"/>
                <a:cs typeface="+mn-cs"/>
              </a:rPr>
              <a:t>d'azione</a:t>
            </a:r>
            <a:r>
              <a:rPr lang="en-GB" sz="1200" b="0" i="1" kern="1200" dirty="0">
                <a:solidFill>
                  <a:schemeClr val="tx1"/>
                </a:solidFill>
                <a:effectLst/>
                <a:latin typeface="Calibri"/>
                <a:ea typeface="+mn-ea"/>
                <a:cs typeface="+mn-cs"/>
              </a:rPr>
              <a:t>.</a:t>
            </a:r>
            <a:endParaRPr sz="1200" dirty="0">
              <a:solidFill>
                <a:schemeClr val="tx1"/>
              </a:solidFill>
              <a:latin typeface="+mn-lt"/>
              <a:ea typeface="+mn-ea"/>
              <a:cs typeface="+mn-cs"/>
            </a:endParaRPr>
          </a:p>
          <a:p>
            <a:pPr marL="0" algn="l" defTabSz="914400">
              <a:buNone/>
            </a:pPr>
            <a:r>
              <a:rPr lang="en-GB" sz="1200" b="1" i="0" kern="1200" dirty="0">
                <a:solidFill>
                  <a:schemeClr val="tx1"/>
                </a:solidFill>
                <a:effectLst/>
                <a:latin typeface="Calibri"/>
                <a:ea typeface="+mn-ea"/>
                <a:cs typeface="+mn-cs"/>
              </a:rPr>
              <a:t> </a:t>
            </a:r>
            <a:endParaRPr sz="1200" dirty="0">
              <a:solidFill>
                <a:schemeClr val="tx1"/>
              </a:solidFill>
              <a:latin typeface="+mn-lt"/>
              <a:ea typeface="+mn-ea"/>
              <a:cs typeface="+mn-cs"/>
            </a:endParaRPr>
          </a:p>
          <a:p>
            <a:pPr marL="0" algn="l" defTabSz="914400">
              <a:buNone/>
            </a:pPr>
            <a:r>
              <a:rPr lang="en-GB" sz="1200" b="0" i="0" kern="1200" dirty="0">
                <a:solidFill>
                  <a:schemeClr val="tx1"/>
                </a:solidFill>
                <a:effectLst/>
                <a:latin typeface="Calibri"/>
                <a:ea typeface="+mn-ea"/>
                <a:cs typeface="+mn-cs"/>
              </a:rPr>
              <a:t>Di </a:t>
            </a:r>
            <a:r>
              <a:rPr lang="en-GB" sz="1200" b="0" i="0" kern="1200" dirty="0" err="1">
                <a:solidFill>
                  <a:schemeClr val="tx1"/>
                </a:solidFill>
                <a:effectLst/>
                <a:latin typeface="Calibri"/>
                <a:ea typeface="+mn-ea"/>
                <a:cs typeface="+mn-cs"/>
              </a:rPr>
              <a:t>solito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vengono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aggiunti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più</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livelli</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contenuti</a:t>
            </a:r>
            <a:r>
              <a:rPr lang="en-GB" sz="1200" b="0" i="0" kern="1200" dirty="0">
                <a:solidFill>
                  <a:schemeClr val="tx1"/>
                </a:solidFill>
                <a:effectLst/>
                <a:latin typeface="Calibri"/>
                <a:ea typeface="+mn-ea"/>
                <a:cs typeface="+mn-cs"/>
              </a:rPr>
              <a:t>, come </a:t>
            </a:r>
            <a:r>
              <a:rPr lang="en-GB" sz="1200" b="0" i="0" kern="1200" dirty="0" err="1">
                <a:solidFill>
                  <a:schemeClr val="tx1"/>
                </a:solidFill>
                <a:effectLst/>
                <a:latin typeface="Calibri"/>
                <a:ea typeface="+mn-ea"/>
                <a:cs typeface="+mn-cs"/>
              </a:rPr>
              <a:t>l'identificazione</a:t>
            </a:r>
            <a:r>
              <a:rPr lang="en-GB" sz="1200" b="0" i="0" kern="1200" dirty="0">
                <a:solidFill>
                  <a:schemeClr val="tx1"/>
                </a:solidFill>
                <a:effectLst/>
                <a:latin typeface="Calibri"/>
                <a:ea typeface="+mn-ea"/>
                <a:cs typeface="+mn-cs"/>
              </a:rPr>
              <a:t> del </a:t>
            </a:r>
            <a:r>
              <a:rPr lang="en-GB" sz="1200" b="0" i="0" kern="1200" dirty="0" err="1">
                <a:solidFill>
                  <a:schemeClr val="tx1"/>
                </a:solidFill>
                <a:effectLst/>
                <a:latin typeface="Calibri"/>
                <a:ea typeface="+mn-ea"/>
                <a:cs typeface="+mn-cs"/>
              </a:rPr>
              <a:t>problema</a:t>
            </a:r>
            <a:r>
              <a:rPr lang="en-GB" sz="1200" b="0" i="0" kern="1200" dirty="0">
                <a:solidFill>
                  <a:schemeClr val="tx1"/>
                </a:solidFill>
                <a:effectLst/>
                <a:latin typeface="Calibri"/>
                <a:ea typeface="+mn-ea"/>
                <a:cs typeface="+mn-cs"/>
              </a:rPr>
              <a:t>, la </a:t>
            </a:r>
            <a:r>
              <a:rPr lang="en-GB" sz="1200" b="0" i="0" kern="1200" dirty="0" err="1">
                <a:solidFill>
                  <a:schemeClr val="tx1"/>
                </a:solidFill>
                <a:effectLst/>
                <a:latin typeface="Calibri"/>
                <a:ea typeface="+mn-ea"/>
                <a:cs typeface="+mn-cs"/>
              </a:rPr>
              <a:t>comprensione</a:t>
            </a:r>
            <a:r>
              <a:rPr lang="en-GB" sz="1200" b="0" i="0" kern="1200" dirty="0">
                <a:solidFill>
                  <a:schemeClr val="tx1"/>
                </a:solidFill>
                <a:effectLst/>
                <a:latin typeface="Calibri"/>
                <a:ea typeface="+mn-ea"/>
                <a:cs typeface="+mn-cs"/>
              </a:rPr>
              <a:t> del </a:t>
            </a:r>
            <a:r>
              <a:rPr lang="en-GB" sz="1200" b="0" i="0" kern="1200" dirty="0" err="1">
                <a:solidFill>
                  <a:schemeClr val="tx1"/>
                </a:solidFill>
                <a:effectLst/>
                <a:latin typeface="Calibri"/>
                <a:ea typeface="+mn-ea"/>
                <a:cs typeface="+mn-cs"/>
              </a:rPr>
              <a:t>contesto</a:t>
            </a:r>
            <a:r>
              <a:rPr lang="en-GB" sz="1200" b="0" i="0" kern="1200" dirty="0">
                <a:solidFill>
                  <a:schemeClr val="tx1"/>
                </a:solidFill>
                <a:effectLst/>
                <a:latin typeface="Calibri"/>
                <a:ea typeface="+mn-ea"/>
                <a:cs typeface="+mn-cs"/>
              </a:rPr>
              <a:t>, la </a:t>
            </a:r>
            <a:r>
              <a:rPr lang="en-GB" sz="1200" b="0" i="0" kern="1200" dirty="0" err="1">
                <a:solidFill>
                  <a:schemeClr val="tx1"/>
                </a:solidFill>
                <a:effectLst/>
                <a:latin typeface="Calibri"/>
                <a:ea typeface="+mn-ea"/>
                <a:cs typeface="+mn-cs"/>
              </a:rPr>
              <a:t>valutazione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dei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risultati</a:t>
            </a:r>
            <a:r>
              <a:rPr lang="en-GB" sz="1200" b="0" i="0" kern="1200" dirty="0">
                <a:solidFill>
                  <a:schemeClr val="tx1"/>
                </a:solidFill>
                <a:effectLst/>
                <a:latin typeface="Calibri"/>
                <a:ea typeface="+mn-ea"/>
                <a:cs typeface="+mn-cs"/>
              </a:rPr>
              <a:t> e </a:t>
            </a:r>
            <a:r>
              <a:rPr lang="en-GB" sz="1200" b="0" i="0" kern="1200" dirty="0" err="1">
                <a:solidFill>
                  <a:schemeClr val="tx1"/>
                </a:solidFill>
                <a:effectLst/>
                <a:latin typeface="Calibri"/>
                <a:ea typeface="+mn-ea"/>
                <a:cs typeface="+mn-cs"/>
              </a:rPr>
              <a:t>l'apprendimento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dai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risultati</a:t>
            </a:r>
            <a:r>
              <a:rPr lang="en-GB" sz="1200" b="0" i="0" kern="1200" dirty="0">
                <a:solidFill>
                  <a:schemeClr val="tx1"/>
                </a:solidFill>
                <a:effectLst/>
                <a:latin typeface="Calibri"/>
                <a:ea typeface="+mn-ea"/>
                <a:cs typeface="+mn-cs"/>
              </a:rPr>
              <a:t>.  Il </a:t>
            </a:r>
            <a:r>
              <a:rPr lang="en-GB" sz="1200" b="0" i="0" kern="1200" dirty="0" err="1">
                <a:solidFill>
                  <a:schemeClr val="tx1"/>
                </a:solidFill>
                <a:effectLst/>
                <a:latin typeface="Calibri"/>
                <a:ea typeface="+mn-ea"/>
                <a:cs typeface="+mn-cs"/>
              </a:rPr>
              <a:t>seguente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modello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combina</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questi</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aspetti</a:t>
            </a:r>
            <a:r>
              <a:rPr lang="en-GB" sz="1200" b="0" i="0" kern="1200" dirty="0">
                <a:solidFill>
                  <a:schemeClr val="tx1"/>
                </a:solidFill>
                <a:effectLst/>
                <a:latin typeface="Calibri"/>
                <a:ea typeface="+mn-ea"/>
                <a:cs typeface="+mn-cs"/>
              </a:rPr>
              <a:t> in un </a:t>
            </a:r>
            <a:r>
              <a:rPr lang="en-GB" sz="1200" b="0" i="0" kern="1200" dirty="0" err="1">
                <a:solidFill>
                  <a:schemeClr val="tx1"/>
                </a:solidFill>
                <a:effectLst/>
                <a:latin typeface="Calibri"/>
                <a:ea typeface="+mn-ea"/>
                <a:cs typeface="+mn-cs"/>
              </a:rPr>
              <a:t>semplice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modello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passo</a:t>
            </a:r>
            <a:r>
              <a:rPr lang="en-GB" sz="1200" b="0" i="0" kern="1200" dirty="0">
                <a:solidFill>
                  <a:schemeClr val="tx1"/>
                </a:solidFill>
                <a:effectLst/>
                <a:latin typeface="Calibri"/>
                <a:ea typeface="+mn-ea"/>
                <a:cs typeface="+mn-cs"/>
              </a:rPr>
              <a:t>-per-</a:t>
            </a:r>
            <a:r>
              <a:rPr lang="en-GB" sz="1200" b="0" i="0" kern="1200" dirty="0" err="1">
                <a:solidFill>
                  <a:schemeClr val="tx1"/>
                </a:solidFill>
                <a:effectLst/>
                <a:latin typeface="Calibri"/>
                <a:ea typeface="+mn-ea"/>
                <a:cs typeface="+mn-cs"/>
              </a:rPr>
              <a:t>passo</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che</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utilizza</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il</a:t>
            </a:r>
            <a:r>
              <a:rPr lang="en-GB" sz="1200" b="0" i="0" kern="1200" dirty="0">
                <a:solidFill>
                  <a:schemeClr val="tx1"/>
                </a:solidFill>
                <a:effectLst/>
                <a:latin typeface="Calibri"/>
                <a:ea typeface="+mn-ea"/>
                <a:cs typeface="+mn-cs"/>
              </a:rPr>
              <a:t> </a:t>
            </a:r>
            <a:r>
              <a:rPr lang="en-GB" sz="1200" b="0" i="0" kern="1200" dirty="0" err="1">
                <a:solidFill>
                  <a:schemeClr val="tx1"/>
                </a:solidFill>
                <a:effectLst/>
                <a:latin typeface="Calibri"/>
                <a:ea typeface="+mn-ea"/>
                <a:cs typeface="+mn-cs"/>
              </a:rPr>
              <a:t>processo</a:t>
            </a:r>
            <a:r>
              <a:rPr lang="en-GB" sz="1200" b="0" i="0" kern="1200" dirty="0">
                <a:solidFill>
                  <a:schemeClr val="tx1"/>
                </a:solidFill>
                <a:effectLst/>
                <a:latin typeface="Calibri"/>
                <a:ea typeface="+mn-ea"/>
                <a:cs typeface="+mn-cs"/>
              </a:rPr>
              <a:t> di </a:t>
            </a:r>
            <a:r>
              <a:rPr lang="en-GB" sz="1200" b="0" i="0" kern="1200" dirty="0" err="1">
                <a:solidFill>
                  <a:schemeClr val="tx1"/>
                </a:solidFill>
                <a:effectLst/>
                <a:latin typeface="Calibri"/>
                <a:ea typeface="+mn-ea"/>
                <a:cs typeface="+mn-cs"/>
              </a:rPr>
              <a:t>progettazione</a:t>
            </a:r>
            <a:r>
              <a:rPr lang="en-GB" sz="1200" b="0" i="0" kern="1200" dirty="0">
                <a:solidFill>
                  <a:schemeClr val="tx1"/>
                </a:solidFill>
                <a:effectLst/>
                <a:latin typeface="Calibri"/>
                <a:ea typeface="+mn-ea"/>
                <a:cs typeface="+mn-cs"/>
              </a:rPr>
              <a:t> come cornice.</a:t>
            </a:r>
            <a:endParaRPr sz="1200" dirty="0">
              <a:solidFill>
                <a:schemeClr val="tx1"/>
              </a:solidFill>
              <a:latin typeface="+mn-lt"/>
              <a:ea typeface="+mn-ea"/>
              <a:cs typeface="+mn-cs"/>
            </a:endParaRP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18552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334377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795817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967475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50796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96876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a:lnSpc>
                <a:spcPct val="100000"/>
              </a:lnSpc>
              <a:spcBef>
                <a:spcPts val="0"/>
              </a:spcBef>
              <a:spcAft>
                <a:spcPts val="0"/>
              </a:spcAft>
              <a:buNone/>
              <a:tabLst/>
            </a:pPr>
            <a:r>
              <a:rPr lang="en-GB" sz="1200" b="0" i="0" kern="1200">
                <a:solidFill>
                  <a:schemeClr val="tx1"/>
                </a:solidFill>
                <a:effectLst/>
                <a:latin typeface="Calibri"/>
                <a:ea typeface="+mn-ea"/>
                <a:cs typeface="+mn-cs"/>
              </a:rPr>
              <a:t>Come trovare le persone: inizia dalle persone che conosci.  Conosci già un gruppo versatile di persone.  Parla con i tuoi parenti, amici, vicini, coetanei ecc. Da loro possono nascere esperienze e idee e pensieri inattesi.</a:t>
            </a:r>
            <a:endParaRPr sz="1200" dirty="0">
              <a:solidFill>
                <a:schemeClr val="tx1"/>
              </a:solidFill>
              <a:latin typeface="+mn-lt"/>
              <a:ea typeface="+mn-ea"/>
              <a:cs typeface="+mn-cs"/>
            </a:endParaRP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2644435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smtClean="0">
                <a:solidFill>
                  <a:schemeClr val="tx1"/>
                </a:solidFill>
                <a:effectLst/>
                <a:latin typeface="+mn-lt"/>
                <a:ea typeface="+mn-ea"/>
                <a:cs typeface="+mn-cs"/>
              </a:rPr>
              <a:t>Il </a:t>
            </a:r>
            <a:r>
              <a:rPr lang="it-IT" sz="1200" kern="1200" dirty="0" err="1" smtClean="0">
                <a:solidFill>
                  <a:schemeClr val="tx1"/>
                </a:solidFill>
                <a:effectLst/>
                <a:latin typeface="+mn-lt"/>
                <a:ea typeface="+mn-ea"/>
                <a:cs typeface="+mn-cs"/>
              </a:rPr>
              <a:t>problem</a:t>
            </a:r>
            <a:r>
              <a:rPr lang="it-IT" sz="1200" kern="1200" dirty="0" smtClean="0">
                <a:solidFill>
                  <a:schemeClr val="tx1"/>
                </a:solidFill>
                <a:effectLst/>
                <a:latin typeface="+mn-lt"/>
                <a:ea typeface="+mn-ea"/>
                <a:cs typeface="+mn-cs"/>
              </a:rPr>
              <a:t> </a:t>
            </a:r>
            <a:r>
              <a:rPr lang="it-IT" sz="1200" kern="1200" dirty="0" err="1" smtClean="0">
                <a:solidFill>
                  <a:schemeClr val="tx1"/>
                </a:solidFill>
                <a:effectLst/>
                <a:latin typeface="+mn-lt"/>
                <a:ea typeface="+mn-ea"/>
                <a:cs typeface="+mn-cs"/>
              </a:rPr>
              <a:t>solving</a:t>
            </a:r>
            <a:r>
              <a:rPr lang="it-IT" sz="1200" kern="1200" dirty="0" smtClean="0">
                <a:solidFill>
                  <a:schemeClr val="tx1"/>
                </a:solidFill>
                <a:effectLst/>
                <a:latin typeface="+mn-lt"/>
                <a:ea typeface="+mn-ea"/>
                <a:cs typeface="+mn-cs"/>
              </a:rPr>
              <a:t> trae giovamento da stili e metodi di pensiero alternativi. Qui presentiamo 10 tra i più comunemente suggeriti.</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La creatività</a:t>
            </a:r>
            <a:r>
              <a:rPr lang="it-IT" sz="1200" kern="1200" dirty="0" smtClean="0">
                <a:solidFill>
                  <a:schemeClr val="tx1"/>
                </a:solidFill>
                <a:effectLst/>
                <a:latin typeface="+mn-lt"/>
                <a:ea typeface="+mn-ea"/>
                <a:cs typeface="+mn-cs"/>
              </a:rPr>
              <a:t> facilita l'individuazione dei problemi, aiutando a valutarli da prospettive diverse e generando idee. Possono essere utilizzati metodi di potenziamento della creatività, ma alla base di tutto ci sono l'immaginazione, l'apertura, l'abbassamento dell'ego, l'assunzione di rischi e il giusto stato d'animo.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Il pensiero divergente</a:t>
            </a:r>
            <a:r>
              <a:rPr lang="it-IT" sz="1200" kern="1200" dirty="0" smtClean="0">
                <a:solidFill>
                  <a:schemeClr val="tx1"/>
                </a:solidFill>
                <a:effectLst/>
                <a:latin typeface="+mn-lt"/>
                <a:ea typeface="+mn-ea"/>
                <a:cs typeface="+mn-cs"/>
              </a:rPr>
              <a:t> e </a:t>
            </a:r>
            <a:r>
              <a:rPr lang="it-IT" sz="1200" b="1" kern="1200" dirty="0" smtClean="0">
                <a:solidFill>
                  <a:schemeClr val="tx1"/>
                </a:solidFill>
                <a:effectLst/>
                <a:latin typeface="+mn-lt"/>
                <a:ea typeface="+mn-ea"/>
                <a:cs typeface="+mn-cs"/>
              </a:rPr>
              <a:t>convergente</a:t>
            </a:r>
            <a:r>
              <a:rPr lang="it-IT" sz="1200" kern="1200" dirty="0" smtClean="0">
                <a:solidFill>
                  <a:schemeClr val="tx1"/>
                </a:solidFill>
                <a:effectLst/>
                <a:latin typeface="+mn-lt"/>
                <a:ea typeface="+mn-ea"/>
                <a:cs typeface="+mn-cs"/>
              </a:rPr>
              <a:t> è spesso usato nel </a:t>
            </a:r>
            <a:r>
              <a:rPr lang="it-IT" sz="1200" kern="1200" dirty="0" err="1" smtClean="0">
                <a:solidFill>
                  <a:schemeClr val="tx1"/>
                </a:solidFill>
                <a:effectLst/>
                <a:latin typeface="+mn-lt"/>
                <a:ea typeface="+mn-ea"/>
                <a:cs typeface="+mn-cs"/>
              </a:rPr>
              <a:t>problem</a:t>
            </a:r>
            <a:r>
              <a:rPr lang="it-IT" sz="1200" kern="1200" dirty="0" smtClean="0">
                <a:solidFill>
                  <a:schemeClr val="tx1"/>
                </a:solidFill>
                <a:effectLst/>
                <a:latin typeface="+mn-lt"/>
                <a:ea typeface="+mn-ea"/>
                <a:cs typeface="+mn-cs"/>
              </a:rPr>
              <a:t> </a:t>
            </a:r>
            <a:r>
              <a:rPr lang="it-IT" sz="1200" kern="1200" dirty="0" err="1" smtClean="0">
                <a:solidFill>
                  <a:schemeClr val="tx1"/>
                </a:solidFill>
                <a:effectLst/>
                <a:latin typeface="+mn-lt"/>
                <a:ea typeface="+mn-ea"/>
                <a:cs typeface="+mn-cs"/>
              </a:rPr>
              <a:t>solving</a:t>
            </a:r>
            <a:r>
              <a:rPr lang="it-IT" sz="1200" kern="1200" dirty="0" smtClean="0">
                <a:solidFill>
                  <a:schemeClr val="tx1"/>
                </a:solidFill>
                <a:effectLst/>
                <a:latin typeface="+mn-lt"/>
                <a:ea typeface="+mn-ea"/>
                <a:cs typeface="+mn-cs"/>
              </a:rPr>
              <a:t>. All'inizio, durante una fase divergente, ad esempio, vengono generate idee. Questa è seguita da una fase convergente che si concentra sul restringimento delle idee e delle opzioni. Una maggiore comprensione del problema facilita il lavoro durante la fase convergente. Il processo viene ripetuto tutte le volte che è necessario.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Iterazione</a:t>
            </a:r>
            <a:r>
              <a:rPr lang="it-IT" sz="1200" kern="1200" dirty="0" smtClean="0">
                <a:solidFill>
                  <a:schemeClr val="tx1"/>
                </a:solidFill>
                <a:effectLst/>
                <a:latin typeface="+mn-lt"/>
                <a:ea typeface="+mn-ea"/>
                <a:cs typeface="+mn-cs"/>
              </a:rPr>
              <a:t> : il processo di risoluzione dei problemi è raramente lineare. Ad un certo punto potresti notare che hai bisogno di ulteriori informazioni o che la direzione del lavoro è sbagliata. È ora di tornare al punto da cui è bene riprendere. Questo non è un fallimento, ma un successo, in quanto fa chiarezza sul processo e hai appena eliminato una strada potenzialmente sbagliata.</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La visualizzazione</a:t>
            </a:r>
            <a:r>
              <a:rPr lang="it-IT" sz="1200" kern="1200" dirty="0" smtClean="0">
                <a:solidFill>
                  <a:schemeClr val="tx1"/>
                </a:solidFill>
                <a:effectLst/>
                <a:latin typeface="+mn-lt"/>
                <a:ea typeface="+mn-ea"/>
                <a:cs typeface="+mn-cs"/>
              </a:rPr>
              <a:t> è uno dei modi più efficaci per spiegare qualcosa. Può aiutare a spiegare il problema, la soluzione e mostra relazioni, risultati ed enfasi. Ad esempio, disegni, foto, colori, parole, grafici, oggetti, ecc. possono essere utilizzati per la visualizzazione.</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 metodi di progettazione e il Design </a:t>
            </a:r>
            <a:r>
              <a:rPr lang="it-IT" sz="1200" b="1" kern="1200" dirty="0" err="1" smtClean="0">
                <a:solidFill>
                  <a:schemeClr val="tx1"/>
                </a:solidFill>
                <a:effectLst/>
                <a:latin typeface="+mn-lt"/>
                <a:ea typeface="+mn-ea"/>
                <a:cs typeface="+mn-cs"/>
              </a:rPr>
              <a:t>Thinking</a:t>
            </a:r>
            <a:r>
              <a:rPr lang="it-IT" sz="1200" kern="1200" dirty="0" smtClean="0">
                <a:solidFill>
                  <a:schemeClr val="tx1"/>
                </a:solidFill>
                <a:effectLst/>
                <a:latin typeface="+mn-lt"/>
                <a:ea typeface="+mn-ea"/>
                <a:cs typeface="+mn-cs"/>
              </a:rPr>
              <a:t> forniscono strumenti e metodi che possono essere utilizzati per trovare informazioni, inquadrare e risolvere problemi, specialmente quelli difficili. L'approccio alla progettazione aiuta a trovare soluzioni più orientate verso umani, clienti e utenti in modo creativo.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Persone e partecipazione</a:t>
            </a:r>
            <a:r>
              <a:rPr lang="it-IT" sz="1200" kern="1200" dirty="0" smtClean="0">
                <a:solidFill>
                  <a:schemeClr val="tx1"/>
                </a:solidFill>
                <a:effectLst/>
                <a:latin typeface="+mn-lt"/>
                <a:ea typeface="+mn-ea"/>
                <a:cs typeface="+mn-cs"/>
              </a:rPr>
              <a:t> : ascoltare le persone e la società in modi diversi, coinvolgere le persone, ad esempio, workshop, giochi di ruolo, storie, co-creazione e innovazione aperta, ma anche formando le persone a trovare soluzioni come utenti e come facilitatori (ad es. società), ad aiutare a implementare la soluzione e a ottenere informazioni utili alla soluzione.</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 concetti</a:t>
            </a:r>
            <a:r>
              <a:rPr lang="it-IT" sz="1200" kern="1200" dirty="0" smtClean="0">
                <a:solidFill>
                  <a:schemeClr val="tx1"/>
                </a:solidFill>
                <a:effectLst/>
                <a:latin typeface="+mn-lt"/>
                <a:ea typeface="+mn-ea"/>
                <a:cs typeface="+mn-cs"/>
              </a:rPr>
              <a:t>, le rappresentazioni approssimative di una soluzione, sono usati per rappresentare risultati e soluzioni. Di solito vengono fatti almeno tre concetti diversi, ad esempio uno progressivo, uno simile alla soluzione corrente e uno intermedio.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Informazioni di mercato</a:t>
            </a:r>
            <a:r>
              <a:rPr lang="it-IT" sz="1200" kern="1200" dirty="0" smtClean="0">
                <a:solidFill>
                  <a:schemeClr val="tx1"/>
                </a:solidFill>
                <a:effectLst/>
                <a:latin typeface="+mn-lt"/>
                <a:ea typeface="+mn-ea"/>
                <a:cs typeface="+mn-cs"/>
              </a:rPr>
              <a:t> : interviste, feedback dei clienti, chiacchiere con utenti e clienti, dati da indagini di mercato e vendite (o altro), </a:t>
            </a:r>
            <a:r>
              <a:rPr lang="it-IT" sz="1200" kern="1200" dirty="0" err="1" smtClean="0">
                <a:solidFill>
                  <a:schemeClr val="tx1"/>
                </a:solidFill>
                <a:effectLst/>
                <a:latin typeface="+mn-lt"/>
                <a:ea typeface="+mn-ea"/>
                <a:cs typeface="+mn-cs"/>
              </a:rPr>
              <a:t>netnografia</a:t>
            </a:r>
            <a:r>
              <a:rPr lang="it-IT" sz="1200" kern="1200" dirty="0" smtClean="0">
                <a:solidFill>
                  <a:schemeClr val="tx1"/>
                </a:solidFill>
                <a:effectLst/>
                <a:latin typeface="+mn-lt"/>
                <a:ea typeface="+mn-ea"/>
                <a:cs typeface="+mn-cs"/>
              </a:rPr>
              <a:t>, dati dai social media, ecc. forniscono informazioni interessanti e segnali precoci per potenziali problemi e soluzioni.</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Esperimenti rapidi</a:t>
            </a:r>
            <a:r>
              <a:rPr lang="it-IT" sz="1200" kern="1200" dirty="0" smtClean="0">
                <a:solidFill>
                  <a:schemeClr val="tx1"/>
                </a:solidFill>
                <a:effectLst/>
                <a:latin typeface="+mn-lt"/>
                <a:ea typeface="+mn-ea"/>
                <a:cs typeface="+mn-cs"/>
              </a:rPr>
              <a:t>: </a:t>
            </a:r>
            <a:r>
              <a:rPr lang="it-IT" sz="1200" b="1" kern="1200" dirty="0" smtClean="0">
                <a:solidFill>
                  <a:schemeClr val="tx1"/>
                </a:solidFill>
                <a:effectLst/>
                <a:latin typeface="+mn-lt"/>
                <a:ea typeface="+mn-ea"/>
                <a:cs typeface="+mn-cs"/>
              </a:rPr>
              <a:t>gli esperimenti</a:t>
            </a:r>
            <a:r>
              <a:rPr lang="it-IT" sz="1200" kern="1200" dirty="0" smtClean="0">
                <a:solidFill>
                  <a:schemeClr val="tx1"/>
                </a:solidFill>
                <a:effectLst/>
                <a:latin typeface="+mn-lt"/>
                <a:ea typeface="+mn-ea"/>
                <a:cs typeface="+mn-cs"/>
              </a:rPr>
              <a:t> rapidi aiutano a provare soluzioni in modo economico e rapido senza grandi investimenti. Mostreranno rapidamente se la soluzione potrebbe funzionare o meno e aiutare a ottenere nuove soluzioni. Il tempo necessario a eseguire un esperimento rapido dipende dalla soluzione.</a:t>
            </a:r>
          </a:p>
          <a:p>
            <a:r>
              <a:rPr lang="it-IT" sz="1200" kern="1200" dirty="0" smtClean="0">
                <a:solidFill>
                  <a:schemeClr val="tx1"/>
                </a:solidFill>
                <a:effectLst/>
                <a:latin typeface="+mn-lt"/>
                <a:ea typeface="+mn-ea"/>
                <a:cs typeface="+mn-cs"/>
              </a:rPr>
              <a:t> </a:t>
            </a:r>
          </a:p>
          <a:p>
            <a:r>
              <a:rPr lang="it-IT" sz="1200" b="1" kern="1200" dirty="0" smtClean="0">
                <a:solidFill>
                  <a:schemeClr val="tx1"/>
                </a:solidFill>
                <a:effectLst/>
                <a:latin typeface="+mn-lt"/>
                <a:ea typeface="+mn-ea"/>
                <a:cs typeface="+mn-cs"/>
              </a:rPr>
              <a:t>Le mappe mentali</a:t>
            </a:r>
            <a:r>
              <a:rPr lang="it-IT" sz="1200" b="1" i="1" kern="1200" dirty="0" smtClean="0">
                <a:solidFill>
                  <a:schemeClr val="tx1"/>
                </a:solidFill>
                <a:effectLst/>
                <a:latin typeface="+mn-lt"/>
                <a:ea typeface="+mn-ea"/>
                <a:cs typeface="+mn-cs"/>
              </a:rPr>
              <a:t> </a:t>
            </a:r>
            <a:r>
              <a:rPr lang="it-IT" sz="1200" b="1" kern="1200" dirty="0" smtClean="0">
                <a:solidFill>
                  <a:schemeClr val="tx1"/>
                </a:solidFill>
                <a:effectLst/>
                <a:latin typeface="+mn-lt"/>
                <a:ea typeface="+mn-ea"/>
                <a:cs typeface="+mn-cs"/>
              </a:rPr>
              <a:t>e le descrizioni dei processi </a:t>
            </a:r>
            <a:r>
              <a:rPr lang="it-IT" sz="1200" kern="1200" dirty="0" smtClean="0">
                <a:solidFill>
                  <a:schemeClr val="tx1"/>
                </a:solidFill>
                <a:effectLst/>
                <a:latin typeface="+mn-lt"/>
                <a:ea typeface="+mn-ea"/>
                <a:cs typeface="+mn-cs"/>
              </a:rPr>
              <a:t>facilitano l'osservazione delle relazioni e dei diversi attori dei problemi e le cause-effetto. Molte persone possono contribuire alle mappe mentali con nuovi punti di vista, allargando così l'idea del problema.</a:t>
            </a: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180552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522630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u="sng" kern="1200" dirty="0" smtClean="0">
                <a:solidFill>
                  <a:schemeClr val="tx1"/>
                </a:solidFill>
                <a:effectLst/>
                <a:latin typeface="+mn-lt"/>
                <a:ea typeface="+mn-ea"/>
                <a:cs typeface="+mn-cs"/>
              </a:rPr>
              <a:t>1. Proattività</a:t>
            </a:r>
            <a:endParaRPr lang="it-IT" sz="1200" kern="1200" dirty="0" smtClean="0">
              <a:solidFill>
                <a:schemeClr val="tx1"/>
              </a:solidFill>
              <a:effectLst/>
              <a:latin typeface="+mn-lt"/>
              <a:ea typeface="+mn-ea"/>
              <a:cs typeface="+mn-cs"/>
            </a:endParaRPr>
          </a:p>
          <a:p>
            <a:r>
              <a:rPr lang="it-IT" sz="1200" kern="1200" dirty="0" smtClean="0">
                <a:solidFill>
                  <a:schemeClr val="tx1"/>
                </a:solidFill>
                <a:effectLst/>
                <a:latin typeface="+mn-lt"/>
                <a:ea typeface="+mn-ea"/>
                <a:cs typeface="+mn-cs"/>
              </a:rPr>
              <a:t>La proattività è fondamentale per un'azienda. È meglio prepararsi e organizzarsi, identificare potenziali problemi e creare soluzioni piuttosto che reagire quando potrebbe essere già troppo tardi. La proattività può proteggere un'azienda dai concorrenti e aumentarne la competitività. Diversi metodi aiutano a prevedere cambiamenti, fenomeni e problemi in futuro, ad esempio:</a:t>
            </a:r>
          </a:p>
          <a:p>
            <a:r>
              <a:rPr lang="it-IT" sz="1200" kern="1200" dirty="0" smtClean="0">
                <a:solidFill>
                  <a:schemeClr val="tx1"/>
                </a:solidFill>
                <a:effectLst/>
                <a:latin typeface="+mn-lt"/>
                <a:ea typeface="+mn-ea"/>
                <a:cs typeface="+mn-cs"/>
              </a:rPr>
              <a:t>- Previsione futura e analisi delle tendenze. Molti servizi e siti web offrono servizi del genere.</a:t>
            </a:r>
          </a:p>
          <a:p>
            <a:r>
              <a:rPr lang="it-IT" sz="1200" kern="1200" dirty="0" smtClean="0">
                <a:solidFill>
                  <a:schemeClr val="tx1"/>
                </a:solidFill>
                <a:effectLst/>
                <a:latin typeface="+mn-lt"/>
                <a:ea typeface="+mn-ea"/>
                <a:cs typeface="+mn-cs"/>
              </a:rPr>
              <a:t>- Ascoltare persone, clienti e parti interessate e analizzare le informazioni; ad es. contatti diretti, </a:t>
            </a:r>
            <a:r>
              <a:rPr lang="it-IT" sz="1200" kern="1200" dirty="0" err="1" smtClean="0">
                <a:solidFill>
                  <a:schemeClr val="tx1"/>
                </a:solidFill>
                <a:effectLst/>
                <a:latin typeface="+mn-lt"/>
                <a:ea typeface="+mn-ea"/>
                <a:cs typeface="+mn-cs"/>
              </a:rPr>
              <a:t>netnografia</a:t>
            </a:r>
            <a:r>
              <a:rPr lang="it-IT" sz="1200" kern="1200" dirty="0" smtClean="0">
                <a:solidFill>
                  <a:schemeClr val="tx1"/>
                </a:solidFill>
                <a:effectLst/>
                <a:latin typeface="+mn-lt"/>
                <a:ea typeface="+mn-ea"/>
                <a:cs typeface="+mn-cs"/>
              </a:rPr>
              <a:t>, feedback, informazioni di marketing e partecipazione sono strumenti utili</a:t>
            </a:r>
          </a:p>
          <a:p>
            <a:r>
              <a:rPr lang="it-IT" sz="1200" kern="1200" dirty="0" smtClean="0">
                <a:solidFill>
                  <a:schemeClr val="tx1"/>
                </a:solidFill>
                <a:effectLst/>
                <a:latin typeface="+mn-lt"/>
                <a:ea typeface="+mn-ea"/>
                <a:cs typeface="+mn-cs"/>
              </a:rPr>
              <a:t>- Seguire lo sviluppo del proprio settore, e quello degli altri settori e della società</a:t>
            </a:r>
          </a:p>
          <a:p>
            <a:r>
              <a:rPr lang="it-IT" sz="1200" kern="1200" dirty="0" smtClean="0">
                <a:solidFill>
                  <a:schemeClr val="tx1"/>
                </a:solidFill>
                <a:effectLst/>
                <a:latin typeface="+mn-lt"/>
                <a:ea typeface="+mn-ea"/>
                <a:cs typeface="+mn-cs"/>
              </a:rPr>
              <a:t>- Metodi di progettazione utilizzati in azienda e con i suoi stakeholder.</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r>
              <a:rPr lang="it-IT" sz="1200" u="sng" kern="1200" dirty="0" smtClean="0">
                <a:solidFill>
                  <a:schemeClr val="tx1"/>
                </a:solidFill>
                <a:effectLst/>
                <a:latin typeface="+mn-lt"/>
                <a:ea typeface="+mn-ea"/>
                <a:cs typeface="+mn-cs"/>
              </a:rPr>
              <a:t>2. Trasformare i problemi in opportunità</a:t>
            </a:r>
            <a:endParaRPr lang="it-IT" sz="1200" kern="1200" dirty="0" smtClean="0">
              <a:solidFill>
                <a:schemeClr val="tx1"/>
              </a:solidFill>
              <a:effectLst/>
              <a:latin typeface="+mn-lt"/>
              <a:ea typeface="+mn-ea"/>
              <a:cs typeface="+mn-cs"/>
            </a:endParaRPr>
          </a:p>
          <a:p>
            <a:r>
              <a:rPr lang="it-IT" sz="1200" kern="1200" dirty="0" smtClean="0">
                <a:solidFill>
                  <a:schemeClr val="tx1"/>
                </a:solidFill>
                <a:effectLst/>
                <a:latin typeface="+mn-lt"/>
                <a:ea typeface="+mn-ea"/>
                <a:cs typeface="+mn-cs"/>
              </a:rPr>
              <a:t>Una volta rilevato, un problema può essere trasformato in una soluzione. I problemi possono essere individuati ovunque. Ascolta e osserva le persone, studia la cultura, l'ecosistema del settore, le politiche e i risultati della ricerca, combina e unisci cose diverse, dai spazio alla frivolezza e ascolta la tua passione in quanto possono rivelare lacune e nuove opportunità per le idee imprenditoriali.</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r>
              <a:rPr lang="it-IT" sz="1200" u="sng" kern="1200" dirty="0" smtClean="0">
                <a:solidFill>
                  <a:schemeClr val="tx1"/>
                </a:solidFill>
                <a:effectLst/>
                <a:latin typeface="+mn-lt"/>
                <a:ea typeface="+mn-ea"/>
                <a:cs typeface="+mn-cs"/>
              </a:rPr>
              <a:t>3. Persone, passione e cultura per la risoluzione dei problemi</a:t>
            </a:r>
            <a:endParaRPr lang="it-IT" sz="1200" kern="1200" dirty="0" smtClean="0">
              <a:solidFill>
                <a:schemeClr val="tx1"/>
              </a:solidFill>
              <a:effectLst/>
              <a:latin typeface="+mn-lt"/>
              <a:ea typeface="+mn-ea"/>
              <a:cs typeface="+mn-cs"/>
            </a:endParaRPr>
          </a:p>
          <a:p>
            <a:r>
              <a:rPr lang="it-IT" sz="1200" kern="1200" dirty="0" smtClean="0">
                <a:solidFill>
                  <a:schemeClr val="tx1"/>
                </a:solidFill>
                <a:effectLst/>
                <a:latin typeface="+mn-lt"/>
                <a:ea typeface="+mn-ea"/>
                <a:cs typeface="+mn-cs"/>
              </a:rPr>
              <a:t>Tre cose a livello di persone sono fondamentali per la risoluzione dei problemi:</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pPr lvl="0"/>
            <a:r>
              <a:rPr lang="it-IT" sz="1200" kern="1200" dirty="0" smtClean="0">
                <a:solidFill>
                  <a:schemeClr val="tx1"/>
                </a:solidFill>
                <a:effectLst/>
                <a:latin typeface="+mn-lt"/>
                <a:ea typeface="+mn-ea"/>
                <a:cs typeface="+mn-cs"/>
              </a:rPr>
              <a:t>Le competenze, le capacità, le qualità e le risorse delle persone che risolvono i problemi. Gruppi numerosi e/1} interdisciplinari raggiungono risultati migliori. Le persone che lavorano in questi gruppi e squadre lavorano costantemente sulla soglia delle proprie e altrui discipline .Questa cross-fertilizzazione e attrito sono fertili per la creatività e il </a:t>
            </a:r>
            <a:r>
              <a:rPr lang="it-IT" sz="1200" kern="1200" dirty="0" err="1" smtClean="0">
                <a:solidFill>
                  <a:schemeClr val="tx1"/>
                </a:solidFill>
                <a:effectLst/>
                <a:latin typeface="+mn-lt"/>
                <a:ea typeface="+mn-ea"/>
                <a:cs typeface="+mn-cs"/>
              </a:rPr>
              <a:t>problem</a:t>
            </a:r>
            <a:r>
              <a:rPr lang="it-IT" sz="1200" kern="1200" dirty="0" smtClean="0">
                <a:solidFill>
                  <a:schemeClr val="tx1"/>
                </a:solidFill>
                <a:effectLst/>
                <a:latin typeface="+mn-lt"/>
                <a:ea typeface="+mn-ea"/>
                <a:cs typeface="+mn-cs"/>
              </a:rPr>
              <a:t> </a:t>
            </a:r>
            <a:r>
              <a:rPr lang="it-IT" sz="1200" kern="1200" dirty="0" err="1" smtClean="0">
                <a:solidFill>
                  <a:schemeClr val="tx1"/>
                </a:solidFill>
                <a:effectLst/>
                <a:latin typeface="+mn-lt"/>
                <a:ea typeface="+mn-ea"/>
                <a:cs typeface="+mn-cs"/>
              </a:rPr>
              <a:t>solving</a:t>
            </a:r>
            <a:r>
              <a:rPr lang="it-IT" sz="1200" kern="1200" dirty="0" smtClean="0">
                <a:solidFill>
                  <a:schemeClr val="tx1"/>
                </a:solidFill>
                <a:effectLst/>
                <a:latin typeface="+mn-lt"/>
                <a:ea typeface="+mn-ea"/>
                <a:cs typeface="+mn-cs"/>
              </a:rPr>
              <a:t>.</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pPr lvl="0"/>
            <a:r>
              <a:rPr lang="it-IT" sz="1200" kern="1200" dirty="0" smtClean="0">
                <a:solidFill>
                  <a:schemeClr val="tx1"/>
                </a:solidFill>
                <a:effectLst/>
                <a:latin typeface="+mn-lt"/>
                <a:ea typeface="+mn-ea"/>
                <a:cs typeface="+mn-cs"/>
              </a:rPr>
              <a:t>Cultura: creare una cultura che supporti e promuova la risoluzione dei problemi e la creatività è importante. Tra le caratteristiche di una cultura che aiuti il </a:t>
            </a:r>
            <a:r>
              <a:rPr lang="it-IT" sz="1200" kern="1200" dirty="0" err="1" smtClean="0">
                <a:solidFill>
                  <a:schemeClr val="tx1"/>
                </a:solidFill>
                <a:effectLst/>
                <a:latin typeface="+mn-lt"/>
                <a:ea typeface="+mn-ea"/>
                <a:cs typeface="+mn-cs"/>
              </a:rPr>
              <a:t>problem</a:t>
            </a:r>
            <a:r>
              <a:rPr lang="it-IT" sz="1200" kern="1200" dirty="0" smtClean="0">
                <a:solidFill>
                  <a:schemeClr val="tx1"/>
                </a:solidFill>
                <a:effectLst/>
                <a:latin typeface="+mn-lt"/>
                <a:ea typeface="+mn-ea"/>
                <a:cs typeface="+mn-cs"/>
              </a:rPr>
              <a:t> </a:t>
            </a:r>
            <a:r>
              <a:rPr lang="it-IT" sz="1200" kern="1200" dirty="0" err="1" smtClean="0">
                <a:solidFill>
                  <a:schemeClr val="tx1"/>
                </a:solidFill>
                <a:effectLst/>
                <a:latin typeface="+mn-lt"/>
                <a:ea typeface="+mn-ea"/>
                <a:cs typeface="+mn-cs"/>
              </a:rPr>
              <a:t>solving</a:t>
            </a:r>
            <a:r>
              <a:rPr lang="it-IT" sz="1200" kern="1200" dirty="0" smtClean="0">
                <a:solidFill>
                  <a:schemeClr val="tx1"/>
                </a:solidFill>
                <a:effectLst/>
                <a:latin typeface="+mn-lt"/>
                <a:ea typeface="+mn-ea"/>
                <a:cs typeface="+mn-cs"/>
              </a:rPr>
              <a:t> ci sono l'apertura, il permesso di fare errori, l'emancipazione, il buon esempio, l'apprendimento da errori ed esperienze, permissività, tolleranza e tenere conto di tutti e delle loro capacità. </a:t>
            </a:r>
          </a:p>
          <a:p>
            <a:r>
              <a:rPr lang="it-IT" sz="1200" kern="1200" dirty="0" smtClean="0">
                <a:solidFill>
                  <a:schemeClr val="tx1"/>
                </a:solidFill>
                <a:effectLst/>
                <a:latin typeface="+mn-lt"/>
                <a:ea typeface="+mn-ea"/>
                <a:cs typeface="+mn-cs"/>
              </a:rPr>
              <a:t> </a:t>
            </a:r>
          </a:p>
          <a:p>
            <a:pPr lvl="0"/>
            <a:r>
              <a:rPr lang="it-IT" sz="1200" kern="1200" dirty="0" smtClean="0">
                <a:solidFill>
                  <a:schemeClr val="tx1"/>
                </a:solidFill>
                <a:effectLst/>
                <a:latin typeface="+mn-lt"/>
                <a:ea typeface="+mn-ea"/>
                <a:cs typeface="+mn-cs"/>
              </a:rPr>
              <a:t>La passione e l'attitudine giusta possono portarti ovunque: queste fanno sì che le persone portino a compimento i loro compiti e aiutano ad affrontare anche i compiti meno allettanti.</a:t>
            </a:r>
          </a:p>
          <a:p>
            <a:r>
              <a:rPr lang="it-IT" sz="1200" kern="1200" dirty="0" smtClean="0">
                <a:solidFill>
                  <a:schemeClr val="tx1"/>
                </a:solidFill>
                <a:effectLst/>
                <a:latin typeface="+mn-lt"/>
                <a:ea typeface="+mn-ea"/>
                <a:cs typeface="+mn-cs"/>
              </a:rPr>
              <a:t> </a:t>
            </a:r>
          </a:p>
          <a:p>
            <a:r>
              <a:rPr lang="it-IT" sz="1200" u="sng" kern="1200" dirty="0" smtClean="0">
                <a:solidFill>
                  <a:schemeClr val="tx1"/>
                </a:solidFill>
                <a:effectLst/>
                <a:latin typeface="+mn-lt"/>
                <a:ea typeface="+mn-ea"/>
                <a:cs typeface="+mn-cs"/>
              </a:rPr>
              <a:t>4. Apprendimento e valutazione</a:t>
            </a:r>
            <a:endParaRPr lang="it-IT" sz="1200" kern="1200" dirty="0" smtClean="0">
              <a:solidFill>
                <a:schemeClr val="tx1"/>
              </a:solidFill>
              <a:effectLst/>
              <a:latin typeface="+mn-lt"/>
              <a:ea typeface="+mn-ea"/>
              <a:cs typeface="+mn-cs"/>
            </a:endParaRPr>
          </a:p>
          <a:p>
            <a:r>
              <a:rPr lang="it-IT" sz="1200" kern="1200" dirty="0" smtClean="0">
                <a:solidFill>
                  <a:schemeClr val="tx1"/>
                </a:solidFill>
                <a:effectLst/>
                <a:latin typeface="+mn-lt"/>
                <a:ea typeface="+mn-ea"/>
                <a:cs typeface="+mn-cs"/>
              </a:rPr>
              <a:t>La continua valutazione del processo e dei risultati e imparare da essi ci migliorano come persone. Questa diventa conoscenza collettiva tangibile e tacita dell'azienda e del suo personale.</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r>
              <a:rPr lang="it-IT" sz="1200" u="sng" kern="1200" dirty="0" smtClean="0">
                <a:solidFill>
                  <a:schemeClr val="tx1"/>
                </a:solidFill>
                <a:effectLst/>
                <a:latin typeface="+mn-lt"/>
                <a:ea typeface="+mn-ea"/>
                <a:cs typeface="+mn-cs"/>
              </a:rPr>
              <a:t>5. Costruire una storia e comunicarla</a:t>
            </a:r>
            <a:endParaRPr lang="it-IT" sz="1200" kern="1200" dirty="0" smtClean="0">
              <a:solidFill>
                <a:schemeClr val="tx1"/>
              </a:solidFill>
              <a:effectLst/>
              <a:latin typeface="+mn-lt"/>
              <a:ea typeface="+mn-ea"/>
              <a:cs typeface="+mn-cs"/>
            </a:endParaRPr>
          </a:p>
          <a:p>
            <a:r>
              <a:rPr lang="it-IT" sz="1200" kern="1200" dirty="0" smtClean="0">
                <a:solidFill>
                  <a:schemeClr val="tx1"/>
                </a:solidFill>
                <a:effectLst/>
                <a:latin typeface="+mn-lt"/>
                <a:ea typeface="+mn-ea"/>
                <a:cs typeface="+mn-cs"/>
              </a:rPr>
              <a:t>Il racconto è un buon modo per comunicare a proposito del problema risolto. Spiega la soluzione (ad es. Processo / prodotto / servizio), la rende riconoscibile, la differenzia e crea un marchio </a:t>
            </a:r>
            <a:r>
              <a:rPr lang="it-IT" sz="1200" kern="1200" dirty="0" smtClean="0">
                <a:solidFill>
                  <a:schemeClr val="tx1"/>
                </a:solidFill>
                <a:effectLst/>
                <a:latin typeface="+mn-lt"/>
                <a:ea typeface="+mn-ea"/>
                <a:cs typeface="+mn-cs"/>
                <a:hlinkClick r:id="rId3" action="ppaction://hlinkfile"/>
              </a:rPr>
              <a:t>[5]</a:t>
            </a:r>
            <a:r>
              <a:rPr lang="it-IT" sz="1200" kern="1200" dirty="0" smtClean="0">
                <a:solidFill>
                  <a:schemeClr val="tx1"/>
                </a:solidFill>
                <a:effectLst/>
                <a:latin typeface="+mn-lt"/>
                <a:ea typeface="+mn-ea"/>
                <a:cs typeface="+mn-cs"/>
              </a:rPr>
              <a:t> </a:t>
            </a:r>
            <a:r>
              <a:rPr lang="it-IT" sz="1200" kern="1200" dirty="0" smtClean="0">
                <a:solidFill>
                  <a:schemeClr val="tx1"/>
                </a:solidFill>
                <a:effectLst/>
                <a:latin typeface="+mn-lt"/>
                <a:ea typeface="+mn-ea"/>
                <a:cs typeface="+mn-cs"/>
                <a:hlinkClick r:id="rId4" action="ppaction://hlinkfile"/>
              </a:rPr>
              <a:t>[6]</a:t>
            </a:r>
            <a:r>
              <a:rPr lang="it-IT" sz="1200" kern="1200" dirty="0" smtClean="0">
                <a:solidFill>
                  <a:schemeClr val="tx1"/>
                </a:solidFill>
                <a:effectLst/>
                <a:latin typeface="+mn-lt"/>
                <a:ea typeface="+mn-ea"/>
                <a:cs typeface="+mn-cs"/>
              </a:rPr>
              <a:t>. La forma di questa comunicazione può essere ad esempio scritta, visiva, tattile (ad es. Materiali usati), scelte fatte (ad es. no sacchetti di plastica), tono (ad esempio serio, giocoso, misterioso), uditivo (es. musica, suoni, volume) o associativo (ad esempio con chi ci colleghiamo, dove ci presentiamo, siamo costosi, ecc.). Le storie iniziano a vivere e creano più storie. Nell'epoca dei social media, le storie hanno un grande potenziale. Le aziende possono sfruttare brand </a:t>
            </a:r>
            <a:r>
              <a:rPr lang="it-IT" sz="1200" kern="1200" dirty="0" err="1" smtClean="0">
                <a:solidFill>
                  <a:schemeClr val="tx1"/>
                </a:solidFill>
                <a:effectLst/>
                <a:latin typeface="+mn-lt"/>
                <a:ea typeface="+mn-ea"/>
                <a:cs typeface="+mn-cs"/>
              </a:rPr>
              <a:t>evangelist</a:t>
            </a:r>
            <a:r>
              <a:rPr lang="it-IT" sz="1200" kern="1200" dirty="0" smtClean="0">
                <a:solidFill>
                  <a:schemeClr val="tx1"/>
                </a:solidFill>
                <a:effectLst/>
                <a:latin typeface="+mn-lt"/>
                <a:ea typeface="+mn-ea"/>
                <a:cs typeface="+mn-cs"/>
              </a:rPr>
              <a:t>, i clienti / marketer, opinion leader (Smith &amp; </a:t>
            </a:r>
            <a:r>
              <a:rPr lang="it-IT" sz="1200" kern="1200" dirty="0" err="1" smtClean="0">
                <a:solidFill>
                  <a:schemeClr val="tx1"/>
                </a:solidFill>
                <a:effectLst/>
                <a:latin typeface="+mn-lt"/>
                <a:ea typeface="+mn-ea"/>
                <a:cs typeface="+mn-cs"/>
              </a:rPr>
              <a:t>Zook</a:t>
            </a:r>
            <a:r>
              <a:rPr lang="it-IT" sz="1200" kern="1200" dirty="0" smtClean="0">
                <a:solidFill>
                  <a:schemeClr val="tx1"/>
                </a:solidFill>
                <a:effectLst/>
                <a:latin typeface="+mn-lt"/>
                <a:ea typeface="+mn-ea"/>
                <a:cs typeface="+mn-cs"/>
              </a:rPr>
              <a:t>) che operano spesso, ad esempio nei social media, per raccontare storie.  </a:t>
            </a: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600334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981634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r>
              <a:rPr lang="it-IT" sz="1200" kern="1200" dirty="0" smtClean="0">
                <a:solidFill>
                  <a:schemeClr val="tx1"/>
                </a:solidFill>
                <a:effectLst/>
                <a:latin typeface="+mn-lt"/>
                <a:ea typeface="+mn-ea"/>
                <a:cs typeface="+mn-cs"/>
              </a:rPr>
              <a:t>Come avere un interno elegante di un negozio o di un ufficio? Usa mobili di seconda mano, personalizza lo spazio. Questo spesso crea un'atmosfera più intima e confortevole. Divertiti con le pareti, perché non trasformarle in lavagne per poi disegnarci sopra con gessetti? O perché non coprire i muri con vecchi giornali? Aggiungi un libro o due, usa i disegni dei tuoi figli e dettagli interessanti. Questo stimolerà la curiosità dei clienti, che diffonderanno la voce e nuove persone visiteranno il tuo negozio</a:t>
            </a:r>
          </a:p>
          <a:p>
            <a:r>
              <a:rPr lang="it-IT" sz="1200" kern="1200" dirty="0" smtClean="0">
                <a:solidFill>
                  <a:schemeClr val="tx1"/>
                </a:solidFill>
                <a:effectLst/>
                <a:latin typeface="+mn-lt"/>
                <a:ea typeface="+mn-ea"/>
                <a:cs typeface="+mn-cs"/>
              </a:rPr>
              <a:t> </a:t>
            </a:r>
          </a:p>
          <a:p>
            <a:pPr lvl="0"/>
            <a:r>
              <a:rPr lang="it-IT" sz="1200" kern="1200" dirty="0" smtClean="0">
                <a:solidFill>
                  <a:schemeClr val="tx1"/>
                </a:solidFill>
                <a:effectLst/>
                <a:latin typeface="+mn-lt"/>
                <a:ea typeface="+mn-ea"/>
                <a:cs typeface="+mn-cs"/>
              </a:rPr>
              <a:t>Risparmia sui biglietti da visita: perché non usare un timbro su della carta colorata? Oppure dipingi delle immagini su un foglio di carta, tagliale e timbra le tue informazioni su di esse.</a:t>
            </a:r>
          </a:p>
          <a:p>
            <a:r>
              <a:rPr lang="it-IT" sz="1200" kern="1200" dirty="0" smtClean="0">
                <a:solidFill>
                  <a:schemeClr val="tx1"/>
                </a:solidFill>
                <a:effectLst/>
                <a:latin typeface="+mn-lt"/>
                <a:ea typeface="+mn-ea"/>
                <a:cs typeface="+mn-cs"/>
              </a:rPr>
              <a:t> </a:t>
            </a:r>
          </a:p>
          <a:p>
            <a:pPr lvl="0"/>
            <a:r>
              <a:rPr lang="it-IT" sz="1200" kern="1200" dirty="0" smtClean="0">
                <a:solidFill>
                  <a:schemeClr val="tx1"/>
                </a:solidFill>
                <a:effectLst/>
                <a:latin typeface="+mn-lt"/>
                <a:ea typeface="+mn-ea"/>
                <a:cs typeface="+mn-cs"/>
              </a:rPr>
              <a:t>Come ottenere le prime opinioni sui prodotti? Chiedi ai tuoi familiari e amici, invita gli studenti a commentare i tuoi prodotti, utilizza i Social Media o vai al mercato.</a:t>
            </a:r>
          </a:p>
          <a:p>
            <a:r>
              <a:rPr lang="it-IT" sz="1200" kern="1200" dirty="0" smtClean="0">
                <a:solidFill>
                  <a:schemeClr val="tx1"/>
                </a:solidFill>
                <a:effectLst/>
                <a:latin typeface="+mn-lt"/>
                <a:ea typeface="+mn-ea"/>
                <a:cs typeface="+mn-cs"/>
              </a:rPr>
              <a:t> </a:t>
            </a:r>
          </a:p>
          <a:p>
            <a:pPr lvl="0"/>
            <a:r>
              <a:rPr lang="it-IT" sz="1200" kern="1200" dirty="0" smtClean="0">
                <a:solidFill>
                  <a:schemeClr val="tx1"/>
                </a:solidFill>
                <a:effectLst/>
                <a:latin typeface="+mn-lt"/>
                <a:ea typeface="+mn-ea"/>
                <a:cs typeface="+mn-cs"/>
              </a:rPr>
              <a:t>Ricerca di mercato? Gli studenti hanno bisogno di compiti. Puoi fargli fare, per esempio, ricerche di mercato per te con pochissime risorse.</a:t>
            </a:r>
          </a:p>
          <a:p>
            <a:r>
              <a:rPr lang="it-IT" sz="1200" kern="1200" dirty="0" smtClean="0">
                <a:solidFill>
                  <a:schemeClr val="tx1"/>
                </a:solidFill>
                <a:effectLst/>
                <a:latin typeface="+mn-lt"/>
                <a:ea typeface="+mn-ea"/>
                <a:cs typeface="+mn-cs"/>
              </a:rPr>
              <a:t> </a:t>
            </a:r>
          </a:p>
          <a:p>
            <a:pPr lvl="0"/>
            <a:r>
              <a:rPr lang="it-IT" sz="1200" kern="1200" dirty="0" smtClean="0">
                <a:solidFill>
                  <a:schemeClr val="tx1"/>
                </a:solidFill>
                <a:effectLst/>
                <a:latin typeface="+mn-lt"/>
                <a:ea typeface="+mn-ea"/>
                <a:cs typeface="+mn-cs"/>
              </a:rPr>
              <a:t>Confezioni: a seconda del prodotto, è possibile iniziare ad esempio con carta di seta, giornali o carta marrone. Aggiungi il tuo adesivo, un nastro e qualcos'altro. </a:t>
            </a:r>
            <a:r>
              <a:rPr lang="it-IT" sz="1200" kern="1200" dirty="0" err="1" smtClean="0">
                <a:solidFill>
                  <a:schemeClr val="tx1"/>
                </a:solidFill>
                <a:effectLst/>
                <a:latin typeface="+mn-lt"/>
                <a:ea typeface="+mn-ea"/>
                <a:cs typeface="+mn-cs"/>
              </a:rPr>
              <a:t>Voilá</a:t>
            </a:r>
            <a:r>
              <a:rPr lang="it-IT" sz="1200" kern="1200" dirty="0" smtClean="0">
                <a:solidFill>
                  <a:schemeClr val="tx1"/>
                </a:solidFill>
                <a:effectLst/>
                <a:latin typeface="+mn-lt"/>
                <a:ea typeface="+mn-ea"/>
                <a:cs typeface="+mn-cs"/>
              </a:rPr>
              <a:t>! Ora hai un pacchetto economico, ecologico e bellissimo.</a:t>
            </a:r>
          </a:p>
          <a:p>
            <a:pPr marL="0" algn="l" defTabSz="914400">
              <a:buNone/>
            </a:pPr>
            <a:endParaRPr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804871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768409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950581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588907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9864727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651696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4213405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657119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973794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531651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939458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351741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215759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396070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dEh-0TIuu2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13.tiff"/><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lgn="l" defTabSz="914400">
              <a:buNone/>
            </a:pPr>
            <a:r>
              <a:rPr sz="1800" b="0" i="0">
                <a:solidFill>
                  <a:schemeClr val="tx1"/>
                </a:solidFill>
                <a:latin typeface="Calibri"/>
                <a:ea typeface="+mn-ea"/>
                <a:cs typeface="+mn-cs"/>
              </a:rPr>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dirty="0"/>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pPr algn="l" defTabSz="914400">
              <a:buNone/>
            </a:pPr>
            <a:r>
              <a:rPr sz="1800" b="0" i="0">
                <a:solidFill>
                  <a:schemeClr val="tx1"/>
                </a:solidFill>
                <a:latin typeface="Calibri"/>
                <a:ea typeface="+mn-ea"/>
                <a:cs typeface="+mn-cs"/>
              </a:rPr>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dirty="0"/>
          </a:p>
        </p:txBody>
      </p:sp>
      <p:sp>
        <p:nvSpPr>
          <p:cNvPr id="147" name="Estios aut restrumet ute opta doluptates et, to blate di tore idenisciae cus."/>
          <p:cNvSpPr txBox="1"/>
          <p:nvPr/>
        </p:nvSpPr>
        <p:spPr>
          <a:xfrm>
            <a:off x="6197909" y="2481952"/>
            <a:ext cx="5591192" cy="954107"/>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defTabSz="457200">
              <a:defRPr sz="3200" b="1">
                <a:latin typeface="Arial"/>
                <a:ea typeface="Arial"/>
                <a:cs typeface="Arial"/>
                <a:sym typeface="Arial"/>
              </a:defRPr>
            </a:lvl1pPr>
          </a:lstStyle>
          <a:p>
            <a:pPr algn="l" defTabSz="914400">
              <a:buNone/>
            </a:pPr>
            <a:r>
              <a:rPr lang="fi-FI" sz="2800" b="0" i="0">
                <a:solidFill>
                  <a:schemeClr val="tx1"/>
                </a:solidFill>
                <a:latin typeface="Calibri"/>
                <a:ea typeface="+mn-ea"/>
                <a:cs typeface="+mn-cs"/>
              </a:rPr>
              <a:t>Comunicazione, networking, problem solving quotidiano</a:t>
            </a:r>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dirty="0"/>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defTabSz="914400">
              <a:buNone/>
            </a:pPr>
            <a:r>
              <a:rPr lang="it-IT" sz="1800" b="1" i="0">
                <a:solidFill>
                  <a:srgbClr val="FF0000"/>
                </a:solidFill>
                <a:latin typeface="Calibri"/>
                <a:ea typeface="Gotham Pro Light"/>
                <a:cs typeface="Gotham Pro Light"/>
              </a:rPr>
              <a:t>gg/mm/aaaa</a:t>
            </a:r>
          </a:p>
        </p:txBody>
      </p:sp>
      <p:sp>
        <p:nvSpPr>
          <p:cNvPr id="25" name="CasellaDiTesto 6"/>
          <p:cNvSpPr txBox="1"/>
          <p:nvPr/>
        </p:nvSpPr>
        <p:spPr>
          <a:xfrm>
            <a:off x="389773" y="5374209"/>
            <a:ext cx="3918671" cy="369332"/>
          </a:xfrm>
          <a:prstGeom prst="rect">
            <a:avLst/>
          </a:prstGeom>
          <a:noFill/>
        </p:spPr>
        <p:txBody>
          <a:bodyPr wrap="square" rtlCol="0">
            <a:spAutoFit/>
          </a:bodyPr>
          <a:lstStyle/>
          <a:p>
            <a:pPr algn="l" defTabSz="914400">
              <a:buNone/>
            </a:pPr>
            <a:r>
              <a:rPr lang="it-IT" sz="1800" b="1" i="0">
                <a:solidFill>
                  <a:srgbClr val="FF0000"/>
                </a:solidFill>
                <a:latin typeface="Calibri"/>
                <a:ea typeface="Gotham Pro Black"/>
                <a:cs typeface="Gotham Pro Black"/>
              </a:rPr>
              <a:t>Evento e luogo</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defTabSz="914400">
              <a:buNone/>
            </a:pPr>
            <a:r>
              <a:rPr lang="it-IT" sz="1800" b="1" i="0">
                <a:solidFill>
                  <a:srgbClr val="FF0000"/>
                </a:solidFill>
                <a:latin typeface="Calibri"/>
                <a:ea typeface="Gotham Pro Black"/>
                <a:cs typeface="Gotham Pro Black"/>
              </a:rPr>
              <a:t>Nome del presentatore</a:t>
            </a:r>
          </a:p>
          <a:p>
            <a:pPr algn="r" defTabSz="914400">
              <a:buNone/>
            </a:pPr>
            <a:r>
              <a:rPr lang="it-IT" sz="1800" b="0" i="0">
                <a:solidFill>
                  <a:srgbClr val="FF0000"/>
                </a:solidFill>
                <a:latin typeface="Calibri"/>
                <a:ea typeface="Gotham Pro Black"/>
                <a:cs typeface="Gotham Pro Black"/>
              </a:rPr>
              <a:t>Nome dell'organizzazione</a:t>
            </a:r>
          </a:p>
          <a:p>
            <a:pPr algn="r" defTabSz="914400">
              <a:buNone/>
            </a:pPr>
            <a:r>
              <a:rPr lang="it-IT" sz="1800" b="0" i="0">
                <a:solidFill>
                  <a:srgbClr val="FF0000"/>
                </a:solidFill>
                <a:latin typeface="Calibri"/>
                <a:ea typeface="Gotham Pro Black"/>
                <a:cs typeface="Gotham Pro Black"/>
              </a:rPr>
              <a:t>Email del presentatore</a:t>
            </a:r>
          </a:p>
        </p:txBody>
      </p:sp>
      <p:sp>
        <p:nvSpPr>
          <p:cNvPr id="17" name="Subtitle">
            <a:extLst>
              <a:ext uri="{FF2B5EF4-FFF2-40B4-BE49-F238E27FC236}">
                <a16:creationId xmlns="" xmlns:a16="http://schemas.microsoft.com/office/drawing/2014/main" id="{9DBB6B2B-34D0-4F4C-8337-42AC33882FEF}"/>
              </a:ext>
            </a:extLst>
          </p:cNvPr>
          <p:cNvSpPr txBox="1"/>
          <p:nvPr/>
        </p:nvSpPr>
        <p:spPr>
          <a:xfrm>
            <a:off x="6407114" y="3370236"/>
            <a:ext cx="5772613" cy="70788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a:latin typeface="Arial"/>
                <a:ea typeface="Arial"/>
                <a:cs typeface="Arial"/>
                <a:sym typeface="Arial"/>
              </a:defRPr>
            </a:lvl1pPr>
          </a:lstStyle>
          <a:p>
            <a:pPr algn="l" defTabSz="914400">
              <a:buNone/>
            </a:pPr>
            <a:r>
              <a:rPr lang="en-GB" sz="1800" b="0" i="0">
                <a:solidFill>
                  <a:schemeClr val="tx1"/>
                </a:solidFill>
                <a:latin typeface="Calibri"/>
                <a:ea typeface="+mn-ea"/>
                <a:cs typeface="+mn-cs"/>
              </a:rPr>
              <a:t>Unità 2</a:t>
            </a:r>
          </a:p>
          <a:p>
            <a:pPr algn="l" defTabSz="914400">
              <a:buNone/>
            </a:pPr>
            <a:r>
              <a:rPr lang="en-GB" sz="1800" b="0" i="0">
                <a:solidFill>
                  <a:schemeClr val="tx1"/>
                </a:solidFill>
                <a:latin typeface="Calibri"/>
                <a:ea typeface="+mn-ea"/>
                <a:cs typeface="+mn-cs"/>
              </a:rPr>
              <a:t> </a:t>
            </a:r>
            <a:endParaRPr dirty="0"/>
          </a:p>
        </p:txBody>
      </p:sp>
      <p:sp>
        <p:nvSpPr>
          <p:cNvPr id="18" name="CasellaDiTesto 17"/>
          <p:cNvSpPr txBox="1"/>
          <p:nvPr/>
        </p:nvSpPr>
        <p:spPr>
          <a:xfrm>
            <a:off x="2101162" y="224927"/>
            <a:ext cx="4624251" cy="1200329"/>
          </a:xfrm>
          <a:prstGeom prst="rect">
            <a:avLst/>
          </a:prstGeom>
          <a:noFill/>
        </p:spPr>
        <p:txBody>
          <a:bodyPr wrap="square" rtlCol="0">
            <a:spAutoFit/>
          </a:bodyPr>
          <a:lstStyle/>
          <a:p>
            <a:r>
              <a:rPr lang="it-IT" sz="3600" dirty="0" smtClean="0">
                <a:solidFill>
                  <a:schemeClr val="accent1">
                    <a:lumMod val="75000"/>
                  </a:schemeClr>
                </a:solidFill>
              </a:rPr>
              <a:t>Sostegno per le </a:t>
            </a:r>
            <a:r>
              <a:rPr lang="it-IT" sz="3600" dirty="0">
                <a:solidFill>
                  <a:schemeClr val="accent1">
                    <a:lumMod val="75000"/>
                  </a:schemeClr>
                </a:solidFill>
              </a:rPr>
              <a:t>I</a:t>
            </a:r>
            <a:r>
              <a:rPr lang="it-IT" sz="3600" dirty="0" smtClean="0">
                <a:solidFill>
                  <a:schemeClr val="accent1">
                    <a:lumMod val="75000"/>
                  </a:schemeClr>
                </a:solidFill>
              </a:rPr>
              <a:t>mprenditrici </a:t>
            </a:r>
            <a:r>
              <a:rPr lang="it-IT" sz="3600" dirty="0">
                <a:solidFill>
                  <a:schemeClr val="accent1">
                    <a:lumMod val="75000"/>
                  </a:schemeClr>
                </a:solidFill>
              </a:rPr>
              <a:t>M</a:t>
            </a:r>
            <a:r>
              <a:rPr lang="it-IT" sz="3600" dirty="0" smtClean="0">
                <a:solidFill>
                  <a:schemeClr val="accent1">
                    <a:lumMod val="75000"/>
                  </a:schemeClr>
                </a:solidFill>
              </a:rPr>
              <a:t>igranti</a:t>
            </a:r>
            <a:endParaRPr lang="it-IT" sz="3600" dirty="0">
              <a:solidFill>
                <a:schemeClr val="accent1">
                  <a:lumMod val="75000"/>
                </a:schemeClr>
              </a:solidFill>
            </a:endParaRPr>
          </a:p>
        </p:txBody>
      </p:sp>
      <p:sp>
        <p:nvSpPr>
          <p:cNvPr id="19" name="Rettangolo 5"/>
          <p:cNvSpPr txBox="1"/>
          <p:nvPr/>
        </p:nvSpPr>
        <p:spPr>
          <a:xfrm>
            <a:off x="4508500" y="6430538"/>
            <a:ext cx="74549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900">
                <a:solidFill>
                  <a:srgbClr val="FFFFFF"/>
                </a:solidFill>
                <a:latin typeface="Arial"/>
                <a:ea typeface="Arial"/>
                <a:cs typeface="Arial"/>
                <a:sym typeface="Arial"/>
              </a:defRPr>
            </a:lvl1pPr>
          </a:lstStyle>
          <a:p>
            <a:pPr algn="l" defTabSz="914400">
              <a:buNone/>
            </a:pPr>
            <a:r>
              <a:rPr b="0" i="0" kern="1200" dirty="0">
                <a:solidFill>
                  <a:schemeClr val="bg1"/>
                </a:solidFill>
                <a:latin typeface="Arial" pitchFamily="34" charset="0"/>
                <a:ea typeface="+mn-ea"/>
                <a:cs typeface="Arial" pitchFamily="34" charset="0"/>
              </a:rPr>
              <a:t>Il </a:t>
            </a:r>
            <a:r>
              <a:rPr b="0" i="0" kern="1200" dirty="0" err="1">
                <a:solidFill>
                  <a:schemeClr val="bg1"/>
                </a:solidFill>
                <a:latin typeface="Arial" pitchFamily="34" charset="0"/>
                <a:ea typeface="+mn-ea"/>
                <a:cs typeface="Arial" pitchFamily="34" charset="0"/>
              </a:rPr>
              <a:t>sostegno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Europea</a:t>
            </a:r>
            <a:r>
              <a:rPr b="0" i="0" kern="1200" dirty="0">
                <a:solidFill>
                  <a:schemeClr val="bg1"/>
                </a:solidFill>
                <a:latin typeface="Arial" pitchFamily="34" charset="0"/>
                <a:ea typeface="+mn-ea"/>
                <a:cs typeface="Arial" pitchFamily="34" charset="0"/>
              </a:rPr>
              <a:t> per la </a:t>
            </a:r>
            <a:r>
              <a:rPr b="0" i="0" kern="1200" dirty="0" err="1">
                <a:solidFill>
                  <a:schemeClr val="bg1"/>
                </a:solidFill>
                <a:latin typeface="Arial" pitchFamily="34" charset="0"/>
                <a:ea typeface="+mn-ea"/>
                <a:cs typeface="Arial" pitchFamily="34" charset="0"/>
              </a:rPr>
              <a:t>produzione</a:t>
            </a:r>
            <a:r>
              <a:rPr b="0" i="0" kern="1200" dirty="0">
                <a:solidFill>
                  <a:schemeClr val="bg1"/>
                </a:solidFill>
                <a:latin typeface="Arial" pitchFamily="34" charset="0"/>
                <a:ea typeface="+mn-ea"/>
                <a:cs typeface="Arial" pitchFamily="34" charset="0"/>
              </a:rPr>
              <a:t> di </a:t>
            </a:r>
            <a:r>
              <a:rPr b="0" i="0" kern="1200" dirty="0" err="1">
                <a:solidFill>
                  <a:schemeClr val="bg1"/>
                </a:solidFill>
                <a:latin typeface="Arial" pitchFamily="34" charset="0"/>
                <a:ea typeface="+mn-ea"/>
                <a:cs typeface="Arial" pitchFamily="34" charset="0"/>
              </a:rPr>
              <a:t>questa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pubblicazione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costituisce</a:t>
            </a:r>
            <a:r>
              <a:rPr b="0" i="0" kern="1200" dirty="0">
                <a:solidFill>
                  <a:schemeClr val="bg1"/>
                </a:solidFill>
                <a:latin typeface="Arial" pitchFamily="34" charset="0"/>
                <a:ea typeface="+mn-ea"/>
                <a:cs typeface="Arial" pitchFamily="34" charset="0"/>
              </a:rPr>
              <a:t> la </a:t>
            </a:r>
            <a:r>
              <a:rPr b="0" i="0" kern="1200" dirty="0" err="1">
                <a:solidFill>
                  <a:schemeClr val="bg1"/>
                </a:solidFill>
                <a:latin typeface="Arial" pitchFamily="34" charset="0"/>
                <a:ea typeface="+mn-ea"/>
                <a:cs typeface="Arial" pitchFamily="34" charset="0"/>
              </a:rPr>
              <a:t>convalida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contenuti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riflettono</a:t>
            </a:r>
            <a:r>
              <a:rPr b="0" i="0" kern="1200" dirty="0">
                <a:solidFill>
                  <a:schemeClr val="bg1"/>
                </a:solidFill>
                <a:latin typeface="Arial" pitchFamily="34" charset="0"/>
                <a:ea typeface="+mn-ea"/>
                <a:cs typeface="Arial" pitchFamily="34" charset="0"/>
              </a:rPr>
              <a:t> le sole </a:t>
            </a:r>
            <a:r>
              <a:rPr b="0" i="0" kern="1200" dirty="0" err="1">
                <a:solidFill>
                  <a:schemeClr val="bg1"/>
                </a:solidFill>
                <a:latin typeface="Arial" pitchFamily="34" charset="0"/>
                <a:ea typeface="+mn-ea"/>
                <a:cs typeface="Arial" pitchFamily="34" charset="0"/>
              </a:rPr>
              <a:t>opinioni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dell'autore</a:t>
            </a:r>
            <a:r>
              <a:rPr b="0" i="0" kern="1200" dirty="0">
                <a:solidFill>
                  <a:schemeClr val="bg1"/>
                </a:solidFill>
                <a:latin typeface="Arial" pitchFamily="34" charset="0"/>
                <a:ea typeface="+mn-ea"/>
                <a:cs typeface="Arial" pitchFamily="34" charset="0"/>
              </a:rPr>
              <a:t> e la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ritenuta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responsabile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dell'utilizzo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fatto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informazioni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fornite</a:t>
            </a:r>
            <a:r>
              <a:rPr b="0" i="0" kern="1200" dirty="0">
                <a:solidFill>
                  <a:schemeClr val="bg1"/>
                </a:solidFill>
                <a:latin typeface="Arial" pitchFamily="34" charset="0"/>
                <a:ea typeface="+mn-ea"/>
                <a:cs typeface="Arial" pitchFamily="34" charset="0"/>
              </a:rPr>
              <a:t>.</a:t>
            </a:r>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402278"/>
            <a:ext cx="10870959" cy="707886"/>
          </a:xfrm>
          <a:prstGeom prst="rect">
            <a:avLst/>
          </a:prstGeom>
          <a:noFill/>
        </p:spPr>
        <p:txBody>
          <a:bodyPr wrap="square" rtlCol="0">
            <a:spAutoFit/>
          </a:bodyPr>
          <a:lstStyle/>
          <a:p>
            <a:pPr algn="l" defTabSz="914400">
              <a:buNone/>
            </a:pPr>
            <a:r>
              <a:rPr lang="it-IT" sz="4000" b="1" i="0">
                <a:solidFill>
                  <a:schemeClr val="tx1"/>
                </a:solidFill>
                <a:latin typeface="Calibri"/>
                <a:ea typeface="Gotham Pro"/>
                <a:cs typeface="Gotham Pro"/>
              </a:rPr>
              <a:t>Barriere comunicative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10</a:t>
            </a:fld>
            <a:endParaRPr dirty="0"/>
          </a:p>
        </p:txBody>
      </p:sp>
      <p:sp>
        <p:nvSpPr>
          <p:cNvPr id="5" name="Rectangle 4"/>
          <p:cNvSpPr/>
          <p:nvPr/>
        </p:nvSpPr>
        <p:spPr>
          <a:xfrm>
            <a:off x="566057" y="2185060"/>
            <a:ext cx="10929257" cy="1138773"/>
          </a:xfrm>
          <a:prstGeom prst="rect">
            <a:avLst/>
          </a:prstGeom>
        </p:spPr>
        <p:txBody>
          <a:bodyPr wrap="square">
            <a:spAutoFit/>
          </a:bodyPr>
          <a:lstStyle/>
          <a:p>
            <a:pPr algn="l" defTabSz="914400">
              <a:buNone/>
            </a:pPr>
            <a:r>
              <a:rPr lang="en-GB" sz="2000" b="0" i="0">
                <a:solidFill>
                  <a:schemeClr val="tx1"/>
                </a:solidFill>
                <a:latin typeface="Calibri"/>
                <a:ea typeface="+mn-ea"/>
                <a:cs typeface="+mn-cs"/>
              </a:rPr>
              <a:t>La comunicazione è fruttuosa se e solo se i messaggi inviati dal mittente sono interpretati con lo stesso significato dal destinatario.  </a:t>
            </a:r>
            <a:endParaRPr sz="3200" dirty="0"/>
          </a:p>
          <a:p>
            <a:pPr algn="l" defTabSz="914400">
              <a:buNone/>
            </a:pPr>
            <a:endParaRPr sz="2800" dirty="0"/>
          </a:p>
        </p:txBody>
      </p:sp>
      <p:sp>
        <p:nvSpPr>
          <p:cNvPr id="3" name="Rectangle 2">
            <a:extLst>
              <a:ext uri="{FF2B5EF4-FFF2-40B4-BE49-F238E27FC236}">
                <a16:creationId xmlns="" xmlns:a16="http://schemas.microsoft.com/office/drawing/2014/main" id="{14EA67E8-2D5C-4AD3-8B32-A504C04638CC}"/>
              </a:ext>
            </a:extLst>
          </p:cNvPr>
          <p:cNvSpPr/>
          <p:nvPr/>
        </p:nvSpPr>
        <p:spPr>
          <a:xfrm>
            <a:off x="566057" y="3398729"/>
            <a:ext cx="10929256" cy="2800767"/>
          </a:xfrm>
          <a:prstGeom prst="rect">
            <a:avLst/>
          </a:prstGeom>
        </p:spPr>
        <p:txBody>
          <a:bodyPr wrap="square" numCol="2">
            <a:spAutoFit/>
          </a:bodyPr>
          <a:lstStyle/>
          <a:p>
            <a:pPr algn="l" defTabSz="914400">
              <a:buNone/>
            </a:pPr>
            <a:r>
              <a:rPr lang="it-IT" sz="2800" b="1" i="0" dirty="0">
                <a:solidFill>
                  <a:schemeClr val="tx1"/>
                </a:solidFill>
                <a:latin typeface="Calibri"/>
                <a:ea typeface="Gotham Pro"/>
                <a:cs typeface="Gotham Pro"/>
              </a:rPr>
              <a:t>Le barriere comunicative per categoria</a:t>
            </a:r>
          </a:p>
          <a:p>
            <a:pPr algn="l" defTabSz="914400">
              <a:buNone/>
            </a:pPr>
            <a:r>
              <a:rPr lang="it-IT" sz="2400" b="0" i="0" dirty="0" smtClean="0">
                <a:solidFill>
                  <a:schemeClr val="tx1"/>
                </a:solidFill>
                <a:latin typeface="Calibri"/>
                <a:ea typeface="+mn-ea"/>
                <a:cs typeface="+mn-cs"/>
              </a:rPr>
              <a:t>1</a:t>
            </a:r>
            <a:r>
              <a:rPr lang="it-IT" sz="2400" b="0" i="0" dirty="0">
                <a:solidFill>
                  <a:schemeClr val="tx1"/>
                </a:solidFill>
                <a:latin typeface="Calibri"/>
                <a:ea typeface="+mn-ea"/>
                <a:cs typeface="+mn-cs"/>
              </a:rPr>
              <a:t>. Barriere linguistiche</a:t>
            </a:r>
          </a:p>
          <a:p>
            <a:pPr marL="800100" lvl="1" indent="-342900" algn="l" defTabSz="914400">
              <a:buFont typeface="Arial"/>
              <a:buChar char="•"/>
            </a:pPr>
            <a:r>
              <a:rPr lang="it-IT" sz="2400" b="0" i="0" dirty="0">
                <a:solidFill>
                  <a:schemeClr val="tx1"/>
                </a:solidFill>
                <a:latin typeface="Calibri"/>
                <a:ea typeface="+mn-ea"/>
                <a:cs typeface="+mn-cs"/>
              </a:rPr>
              <a:t>Linguaggio specialistico, abbreviazioni </a:t>
            </a:r>
          </a:p>
          <a:p>
            <a:pPr marL="800100" lvl="1" indent="-342900" algn="l" defTabSz="914400">
              <a:buFont typeface="Arial"/>
              <a:buChar char="•"/>
            </a:pPr>
            <a:r>
              <a:rPr lang="it-IT" sz="2400" b="0" i="0" dirty="0">
                <a:solidFill>
                  <a:schemeClr val="tx1"/>
                </a:solidFill>
                <a:latin typeface="Calibri"/>
                <a:ea typeface="+mn-ea"/>
                <a:cs typeface="+mn-cs"/>
              </a:rPr>
              <a:t>Livello della lingua</a:t>
            </a:r>
          </a:p>
          <a:p>
            <a:pPr marL="800100" lvl="1" indent="-342900" algn="l" defTabSz="914400">
              <a:buFont typeface="Arial"/>
              <a:buChar char="•"/>
            </a:pPr>
            <a:r>
              <a:rPr lang="it-IT" sz="2400" b="0" i="0" dirty="0">
                <a:solidFill>
                  <a:schemeClr val="tx1"/>
                </a:solidFill>
                <a:latin typeface="Calibri"/>
                <a:ea typeface="+mn-ea"/>
                <a:cs typeface="+mn-cs"/>
              </a:rPr>
              <a:t>Dialetti</a:t>
            </a:r>
          </a:p>
          <a:p>
            <a:pPr marL="800100" lvl="1" indent="-342900" algn="l" defTabSz="914400">
              <a:buFont typeface="Arial"/>
              <a:buChar char="•"/>
            </a:pPr>
            <a:endParaRPr sz="2400" dirty="0"/>
          </a:p>
          <a:p>
            <a:pPr marL="800100" lvl="1" indent="-342900" algn="l" defTabSz="914400">
              <a:buFont typeface="Arial"/>
              <a:buChar char="•"/>
            </a:pPr>
            <a:endParaRPr sz="3200" dirty="0"/>
          </a:p>
          <a:p>
            <a:pPr algn="l" defTabSz="914400">
              <a:buNone/>
            </a:pPr>
            <a:r>
              <a:rPr lang="it-IT" sz="2400" b="0" i="0" dirty="0" smtClean="0">
                <a:solidFill>
                  <a:schemeClr val="tx1"/>
                </a:solidFill>
                <a:latin typeface="Calibri"/>
                <a:ea typeface="+mn-ea"/>
                <a:cs typeface="+mn-cs"/>
              </a:rPr>
              <a:t>2</a:t>
            </a:r>
            <a:r>
              <a:rPr lang="it-IT" sz="2400" b="0" i="0" dirty="0">
                <a:solidFill>
                  <a:schemeClr val="tx1"/>
                </a:solidFill>
                <a:latin typeface="Calibri"/>
                <a:ea typeface="+mn-ea"/>
                <a:cs typeface="+mn-cs"/>
              </a:rPr>
              <a:t>. Barriere psicologiche</a:t>
            </a:r>
          </a:p>
          <a:p>
            <a:pPr marL="800100" lvl="1" indent="-342900" algn="l" defTabSz="914400">
              <a:buFont typeface="Arial"/>
              <a:buChar char="•"/>
            </a:pPr>
            <a:r>
              <a:rPr lang="it-IT" sz="2400" b="0" i="0" dirty="0">
                <a:solidFill>
                  <a:schemeClr val="tx1"/>
                </a:solidFill>
                <a:latin typeface="Calibri"/>
                <a:ea typeface="+mn-ea"/>
                <a:cs typeface="+mn-cs"/>
              </a:rPr>
              <a:t>Preoccupazioni personali o stress</a:t>
            </a:r>
          </a:p>
          <a:p>
            <a:pPr marL="800100" lvl="1" indent="-342900" algn="l" defTabSz="914400">
              <a:buFont typeface="Arial"/>
              <a:buChar char="•"/>
            </a:pPr>
            <a:r>
              <a:rPr lang="it-IT" sz="2400" b="0" i="0" dirty="0">
                <a:solidFill>
                  <a:schemeClr val="tx1"/>
                </a:solidFill>
                <a:latin typeface="Calibri"/>
                <a:ea typeface="+mn-ea"/>
                <a:cs typeface="+mn-cs"/>
              </a:rPr>
              <a:t>Rabbia </a:t>
            </a:r>
          </a:p>
        </p:txBody>
      </p:sp>
    </p:spTree>
    <p:extLst>
      <p:ext uri="{BB962C8B-B14F-4D97-AF65-F5344CB8AC3E}">
        <p14:creationId xmlns:p14="http://schemas.microsoft.com/office/powerpoint/2010/main" val="1745983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11</a:t>
            </a:fld>
            <a:endParaRPr dirty="0"/>
          </a:p>
        </p:txBody>
      </p:sp>
      <p:sp>
        <p:nvSpPr>
          <p:cNvPr id="5" name="Rectangle 4"/>
          <p:cNvSpPr/>
          <p:nvPr/>
        </p:nvSpPr>
        <p:spPr>
          <a:xfrm>
            <a:off x="566057" y="2185060"/>
            <a:ext cx="10929257" cy="3847207"/>
          </a:xfrm>
          <a:prstGeom prst="rect">
            <a:avLst/>
          </a:prstGeom>
        </p:spPr>
        <p:txBody>
          <a:bodyPr wrap="square">
            <a:spAutoFit/>
          </a:bodyPr>
          <a:lstStyle/>
          <a:p>
            <a:pPr algn="l" defTabSz="914400">
              <a:buNone/>
            </a:pPr>
            <a:r>
              <a:rPr lang="it-IT" sz="2400" b="0" i="0">
                <a:solidFill>
                  <a:schemeClr val="tx1"/>
                </a:solidFill>
                <a:latin typeface="Calibri"/>
                <a:ea typeface="+mn-ea"/>
                <a:cs typeface="+mn-cs"/>
              </a:rPr>
              <a:t>3. Barriere fisiologiche</a:t>
            </a:r>
          </a:p>
          <a:p>
            <a:pPr marL="800100" lvl="1" indent="-342900" algn="l" defTabSz="914400">
              <a:buFont typeface="Arial"/>
              <a:buChar char="•"/>
            </a:pPr>
            <a:r>
              <a:rPr lang="it-IT" sz="2400" b="0" i="0">
                <a:solidFill>
                  <a:schemeClr val="tx1"/>
                </a:solidFill>
                <a:latin typeface="Calibri"/>
                <a:ea typeface="+mn-ea"/>
                <a:cs typeface="+mn-cs"/>
              </a:rPr>
              <a:t>Stato fisico del destinatario (ad esempio problemi dell'udito)</a:t>
            </a:r>
          </a:p>
          <a:p>
            <a:pPr lvl="1" algn="l" defTabSz="914400">
              <a:buNone/>
            </a:pPr>
            <a:endParaRPr sz="2400" dirty="0"/>
          </a:p>
          <a:p>
            <a:pPr algn="l" defTabSz="914400">
              <a:buNone/>
            </a:pPr>
            <a:r>
              <a:rPr lang="it-IT" sz="2400" b="0" i="0">
                <a:solidFill>
                  <a:schemeClr val="tx1"/>
                </a:solidFill>
                <a:latin typeface="Calibri"/>
                <a:ea typeface="+mn-ea"/>
                <a:cs typeface="+mn-cs"/>
              </a:rPr>
              <a:t>4. Barriere attitudinali</a:t>
            </a:r>
          </a:p>
          <a:p>
            <a:pPr marL="800100" lvl="1" indent="-342900" algn="l" defTabSz="914400">
              <a:buFont typeface="Arial"/>
              <a:buChar char="•"/>
            </a:pPr>
            <a:r>
              <a:rPr lang="it-IT" sz="2400" b="0" i="0">
                <a:solidFill>
                  <a:schemeClr val="tx1"/>
                </a:solidFill>
                <a:latin typeface="Calibri"/>
                <a:ea typeface="+mn-ea"/>
                <a:cs typeface="+mn-cs"/>
              </a:rPr>
              <a:t>Conflitti di personalità, cattiva gestione, resistenza al cambiamento, mancanza di motivazione</a:t>
            </a:r>
          </a:p>
          <a:p>
            <a:pPr lvl="1" algn="l" defTabSz="914400">
              <a:buNone/>
            </a:pPr>
            <a:endParaRPr sz="2400" dirty="0"/>
          </a:p>
          <a:p>
            <a:pPr algn="l" defTabSz="914400">
              <a:buNone/>
            </a:pPr>
            <a:r>
              <a:rPr lang="it-IT" sz="2400" b="0" i="0">
                <a:solidFill>
                  <a:schemeClr val="tx1"/>
                </a:solidFill>
                <a:latin typeface="Calibri"/>
                <a:ea typeface="+mn-ea"/>
                <a:cs typeface="+mn-cs"/>
              </a:rPr>
              <a:t>5. Altre barriere, ad esempio:</a:t>
            </a:r>
          </a:p>
          <a:p>
            <a:pPr marL="800100" lvl="1" indent="-342900" algn="l" defTabSz="914400">
              <a:buFont typeface="Arial"/>
              <a:buChar char="•"/>
            </a:pPr>
            <a:r>
              <a:rPr lang="it-IT" sz="2400" b="0" i="0">
                <a:solidFill>
                  <a:schemeClr val="tx1"/>
                </a:solidFill>
                <a:latin typeface="Calibri"/>
                <a:ea typeface="+mn-ea"/>
                <a:cs typeface="+mn-cs"/>
              </a:rPr>
              <a:t>Genere</a:t>
            </a:r>
          </a:p>
          <a:p>
            <a:pPr marL="800100" lvl="1" indent="-342900" algn="l" defTabSz="914400">
              <a:buFont typeface="Arial"/>
              <a:buChar char="•"/>
            </a:pPr>
            <a:r>
              <a:rPr lang="it-IT" sz="2400" b="0" i="0">
                <a:solidFill>
                  <a:schemeClr val="tx1"/>
                </a:solidFill>
                <a:latin typeface="Calibri"/>
                <a:ea typeface="+mn-ea"/>
                <a:cs typeface="+mn-cs"/>
              </a:rPr>
              <a:t>Cultura, etnia, religione, differenze sociali</a:t>
            </a:r>
          </a:p>
          <a:p>
            <a:pPr algn="l" defTabSz="914400">
              <a:buNone/>
            </a:pPr>
            <a:endParaRPr sz="2800" dirty="0"/>
          </a:p>
        </p:txBody>
      </p:sp>
      <p:sp>
        <p:nvSpPr>
          <p:cNvPr id="7" name="CasellaDiTesto 1">
            <a:extLst>
              <a:ext uri="{FF2B5EF4-FFF2-40B4-BE49-F238E27FC236}">
                <a16:creationId xmlns="" xmlns:a16="http://schemas.microsoft.com/office/drawing/2014/main" id="{55C3ED84-7D75-4680-9CB8-21DE1D45752A}"/>
              </a:ext>
            </a:extLst>
          </p:cNvPr>
          <p:cNvSpPr txBox="1"/>
          <p:nvPr/>
        </p:nvSpPr>
        <p:spPr>
          <a:xfrm>
            <a:off x="566057" y="1402278"/>
            <a:ext cx="10870959" cy="707886"/>
          </a:xfrm>
          <a:prstGeom prst="rect">
            <a:avLst/>
          </a:prstGeom>
          <a:noFill/>
        </p:spPr>
        <p:txBody>
          <a:bodyPr wrap="square" rtlCol="0">
            <a:spAutoFit/>
          </a:bodyPr>
          <a:lstStyle/>
          <a:p>
            <a:pPr algn="l" defTabSz="914400">
              <a:buNone/>
            </a:pPr>
            <a:r>
              <a:rPr lang="it-IT" sz="4000" b="1" i="0">
                <a:solidFill>
                  <a:schemeClr val="tx1"/>
                </a:solidFill>
                <a:latin typeface="Calibri"/>
                <a:ea typeface="Gotham Pro"/>
                <a:cs typeface="Gotham Pro"/>
              </a:rPr>
              <a:t>Barriere comunicative</a:t>
            </a:r>
          </a:p>
        </p:txBody>
      </p:sp>
    </p:spTree>
    <p:extLst>
      <p:ext uri="{BB962C8B-B14F-4D97-AF65-F5344CB8AC3E}">
        <p14:creationId xmlns:p14="http://schemas.microsoft.com/office/powerpoint/2010/main" val="1649317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12</a:t>
            </a:fld>
            <a:endParaRPr dirty="0"/>
          </a:p>
        </p:txBody>
      </p:sp>
      <p:sp>
        <p:nvSpPr>
          <p:cNvPr id="13" name="CasellaDiTesto 2"/>
          <p:cNvSpPr txBox="1"/>
          <p:nvPr/>
        </p:nvSpPr>
        <p:spPr>
          <a:xfrm>
            <a:off x="321079" y="2858255"/>
            <a:ext cx="5184776" cy="830997"/>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Alcuni gesti hanno significati diversi nelle diverse culture</a:t>
            </a:r>
          </a:p>
        </p:txBody>
      </p:sp>
      <p:sp>
        <p:nvSpPr>
          <p:cNvPr id="9" name="CasellaDiTesto 2"/>
          <p:cNvSpPr txBox="1"/>
          <p:nvPr/>
        </p:nvSpPr>
        <p:spPr>
          <a:xfrm>
            <a:off x="6018663" y="1297381"/>
            <a:ext cx="5770088" cy="4524315"/>
          </a:xfrm>
          <a:prstGeom prst="rect">
            <a:avLst/>
          </a:prstGeom>
          <a:noFill/>
          <a:ln w="57150">
            <a:solidFill>
              <a:schemeClr val="tx1"/>
            </a:solidFill>
          </a:ln>
        </p:spPr>
        <p:txBody>
          <a:bodyPr wrap="square" rtlCol="0">
            <a:spAutoFit/>
          </a:bodyPr>
          <a:lstStyle/>
          <a:p>
            <a:pPr algn="ctr"/>
            <a:r>
              <a:rPr lang="it-IT" b="1" dirty="0" smtClean="0">
                <a:ea typeface="Gotham Pro" charset="0"/>
                <a:cs typeface="Gotham Pro" charset="0"/>
              </a:rPr>
              <a:t>Comunicazione interculturale</a:t>
            </a:r>
          </a:p>
          <a:p>
            <a:pPr algn="ctr"/>
            <a:r>
              <a:rPr lang="it-IT" b="1" dirty="0" smtClean="0">
                <a:ea typeface="Gotham Pro" charset="0"/>
                <a:cs typeface="Gotham Pro" charset="0"/>
              </a:rPr>
              <a:t>Un esempio dei diversi significati dello stesso gesto</a:t>
            </a:r>
          </a:p>
          <a:p>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pPr marL="285750" indent="-285750">
              <a:buFontTx/>
              <a:buChar char="-"/>
            </a:pPr>
            <a:r>
              <a:rPr lang="it-IT" b="1" dirty="0" smtClean="0">
                <a:ea typeface="Gotham Pro" charset="0"/>
                <a:cs typeface="Gotham Pro" charset="0"/>
              </a:rPr>
              <a:t>Giappone = Soldi</a:t>
            </a:r>
            <a:r>
              <a:rPr lang="it-IT" b="1" dirty="0" smtClean="0">
                <a:ea typeface="Gotham Pro" charset="0"/>
                <a:cs typeface="Gotham Pro" charset="0"/>
              </a:rPr>
              <a:t>		    - </a:t>
            </a:r>
            <a:r>
              <a:rPr lang="it-IT" b="1" dirty="0" smtClean="0">
                <a:ea typeface="Gotham Pro" charset="0"/>
                <a:cs typeface="Gotham Pro" charset="0"/>
              </a:rPr>
              <a:t>Francia </a:t>
            </a:r>
            <a:r>
              <a:rPr lang="it-IT" b="1" dirty="0" smtClean="0">
                <a:ea typeface="Gotham Pro" charset="0"/>
                <a:cs typeface="Gotham Pro" charset="0"/>
              </a:rPr>
              <a:t>= zero</a:t>
            </a:r>
          </a:p>
          <a:p>
            <a:pPr marL="285750" indent="-285750">
              <a:buFontTx/>
              <a:buChar char="-"/>
            </a:pPr>
            <a:endParaRPr lang="it-IT" b="1" dirty="0">
              <a:ea typeface="Gotham Pro" charset="0"/>
              <a:cs typeface="Gotham Pro" charset="0"/>
            </a:endParaRPr>
          </a:p>
          <a:p>
            <a:pPr marL="285750" indent="-285750">
              <a:buFontTx/>
              <a:buChar char="-"/>
            </a:pPr>
            <a:r>
              <a:rPr lang="it-IT" b="1" dirty="0" smtClean="0">
                <a:ea typeface="Gotham Pro" charset="0"/>
                <a:cs typeface="Gotham Pro" charset="0"/>
              </a:rPr>
              <a:t>Mondo Arabo </a:t>
            </a:r>
            <a:r>
              <a:rPr lang="it-IT" b="1" dirty="0" smtClean="0">
                <a:ea typeface="Gotham Pro" charset="0"/>
                <a:cs typeface="Gotham Pro" charset="0"/>
              </a:rPr>
              <a:t>= </a:t>
            </a:r>
            <a:endParaRPr lang="it-IT" b="1" dirty="0" smtClean="0">
              <a:ea typeface="Gotham Pro" charset="0"/>
              <a:cs typeface="Gotham Pro" charset="0"/>
            </a:endParaRPr>
          </a:p>
          <a:p>
            <a:r>
              <a:rPr lang="it-IT" b="1" dirty="0" smtClean="0">
                <a:ea typeface="Gotham Pro" charset="0"/>
                <a:cs typeface="Gotham Pro" charset="0"/>
              </a:rPr>
              <a:t>     malocchio	</a:t>
            </a:r>
            <a:r>
              <a:rPr lang="it-IT" b="1" dirty="0" smtClean="0">
                <a:ea typeface="Gotham Pro" charset="0"/>
                <a:cs typeface="Gotham Pro" charset="0"/>
              </a:rPr>
              <a:t>		   - </a:t>
            </a:r>
            <a:r>
              <a:rPr lang="it-IT" b="1" dirty="0" smtClean="0">
                <a:ea typeface="Gotham Pro" charset="0"/>
                <a:cs typeface="Gotham Pro" charset="0"/>
              </a:rPr>
              <a:t>Brazile </a:t>
            </a:r>
            <a:r>
              <a:rPr lang="it-IT" b="1" dirty="0" smtClean="0">
                <a:ea typeface="Gotham Pro" charset="0"/>
                <a:cs typeface="Gotham Pro" charset="0"/>
              </a:rPr>
              <a:t>= </a:t>
            </a:r>
            <a:r>
              <a:rPr lang="it-IT" b="1" dirty="0" smtClean="0">
                <a:ea typeface="Gotham Pro" charset="0"/>
                <a:cs typeface="Gotham Pro" charset="0"/>
              </a:rPr>
              <a:t>insulto</a:t>
            </a:r>
            <a:endParaRPr lang="it-IT" b="1" dirty="0" smtClean="0">
              <a:ea typeface="Gotham Pro" charset="0"/>
              <a:cs typeface="Gotham Pro" charset="0"/>
            </a:endParaRPr>
          </a:p>
          <a:p>
            <a:pPr marL="285750" indent="-285750">
              <a:buFontTx/>
              <a:buChar char="-"/>
            </a:pPr>
            <a:endParaRPr lang="it-IT" b="1" dirty="0">
              <a:ea typeface="Gotham Pro" charset="0"/>
              <a:cs typeface="Gotham Pro" charset="0"/>
            </a:endParaRPr>
          </a:p>
          <a:p>
            <a:pPr marL="285750" indent="-285750">
              <a:buFontTx/>
              <a:buChar char="-"/>
            </a:pPr>
            <a:r>
              <a:rPr lang="it-IT" b="1" dirty="0" smtClean="0">
                <a:ea typeface="Gotham Pro" charset="0"/>
                <a:cs typeface="Gotham Pro" charset="0"/>
              </a:rPr>
              <a:t>Grecia = gesto volgare		   - U</a:t>
            </a:r>
            <a:r>
              <a:rPr lang="it-IT" b="1" dirty="0" smtClean="0">
                <a:ea typeface="Gotham Pro" charset="0"/>
                <a:cs typeface="Gotham Pro" charset="0"/>
              </a:rPr>
              <a:t>SA = </a:t>
            </a:r>
            <a:r>
              <a:rPr lang="it-IT" b="1" dirty="0" smtClean="0">
                <a:ea typeface="Gotham Pro" charset="0"/>
                <a:cs typeface="Gotham Pro" charset="0"/>
              </a:rPr>
              <a:t>O.K.		   </a:t>
            </a:r>
            <a:r>
              <a:rPr lang="it-IT" b="1" dirty="0" smtClean="0">
                <a:ea typeface="Gotham Pro" charset="0"/>
                <a:cs typeface="Gotham Pro" charset="0"/>
              </a:rPr>
              <a:t>               </a:t>
            </a:r>
            <a:endParaRPr lang="it-IT" b="1" dirty="0">
              <a:ea typeface="Gotham Pro" charset="0"/>
              <a:cs typeface="Gotham Pro" charset="0"/>
            </a:endParaRPr>
          </a:p>
        </p:txBody>
      </p:sp>
      <p:sp>
        <p:nvSpPr>
          <p:cNvPr id="10" name="Rectangle 9"/>
          <p:cNvSpPr/>
          <p:nvPr/>
        </p:nvSpPr>
        <p:spPr>
          <a:xfrm>
            <a:off x="7853083" y="5854923"/>
            <a:ext cx="4338918" cy="276999"/>
          </a:xfrm>
          <a:prstGeom prst="rect">
            <a:avLst/>
          </a:prstGeom>
        </p:spPr>
        <p:txBody>
          <a:bodyPr wrap="square">
            <a:spAutoFit/>
          </a:bodyPr>
          <a:lstStyle/>
          <a:p>
            <a:r>
              <a:rPr lang="en-US" sz="1200" dirty="0" err="1" smtClean="0">
                <a:solidFill>
                  <a:schemeClr val="bg1">
                    <a:lumMod val="65000"/>
                  </a:schemeClr>
                </a:solidFill>
              </a:rPr>
              <a:t>Grafica</a:t>
            </a:r>
            <a:r>
              <a:rPr lang="en-US" sz="1200" dirty="0" smtClean="0">
                <a:solidFill>
                  <a:schemeClr val="bg1">
                    <a:lumMod val="65000"/>
                  </a:schemeClr>
                </a:solidFill>
              </a:rPr>
              <a:t> </a:t>
            </a:r>
            <a:r>
              <a:rPr lang="en-US" sz="1200" dirty="0" err="1" smtClean="0">
                <a:solidFill>
                  <a:schemeClr val="bg1">
                    <a:lumMod val="65000"/>
                  </a:schemeClr>
                </a:solidFill>
              </a:rPr>
              <a:t>mano</a:t>
            </a:r>
            <a:r>
              <a:rPr lang="en-US" sz="1200" dirty="0" smtClean="0">
                <a:solidFill>
                  <a:schemeClr val="bg1">
                    <a:lumMod val="65000"/>
                  </a:schemeClr>
                </a:solidFill>
              </a:rPr>
              <a:t>: </a:t>
            </a:r>
            <a:r>
              <a:rPr lang="en-US" sz="1200" dirty="0" smtClean="0">
                <a:solidFill>
                  <a:schemeClr val="bg1">
                    <a:lumMod val="65000"/>
                  </a:schemeClr>
                </a:solidFill>
              </a:rPr>
              <a:t>hand-843126_1920 </a:t>
            </a:r>
            <a:r>
              <a:rPr lang="en-US" sz="1200" dirty="0" smtClean="0">
                <a:solidFill>
                  <a:schemeClr val="bg1">
                    <a:lumMod val="65000"/>
                  </a:schemeClr>
                </a:solidFill>
              </a:rPr>
              <a:t>di</a:t>
            </a:r>
            <a:r>
              <a:rPr lang="en-US" sz="1200" dirty="0" smtClean="0">
                <a:solidFill>
                  <a:schemeClr val="bg1">
                    <a:lumMod val="65000"/>
                  </a:schemeClr>
                </a:solidFill>
              </a:rPr>
              <a:t> </a:t>
            </a:r>
            <a:r>
              <a:rPr lang="en-US" sz="1200" dirty="0" err="1" smtClean="0">
                <a:solidFill>
                  <a:schemeClr val="bg1">
                    <a:lumMod val="65000"/>
                  </a:schemeClr>
                </a:solidFill>
              </a:rPr>
              <a:t>Nutkitten</a:t>
            </a:r>
            <a:r>
              <a:rPr lang="en-US" sz="1200" dirty="0" smtClean="0">
                <a:solidFill>
                  <a:schemeClr val="bg1">
                    <a:lumMod val="65000"/>
                  </a:schemeClr>
                </a:solidFill>
              </a:rPr>
              <a:t> </a:t>
            </a:r>
            <a:r>
              <a:rPr lang="en-US" sz="1200" dirty="0" err="1" smtClean="0">
                <a:solidFill>
                  <a:schemeClr val="bg1">
                    <a:lumMod val="65000"/>
                  </a:schemeClr>
                </a:solidFill>
              </a:rPr>
              <a:t>nel</a:t>
            </a:r>
            <a:r>
              <a:rPr lang="en-US" sz="1200" dirty="0" smtClean="0">
                <a:solidFill>
                  <a:schemeClr val="bg1">
                    <a:lumMod val="65000"/>
                  </a:schemeClr>
                </a:solidFill>
              </a:rPr>
              <a:t> </a:t>
            </a:r>
            <a:r>
              <a:rPr lang="en-US" sz="1200" dirty="0" smtClean="0">
                <a:solidFill>
                  <a:schemeClr val="bg1">
                    <a:lumMod val="65000"/>
                  </a:schemeClr>
                </a:solidFill>
              </a:rPr>
              <a:t>Pixabay.com</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6467" y="1644956"/>
            <a:ext cx="3954217" cy="3954217"/>
          </a:xfrm>
          <a:prstGeom prst="rect">
            <a:avLst/>
          </a:prstGeom>
        </p:spPr>
      </p:pic>
    </p:spTree>
    <p:extLst>
      <p:ext uri="{BB962C8B-B14F-4D97-AF65-F5344CB8AC3E}">
        <p14:creationId xmlns:p14="http://schemas.microsoft.com/office/powerpoint/2010/main" val="216999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206275"/>
            <a:ext cx="11259803" cy="1200329"/>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Esercizio 2: Barriere comunicative e come superarle</a:t>
            </a:r>
            <a:endParaRPr sz="4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13</a:t>
            </a:fld>
            <a:endParaRPr dirty="0"/>
          </a:p>
        </p:txBody>
      </p:sp>
      <p:sp>
        <p:nvSpPr>
          <p:cNvPr id="5" name="Rectangle 4"/>
          <p:cNvSpPr/>
          <p:nvPr/>
        </p:nvSpPr>
        <p:spPr>
          <a:xfrm>
            <a:off x="566057" y="2324760"/>
            <a:ext cx="8308756" cy="5416868"/>
          </a:xfrm>
          <a:prstGeom prst="rect">
            <a:avLst/>
          </a:prstGeom>
        </p:spPr>
        <p:txBody>
          <a:bodyPr wrap="square">
            <a:spAutoFit/>
          </a:bodyPr>
          <a:lstStyle/>
          <a:p>
            <a:pPr algn="l" defTabSz="914400">
              <a:buNone/>
            </a:pPr>
            <a:r>
              <a:rPr lang="en-GB" sz="2400" b="0" i="0">
                <a:solidFill>
                  <a:schemeClr val="tx1"/>
                </a:solidFill>
                <a:latin typeface="Calibri"/>
                <a:ea typeface="+mn-ea"/>
                <a:cs typeface="+mn-cs"/>
              </a:rPr>
              <a:t>Evitare le barriere di comunicazione è una necessità nel mondo degli affari di oggi.  Non solo è fondamentale identificare se esistono queste barriere, ma anche come rimuoverle o ridurne l'effetto. </a:t>
            </a:r>
          </a:p>
          <a:p>
            <a:pPr algn="l" defTabSz="914400">
              <a:buNone/>
            </a:pPr>
            <a:endParaRPr sz="2400" dirty="0"/>
          </a:p>
          <a:p>
            <a:pPr algn="l" defTabSz="914400">
              <a:buNone/>
            </a:pPr>
            <a:r>
              <a:rPr lang="en-GB" sz="2400" b="1" i="0">
                <a:solidFill>
                  <a:schemeClr val="tx1"/>
                </a:solidFill>
                <a:latin typeface="Calibri"/>
                <a:ea typeface="+mn-ea"/>
                <a:cs typeface="+mn-cs"/>
              </a:rPr>
              <a:t>Lavorate in gruppo e trovate una soluzione pratica per le seguenti barriere comunicative:</a:t>
            </a:r>
            <a:endParaRPr sz="2400" dirty="0"/>
          </a:p>
          <a:p>
            <a:pPr marL="800100" lvl="1" indent="-342900" algn="l" defTabSz="914400">
              <a:buFont typeface="Calibri Light"/>
              <a:buAutoNum type="arabicPeriod"/>
            </a:pPr>
            <a:r>
              <a:rPr lang="en-GB" sz="2000" b="0" i="0">
                <a:solidFill>
                  <a:schemeClr val="tx1"/>
                </a:solidFill>
                <a:latin typeface="Calibri"/>
                <a:ea typeface="+mn-ea"/>
                <a:cs typeface="+mn-cs"/>
              </a:rPr>
              <a:t>Trattare con un cliente che parla troppo</a:t>
            </a:r>
            <a:endParaRPr sz="2000" dirty="0"/>
          </a:p>
          <a:p>
            <a:pPr marL="800100" lvl="1" indent="-342900" algn="l" defTabSz="914400">
              <a:buFont typeface="Calibri Light"/>
              <a:buAutoNum type="arabicPeriod"/>
            </a:pPr>
            <a:r>
              <a:rPr lang="en-GB" sz="2000" b="0" i="0">
                <a:solidFill>
                  <a:schemeClr val="tx1"/>
                </a:solidFill>
                <a:latin typeface="Calibri"/>
                <a:ea typeface="+mn-ea"/>
                <a:cs typeface="+mn-cs"/>
              </a:rPr>
              <a:t>Lavorare in un posto di lavoro rumoroso</a:t>
            </a:r>
            <a:endParaRPr sz="2000" dirty="0"/>
          </a:p>
          <a:p>
            <a:pPr marL="800100" lvl="1" indent="-342900" algn="l" defTabSz="914400">
              <a:buFont typeface="Calibri Light"/>
              <a:buAutoNum type="arabicPeriod"/>
            </a:pPr>
            <a:r>
              <a:rPr lang="en-GB" sz="2000" b="0" i="0">
                <a:solidFill>
                  <a:schemeClr val="tx1"/>
                </a:solidFill>
                <a:latin typeface="Calibri"/>
                <a:ea typeface="+mn-ea"/>
                <a:cs typeface="+mn-cs"/>
              </a:rPr>
              <a:t>Trattare con un cliente frustrato</a:t>
            </a:r>
            <a:endParaRPr sz="2000" dirty="0"/>
          </a:p>
          <a:p>
            <a:pPr marL="800100" lvl="1" indent="-342900" algn="l" defTabSz="914400">
              <a:buFont typeface="Calibri Light"/>
              <a:buAutoNum type="arabicPeriod"/>
            </a:pPr>
            <a:r>
              <a:rPr lang="en-GB" sz="2000" b="0" i="0">
                <a:solidFill>
                  <a:schemeClr val="tx1"/>
                </a:solidFill>
                <a:latin typeface="Calibri"/>
                <a:ea typeface="+mn-ea"/>
                <a:cs typeface="+mn-cs"/>
              </a:rPr>
              <a:t>Negoziare con un cliente che non parla la nostra stessa lingua</a:t>
            </a:r>
            <a:endParaRPr sz="2000" dirty="0"/>
          </a:p>
          <a:p>
            <a:pPr algn="l" defTabSz="914400">
              <a:buNone/>
            </a:pPr>
            <a:endParaRPr dirty="0"/>
          </a:p>
          <a:p>
            <a:pPr algn="l" defTabSz="914400">
              <a:buNone/>
            </a:pPr>
            <a:endParaRPr dirty="0"/>
          </a:p>
          <a:p>
            <a:pPr algn="l" defTabSz="914400">
              <a:buNone/>
            </a:pPr>
            <a:endParaRPr dirty="0"/>
          </a:p>
          <a:p>
            <a:pPr lvl="2" algn="l" defTabSz="914400">
              <a:buNone/>
            </a:pPr>
            <a:endParaRPr sz="2400" dirty="0"/>
          </a:p>
          <a:p>
            <a:pPr lvl="2" algn="l" defTabSz="914400">
              <a:buNone/>
            </a:pPr>
            <a:endParaRPr sz="2400" dirty="0"/>
          </a:p>
        </p:txBody>
      </p:sp>
      <p:sp>
        <p:nvSpPr>
          <p:cNvPr id="7" name="Rectangle 6"/>
          <p:cNvSpPr/>
          <p:nvPr/>
        </p:nvSpPr>
        <p:spPr>
          <a:xfrm>
            <a:off x="8677719" y="5550995"/>
            <a:ext cx="3251689" cy="461665"/>
          </a:xfrm>
          <a:prstGeom prst="rect">
            <a:avLst/>
          </a:prstGeom>
        </p:spPr>
        <p:txBody>
          <a:bodyPr wrap="square">
            <a:spAutoFit/>
          </a:bodyPr>
          <a:lstStyle/>
          <a:p>
            <a:r>
              <a:rPr lang="en-US" sz="1200" dirty="0" err="1" smtClean="0">
                <a:solidFill>
                  <a:schemeClr val="bg1">
                    <a:lumMod val="65000"/>
                  </a:schemeClr>
                </a:solidFill>
              </a:rPr>
              <a:t>Immagine</a:t>
            </a:r>
            <a:r>
              <a:rPr lang="en-US" sz="1200" dirty="0" smtClean="0">
                <a:solidFill>
                  <a:schemeClr val="bg1">
                    <a:lumMod val="65000"/>
                  </a:schemeClr>
                </a:solidFill>
              </a:rPr>
              <a:t>: </a:t>
            </a:r>
            <a:r>
              <a:rPr lang="en-US" sz="1200" dirty="0" smtClean="0">
                <a:solidFill>
                  <a:schemeClr val="bg1">
                    <a:lumMod val="65000"/>
                  </a:schemeClr>
                </a:solidFill>
              </a:rPr>
              <a:t>communication-1015376_1920 </a:t>
            </a:r>
            <a:r>
              <a:rPr lang="en-US" sz="1200" dirty="0" smtClean="0">
                <a:solidFill>
                  <a:schemeClr val="bg1">
                    <a:lumMod val="65000"/>
                  </a:schemeClr>
                </a:solidFill>
              </a:rPr>
              <a:t>di 3dman </a:t>
            </a:r>
            <a:r>
              <a:rPr lang="en-US" sz="1200" dirty="0" err="1" smtClean="0">
                <a:solidFill>
                  <a:schemeClr val="bg1">
                    <a:lumMod val="65000"/>
                  </a:schemeClr>
                </a:solidFill>
              </a:rPr>
              <a:t>nel</a:t>
            </a:r>
            <a:r>
              <a:rPr lang="en-US" sz="1200" dirty="0" smtClean="0">
                <a:solidFill>
                  <a:schemeClr val="bg1">
                    <a:lumMod val="65000"/>
                  </a:schemeClr>
                </a:solidFill>
              </a:rPr>
              <a:t> </a:t>
            </a:r>
            <a:r>
              <a:rPr lang="en-US" sz="1200" dirty="0" smtClean="0">
                <a:solidFill>
                  <a:schemeClr val="bg1">
                    <a:lumMod val="65000"/>
                  </a:schemeClr>
                </a:solidFill>
              </a:rPr>
              <a:t>Pixabay.com</a:t>
            </a:r>
            <a:endParaRPr lang="en-US" sz="1200" dirty="0">
              <a:solidFill>
                <a:schemeClr val="bg1">
                  <a:lumMod val="6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0337" y="1833735"/>
            <a:ext cx="3600000" cy="3600000"/>
          </a:xfrm>
          <a:prstGeom prst="rect">
            <a:avLst/>
          </a:prstGeom>
        </p:spPr>
      </p:pic>
    </p:spTree>
    <p:extLst>
      <p:ext uri="{BB962C8B-B14F-4D97-AF65-F5344CB8AC3E}">
        <p14:creationId xmlns:p14="http://schemas.microsoft.com/office/powerpoint/2010/main" val="3724540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14</a:t>
            </a:fld>
            <a:endParaRPr dirty="0"/>
          </a:p>
        </p:txBody>
      </p:sp>
      <p:sp>
        <p:nvSpPr>
          <p:cNvPr id="12" name="CasellaDiTesto 1"/>
          <p:cNvSpPr txBox="1"/>
          <p:nvPr/>
        </p:nvSpPr>
        <p:spPr>
          <a:xfrm>
            <a:off x="911225" y="1571719"/>
            <a:ext cx="5176804"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Parte 2 - Networking</a:t>
            </a:r>
          </a:p>
        </p:txBody>
      </p:sp>
      <p:sp>
        <p:nvSpPr>
          <p:cNvPr id="13" name="CasellaDiTesto 2"/>
          <p:cNvSpPr txBox="1"/>
          <p:nvPr/>
        </p:nvSpPr>
        <p:spPr>
          <a:xfrm>
            <a:off x="911225" y="2060575"/>
            <a:ext cx="5184776"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Unità 2</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7042" y="1268185"/>
            <a:ext cx="6482443" cy="4321629"/>
          </a:xfrm>
          <a:prstGeom prst="rect">
            <a:avLst/>
          </a:prstGeom>
        </p:spPr>
      </p:pic>
      <p:sp>
        <p:nvSpPr>
          <p:cNvPr id="6" name="CasellaDiTesto 2"/>
          <p:cNvSpPr txBox="1"/>
          <p:nvPr/>
        </p:nvSpPr>
        <p:spPr>
          <a:xfrm>
            <a:off x="7233558" y="5700505"/>
            <a:ext cx="4435928"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Foto di Rawpixel nel </a:t>
            </a:r>
            <a:r>
              <a:rPr lang="it-IT" sz="1200" dirty="0" smtClean="0">
                <a:solidFill>
                  <a:schemeClr val="bg1">
                    <a:lumMod val="65000"/>
                  </a:schemeClr>
                </a:solidFill>
                <a:ea typeface="Gotham Pro" charset="0"/>
                <a:cs typeface="Gotham Pro" charset="0"/>
              </a:rPr>
              <a:t>https</a:t>
            </a:r>
            <a:r>
              <a:rPr lang="it-IT" sz="1200" dirty="0">
                <a:solidFill>
                  <a:schemeClr val="bg1">
                    <a:lumMod val="65000"/>
                  </a:schemeClr>
                </a:solidFill>
                <a:ea typeface="Gotham Pro" charset="0"/>
                <a:cs typeface="Gotham Pro" charset="0"/>
              </a:rPr>
              <a:t>://unsplash.com/photos/mqpMdf1MeRE</a:t>
            </a:r>
          </a:p>
        </p:txBody>
      </p:sp>
    </p:spTree>
    <p:extLst>
      <p:ext uri="{BB962C8B-B14F-4D97-AF65-F5344CB8AC3E}">
        <p14:creationId xmlns:p14="http://schemas.microsoft.com/office/powerpoint/2010/main" val="2858028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333275"/>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Introduzione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15</a:t>
            </a:fld>
            <a:endParaRPr dirty="0"/>
          </a:p>
        </p:txBody>
      </p:sp>
      <p:sp>
        <p:nvSpPr>
          <p:cNvPr id="5" name="Rectangle 4"/>
          <p:cNvSpPr/>
          <p:nvPr/>
        </p:nvSpPr>
        <p:spPr>
          <a:xfrm>
            <a:off x="566057" y="2185060"/>
            <a:ext cx="10929257" cy="3793346"/>
          </a:xfrm>
          <a:prstGeom prst="rect">
            <a:avLst/>
          </a:prstGeom>
        </p:spPr>
        <p:txBody>
          <a:bodyPr wrap="square">
            <a:spAutoFit/>
          </a:bodyPr>
          <a:lstStyle/>
          <a:p>
            <a:pPr marL="285750" indent="-285750" algn="l" defTabSz="914400">
              <a:buFont typeface="Arial"/>
              <a:buChar char="•"/>
            </a:pPr>
            <a:r>
              <a:rPr lang="en-GB" sz="2400" b="0" i="0">
                <a:solidFill>
                  <a:schemeClr val="tx1"/>
                </a:solidFill>
                <a:latin typeface="Calibri"/>
                <a:ea typeface="+mn-ea"/>
                <a:cs typeface="+mn-cs"/>
              </a:rPr>
              <a:t>Il networking è una delle capacità personali più importanti per chi partecipa al mondo degli affari, ma è estremamente importante per gli imprenditori. </a:t>
            </a:r>
          </a:p>
          <a:p>
            <a:pPr algn="l" defTabSz="914400">
              <a:buNone/>
            </a:pPr>
            <a:endParaRPr sz="1050" dirty="0"/>
          </a:p>
          <a:p>
            <a:pPr marL="285750" indent="-285750" algn="l" defTabSz="914400">
              <a:buFont typeface="Arial"/>
              <a:buChar char="•"/>
            </a:pPr>
            <a:r>
              <a:rPr lang="en-GB" sz="2400" b="0" i="0">
                <a:solidFill>
                  <a:schemeClr val="tx1"/>
                </a:solidFill>
                <a:latin typeface="Calibri"/>
                <a:ea typeface="+mn-ea"/>
                <a:cs typeface="+mn-cs"/>
              </a:rPr>
              <a:t>La comunicazione e una forte presenza nell'arena imprenditoriale sono approcci produttivi, che aiuteranno gli imprenditori a costruire relazioni solide con altri imprenditori di diverse fasce d'età, nazionalità e settori di interesse. </a:t>
            </a:r>
          </a:p>
          <a:p>
            <a:pPr algn="l" defTabSz="914400">
              <a:buNone/>
            </a:pPr>
            <a:endParaRPr sz="1050" dirty="0"/>
          </a:p>
          <a:p>
            <a:pPr marL="285750" indent="-285750" algn="l" defTabSz="914400">
              <a:buFont typeface="Arial"/>
              <a:buChar char="•"/>
            </a:pPr>
            <a:r>
              <a:rPr lang="en-GB" sz="2400" b="0" i="0">
                <a:solidFill>
                  <a:schemeClr val="tx1"/>
                </a:solidFill>
                <a:latin typeface="Calibri"/>
                <a:ea typeface="+mn-ea"/>
                <a:cs typeface="+mn-cs"/>
              </a:rPr>
              <a:t>Il networking ha diversi punti di forza. Non solo gli imprenditori si sentiranno ispirati e motivati dopo aver partecipato a eventi o incontri specifici, ma potranno anche verificarsi molte opportunità eccezionali se colpiscono potenziali investitori o partner commerciali.  </a:t>
            </a:r>
            <a:endParaRPr sz="2400" dirty="0"/>
          </a:p>
        </p:txBody>
      </p:sp>
    </p:spTree>
    <p:extLst>
      <p:ext uri="{BB962C8B-B14F-4D97-AF65-F5344CB8AC3E}">
        <p14:creationId xmlns:p14="http://schemas.microsoft.com/office/powerpoint/2010/main" val="2910323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85165" y="1510142"/>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Alcuni concetti essenziali...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16</a:t>
            </a:fld>
            <a:endParaRPr dirty="0"/>
          </a:p>
        </p:txBody>
      </p:sp>
      <p:sp>
        <p:nvSpPr>
          <p:cNvPr id="5" name="Rectangle 4"/>
          <p:cNvSpPr/>
          <p:nvPr/>
        </p:nvSpPr>
        <p:spPr>
          <a:xfrm>
            <a:off x="485165" y="2534872"/>
            <a:ext cx="5114896" cy="3416320"/>
          </a:xfrm>
          <a:prstGeom prst="rect">
            <a:avLst/>
          </a:prstGeom>
        </p:spPr>
        <p:txBody>
          <a:bodyPr wrap="square">
            <a:spAutoFit/>
          </a:bodyPr>
          <a:lstStyle/>
          <a:p>
            <a:pPr marL="285750" indent="-285750" algn="l" defTabSz="914400">
              <a:buFont typeface="Arial"/>
              <a:buChar char="•"/>
            </a:pPr>
            <a:r>
              <a:rPr lang="fi-FI" sz="3200" b="1" i="0">
                <a:solidFill>
                  <a:schemeClr val="tx1"/>
                </a:solidFill>
                <a:latin typeface="Calibri"/>
                <a:ea typeface="+mn-ea"/>
                <a:cs typeface="+mn-cs"/>
              </a:rPr>
              <a:t>Reti informali</a:t>
            </a:r>
            <a:endParaRPr sz="3200" dirty="0"/>
          </a:p>
          <a:p>
            <a:pPr marL="742950" lvl="1" indent="-285750" algn="l" defTabSz="914400">
              <a:buFont typeface="Arial"/>
              <a:buChar char="•"/>
            </a:pPr>
            <a:r>
              <a:rPr lang="en-GB" sz="3200" b="0" i="0">
                <a:solidFill>
                  <a:schemeClr val="tx1"/>
                </a:solidFill>
                <a:latin typeface="Calibri"/>
                <a:ea typeface="+mn-ea"/>
                <a:cs typeface="+mn-cs"/>
              </a:rPr>
              <a:t>amici, famiglia, conoscenti, ecc.</a:t>
            </a:r>
            <a:endParaRPr sz="3200" dirty="0"/>
          </a:p>
          <a:p>
            <a:pPr marL="285750" indent="-285750" algn="l" defTabSz="914400">
              <a:buFont typeface="Arial"/>
              <a:buChar char="•"/>
            </a:pPr>
            <a:r>
              <a:rPr lang="fi-FI" sz="3200" b="1" i="0">
                <a:solidFill>
                  <a:schemeClr val="tx1"/>
                </a:solidFill>
                <a:latin typeface="Calibri"/>
                <a:ea typeface="+mn-ea"/>
                <a:cs typeface="+mn-cs"/>
              </a:rPr>
              <a:t>Reti formali</a:t>
            </a:r>
            <a:endParaRPr sz="3200" dirty="0"/>
          </a:p>
          <a:p>
            <a:pPr marL="742950" lvl="1" indent="-285750" algn="l" defTabSz="914400">
              <a:buFont typeface="Arial"/>
              <a:buChar char="•"/>
            </a:pPr>
            <a:r>
              <a:rPr lang="fi-FI" sz="3200" b="0" i="0">
                <a:solidFill>
                  <a:schemeClr val="tx1"/>
                </a:solidFill>
                <a:latin typeface="Calibri"/>
                <a:ea typeface="+mn-ea"/>
                <a:cs typeface="+mn-cs"/>
              </a:rPr>
              <a:t>associazioni commerciali, ecc.</a:t>
            </a:r>
          </a:p>
          <a:p>
            <a:pPr marL="285750" indent="-285750" algn="l" defTabSz="914400">
              <a:buFont typeface="Arial"/>
              <a:buChar char="•"/>
            </a:pPr>
            <a:endParaRPr sz="2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0324" y="1698062"/>
            <a:ext cx="6673765" cy="4371997"/>
          </a:xfrm>
          <a:prstGeom prst="rect">
            <a:avLst/>
          </a:prstGeom>
        </p:spPr>
      </p:pic>
      <p:sp>
        <p:nvSpPr>
          <p:cNvPr id="7" name="Rectangle 6"/>
          <p:cNvSpPr/>
          <p:nvPr/>
        </p:nvSpPr>
        <p:spPr>
          <a:xfrm>
            <a:off x="5997684" y="5755838"/>
            <a:ext cx="5521026" cy="276999"/>
          </a:xfrm>
          <a:prstGeom prst="rect">
            <a:avLst/>
          </a:prstGeom>
        </p:spPr>
        <p:txBody>
          <a:bodyPr wrap="square">
            <a:spAutoFit/>
          </a:bodyPr>
          <a:lstStyle/>
          <a:p>
            <a:r>
              <a:rPr lang="en-US" sz="1200" dirty="0" err="1" smtClean="0">
                <a:solidFill>
                  <a:schemeClr val="bg1">
                    <a:lumMod val="65000"/>
                  </a:schemeClr>
                </a:solidFill>
              </a:rPr>
              <a:t>Immagine</a:t>
            </a:r>
            <a:r>
              <a:rPr lang="en-US" sz="1200" dirty="0" smtClean="0">
                <a:solidFill>
                  <a:schemeClr val="bg1">
                    <a:lumMod val="65000"/>
                  </a:schemeClr>
                </a:solidFill>
              </a:rPr>
              <a:t>: http</a:t>
            </a:r>
            <a:r>
              <a:rPr lang="en-US" sz="1200" dirty="0">
                <a:solidFill>
                  <a:schemeClr val="bg1">
                    <a:lumMod val="65000"/>
                  </a:schemeClr>
                </a:solidFill>
              </a:rPr>
              <a:t>://www.transparentpng.com/details/networking-picture-_8397.html</a:t>
            </a:r>
          </a:p>
        </p:txBody>
      </p:sp>
    </p:spTree>
    <p:extLst>
      <p:ext uri="{BB962C8B-B14F-4D97-AF65-F5344CB8AC3E}">
        <p14:creationId xmlns:p14="http://schemas.microsoft.com/office/powerpoint/2010/main" val="1518025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479987"/>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Imprenditrici e networking</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17</a:t>
            </a:fld>
            <a:endParaRPr dirty="0"/>
          </a:p>
        </p:txBody>
      </p:sp>
      <p:sp>
        <p:nvSpPr>
          <p:cNvPr id="5" name="Rectangle 4"/>
          <p:cNvSpPr/>
          <p:nvPr/>
        </p:nvSpPr>
        <p:spPr>
          <a:xfrm>
            <a:off x="566057" y="2185060"/>
            <a:ext cx="10929257" cy="3785652"/>
          </a:xfrm>
          <a:prstGeom prst="rect">
            <a:avLst/>
          </a:prstGeom>
        </p:spPr>
        <p:txBody>
          <a:bodyPr wrap="square">
            <a:spAutoFit/>
          </a:bodyPr>
          <a:lstStyle/>
          <a:p>
            <a:pPr marL="285750" indent="-285750" algn="l" defTabSz="914400">
              <a:buFont typeface="Arial"/>
              <a:buChar char="•"/>
            </a:pPr>
            <a:r>
              <a:rPr lang="en-GB" sz="2400" b="0" i="0">
                <a:solidFill>
                  <a:schemeClr val="tx1"/>
                </a:solidFill>
                <a:latin typeface="Calibri"/>
                <a:ea typeface="+mn-ea"/>
                <a:cs typeface="+mn-cs"/>
              </a:rPr>
              <a:t>È ampiamente provato che le reti aziendali possono fornire ai partecipanti informazioni e consigli, conoscenza di nuove opportunità di business e relazioni che possono rivelarsi utili nella gestione di un'impresa. </a:t>
            </a:r>
          </a:p>
          <a:p>
            <a:pPr marL="285750" indent="-285750" algn="l" defTabSz="914400">
              <a:buFont typeface="Arial"/>
              <a:buChar char="•"/>
            </a:pPr>
            <a:r>
              <a:rPr lang="en-GB" sz="2400" b="0" i="0">
                <a:solidFill>
                  <a:schemeClr val="tx1"/>
                </a:solidFill>
                <a:latin typeface="Calibri"/>
                <a:ea typeface="+mn-ea"/>
                <a:cs typeface="+mn-cs"/>
              </a:rPr>
              <a:t>Tuttavia, </a:t>
            </a:r>
            <a:r>
              <a:rPr lang="en-GB" sz="2400" b="1" i="0">
                <a:solidFill>
                  <a:schemeClr val="tx1"/>
                </a:solidFill>
                <a:latin typeface="Calibri"/>
                <a:ea typeface="+mn-ea"/>
                <a:cs typeface="+mn-cs"/>
              </a:rPr>
              <a:t>le minoranze e le donne</a:t>
            </a:r>
            <a:r>
              <a:rPr lang="en-GB" sz="2400" b="0" i="0">
                <a:solidFill>
                  <a:schemeClr val="tx1"/>
                </a:solidFill>
                <a:latin typeface="Calibri"/>
                <a:ea typeface="+mn-ea"/>
                <a:cs typeface="+mn-cs"/>
              </a:rPr>
              <a:t> fanno spesso fatica a sfruttare queste reti perché:</a:t>
            </a:r>
          </a:p>
          <a:p>
            <a:pPr marL="742950" lvl="1" indent="-285750" algn="l" defTabSz="914400">
              <a:buFont typeface="Arial"/>
              <a:buChar char="•"/>
            </a:pPr>
            <a:r>
              <a:rPr lang="en-GB" sz="2400" b="0" i="0">
                <a:solidFill>
                  <a:schemeClr val="tx1"/>
                </a:solidFill>
                <a:latin typeface="Calibri"/>
                <a:ea typeface="+mn-ea"/>
                <a:cs typeface="+mn-cs"/>
              </a:rPr>
              <a:t>le reti professionali consistono in modo sproporzionato di persone con background simili</a:t>
            </a:r>
          </a:p>
          <a:p>
            <a:pPr marL="742950" lvl="1" indent="-285750" algn="l" defTabSz="914400">
              <a:buFont typeface="Arial"/>
              <a:buChar char="•"/>
            </a:pPr>
            <a:r>
              <a:rPr lang="en-GB" sz="2400" b="0" i="0">
                <a:solidFill>
                  <a:schemeClr val="tx1"/>
                </a:solidFill>
                <a:latin typeface="Calibri"/>
                <a:ea typeface="+mn-ea"/>
                <a:cs typeface="+mn-cs"/>
              </a:rPr>
              <a:t>ci sono meno imprese di successo guidate da minoranze o donne, è più difficile per gli aspiranti imprenditori di questi gruppi ottenere consigli, connessioni o finanziamenti.</a:t>
            </a:r>
            <a:endParaRPr sz="2400" dirty="0"/>
          </a:p>
        </p:txBody>
      </p:sp>
    </p:spTree>
    <p:extLst>
      <p:ext uri="{BB962C8B-B14F-4D97-AF65-F5344CB8AC3E}">
        <p14:creationId xmlns:p14="http://schemas.microsoft.com/office/powerpoint/2010/main" val="1055417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54901" y="1561875"/>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Cosa fare: consigli!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18</a:t>
            </a:fld>
            <a:endParaRPr dirty="0"/>
          </a:p>
        </p:txBody>
      </p:sp>
      <p:sp>
        <p:nvSpPr>
          <p:cNvPr id="5" name="Rectangle 4"/>
          <p:cNvSpPr/>
          <p:nvPr/>
        </p:nvSpPr>
        <p:spPr>
          <a:xfrm>
            <a:off x="566057" y="2185060"/>
            <a:ext cx="10929257" cy="3477875"/>
          </a:xfrm>
          <a:prstGeom prst="rect">
            <a:avLst/>
          </a:prstGeom>
        </p:spPr>
        <p:txBody>
          <a:bodyPr wrap="square">
            <a:spAutoFit/>
          </a:bodyPr>
          <a:lstStyle/>
          <a:p>
            <a:pPr marL="457200" indent="-457200" algn="l" defTabSz="914400">
              <a:buFont typeface="Calibri Light"/>
              <a:buAutoNum type="arabicPeriod"/>
            </a:pPr>
            <a:r>
              <a:rPr lang="en-GB" sz="2000" b="1" i="1" u="sng">
                <a:solidFill>
                  <a:schemeClr val="tx1"/>
                </a:solidFill>
                <a:latin typeface="Calibri"/>
                <a:ea typeface="+mn-ea"/>
                <a:cs typeface="+mn-cs"/>
              </a:rPr>
              <a:t>Scegliete la sede adatta.</a:t>
            </a:r>
            <a:r>
              <a:rPr lang="en-GB" sz="2000" b="0" i="0">
                <a:solidFill>
                  <a:schemeClr val="tx1"/>
                </a:solidFill>
                <a:latin typeface="Calibri"/>
                <a:ea typeface="+mn-ea"/>
                <a:cs typeface="+mn-cs"/>
              </a:rPr>
              <a:t> Ce ne sono molte tra cui scegliere.  Se non vi piacciono gli eventi di un'organizzazione, sceglietene altri. </a:t>
            </a:r>
          </a:p>
          <a:p>
            <a:pPr marL="457200" indent="-457200" algn="l" defTabSz="914400">
              <a:buFont typeface="Calibri Light"/>
              <a:buAutoNum type="arabicPeriod"/>
            </a:pPr>
            <a:r>
              <a:rPr lang="en-GB" sz="2000" b="1" i="1" u="sng">
                <a:solidFill>
                  <a:schemeClr val="tx1"/>
                </a:solidFill>
                <a:latin typeface="Calibri"/>
                <a:ea typeface="+mn-ea"/>
                <a:cs typeface="+mn-cs"/>
              </a:rPr>
              <a:t>Preparate una buona presentazione. </a:t>
            </a:r>
            <a:r>
              <a:rPr lang="en-GB" sz="2000" b="0" i="0">
                <a:solidFill>
                  <a:schemeClr val="tx1"/>
                </a:solidFill>
                <a:latin typeface="Calibri"/>
                <a:ea typeface="+mn-ea"/>
                <a:cs typeface="+mn-cs"/>
              </a:rPr>
              <a:t> Non siete qui per vendere, quindi non dovete concludere nessun affare. </a:t>
            </a:r>
          </a:p>
          <a:p>
            <a:pPr marL="457200" indent="-457200" algn="l" defTabSz="914400">
              <a:buFont typeface="Calibri Light"/>
              <a:buAutoNum type="arabicPeriod"/>
            </a:pPr>
            <a:r>
              <a:rPr lang="en-GB" sz="2000" b="1" i="1" u="sng">
                <a:solidFill>
                  <a:schemeClr val="tx1"/>
                </a:solidFill>
                <a:latin typeface="Calibri"/>
                <a:ea typeface="+mn-ea"/>
                <a:cs typeface="+mn-cs"/>
              </a:rPr>
              <a:t>Fate domande.</a:t>
            </a:r>
            <a:r>
              <a:rPr lang="en-GB" sz="2000" b="0" i="0">
                <a:solidFill>
                  <a:schemeClr val="tx1"/>
                </a:solidFill>
                <a:latin typeface="Calibri"/>
                <a:ea typeface="+mn-ea"/>
                <a:cs typeface="+mn-cs"/>
              </a:rPr>
              <a:t> Le donne sono brave a costruire legami e connessioni attraverso la conversazione. </a:t>
            </a:r>
          </a:p>
          <a:p>
            <a:pPr marL="457200" indent="-457200" algn="l" defTabSz="914400">
              <a:buFont typeface="Calibri Light"/>
              <a:buAutoNum type="arabicPeriod"/>
            </a:pPr>
            <a:r>
              <a:rPr lang="en-GB" sz="2000" b="1" i="1" u="sng">
                <a:solidFill>
                  <a:schemeClr val="tx1"/>
                </a:solidFill>
                <a:latin typeface="Calibri"/>
                <a:ea typeface="+mn-ea"/>
                <a:cs typeface="+mn-cs"/>
              </a:rPr>
              <a:t>Parlate con molte persone. </a:t>
            </a:r>
            <a:r>
              <a:rPr lang="en-GB" sz="2000" b="0" i="0">
                <a:solidFill>
                  <a:schemeClr val="tx1"/>
                </a:solidFill>
                <a:latin typeface="Calibri"/>
                <a:ea typeface="+mn-ea"/>
                <a:cs typeface="+mn-cs"/>
              </a:rPr>
              <a:t> Per creare una buona rete, fate una breve conversazione con una persona e passate a quella successiva. </a:t>
            </a:r>
          </a:p>
          <a:p>
            <a:pPr marL="457200" indent="-457200" algn="l" defTabSz="914400">
              <a:buFont typeface="Calibri Light"/>
              <a:buAutoNum type="arabicPeriod"/>
            </a:pPr>
            <a:r>
              <a:rPr lang="en-GB" sz="2000" b="1" i="1" u="sng">
                <a:solidFill>
                  <a:schemeClr val="tx1"/>
                </a:solidFill>
                <a:latin typeface="Calibri"/>
                <a:ea typeface="+mn-ea"/>
                <a:cs typeface="+mn-cs"/>
              </a:rPr>
              <a:t>Siate pronte a dare.</a:t>
            </a:r>
            <a:r>
              <a:rPr lang="en-GB" sz="2000" b="0" i="0">
                <a:solidFill>
                  <a:schemeClr val="tx1"/>
                </a:solidFill>
                <a:latin typeface="Calibri"/>
                <a:ea typeface="+mn-ea"/>
                <a:cs typeface="+mn-cs"/>
              </a:rPr>
              <a:t> Non andare a un evento con l'obiettivo di ottenere qualcosa. </a:t>
            </a:r>
          </a:p>
          <a:p>
            <a:pPr marL="457200" indent="-457200" algn="l" defTabSz="914400">
              <a:buFont typeface="Calibri Light"/>
              <a:buAutoNum type="arabicPeriod"/>
            </a:pPr>
            <a:r>
              <a:rPr lang="en-GB" sz="2000" b="1" i="1" u="sng">
                <a:solidFill>
                  <a:schemeClr val="tx1"/>
                </a:solidFill>
                <a:latin typeface="Calibri"/>
                <a:ea typeface="+mn-ea"/>
                <a:cs typeface="+mn-cs"/>
              </a:rPr>
              <a:t>Non fermatevi al primo incontro</a:t>
            </a:r>
            <a:r>
              <a:rPr lang="en-GB" sz="2000" b="0" i="0">
                <a:solidFill>
                  <a:schemeClr val="tx1"/>
                </a:solidFill>
                <a:latin typeface="Calibri"/>
                <a:ea typeface="+mn-ea"/>
                <a:cs typeface="+mn-cs"/>
              </a:rPr>
              <a:t> Se volete conoscere meglio qualcuno, contattatelo subito dopo l'incontro con una telefonata, un incontro personale o connettetevi con loro su LinkedIn.  </a:t>
            </a:r>
            <a:endParaRPr sz="2000" dirty="0"/>
          </a:p>
          <a:p>
            <a:pPr marL="457200" indent="-457200" algn="l" defTabSz="914400">
              <a:buFont typeface="Calibri Light"/>
              <a:buAutoNum type="arabicPeriod"/>
            </a:pPr>
            <a:r>
              <a:rPr lang="en-GB" sz="2000" b="1" i="1" u="sng">
                <a:solidFill>
                  <a:schemeClr val="tx1"/>
                </a:solidFill>
                <a:latin typeface="Calibri"/>
                <a:ea typeface="+mn-ea"/>
                <a:cs typeface="+mn-cs"/>
              </a:rPr>
              <a:t>Non andare sotto pressione. </a:t>
            </a:r>
            <a:r>
              <a:rPr lang="en-GB" sz="2000" b="0" i="0">
                <a:solidFill>
                  <a:schemeClr val="tx1"/>
                </a:solidFill>
                <a:latin typeface="Calibri"/>
                <a:ea typeface="+mn-ea"/>
                <a:cs typeface="+mn-cs"/>
              </a:rPr>
              <a:t> Non stabilirete una relazione a lungo termine fin da subito.  State solo aprendo la porta a possibili relazioni. </a:t>
            </a:r>
            <a:endParaRPr sz="3200" dirty="0"/>
          </a:p>
        </p:txBody>
      </p:sp>
    </p:spTree>
    <p:extLst>
      <p:ext uri="{BB962C8B-B14F-4D97-AF65-F5344CB8AC3E}">
        <p14:creationId xmlns:p14="http://schemas.microsoft.com/office/powerpoint/2010/main" val="3930567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81933" y="1545952"/>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Esercizio 3: Galassia Sociale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19</a:t>
            </a:fld>
            <a:endParaRPr dirty="0"/>
          </a:p>
        </p:txBody>
      </p:sp>
      <p:sp>
        <p:nvSpPr>
          <p:cNvPr id="5" name="Rectangle 4"/>
          <p:cNvSpPr/>
          <p:nvPr/>
        </p:nvSpPr>
        <p:spPr>
          <a:xfrm>
            <a:off x="566057" y="2185060"/>
            <a:ext cx="10929257" cy="584775"/>
          </a:xfrm>
          <a:prstGeom prst="rect">
            <a:avLst/>
          </a:prstGeom>
        </p:spPr>
        <p:txBody>
          <a:bodyPr wrap="square">
            <a:spAutoFit/>
          </a:bodyPr>
          <a:lstStyle/>
          <a:p>
            <a:endParaRPr lang="en-US" sz="3200" dirty="0"/>
          </a:p>
        </p:txBody>
      </p:sp>
      <p:sp>
        <p:nvSpPr>
          <p:cNvPr id="3" name="Rectangle 2"/>
          <p:cNvSpPr/>
          <p:nvPr/>
        </p:nvSpPr>
        <p:spPr>
          <a:xfrm>
            <a:off x="235511" y="2501030"/>
            <a:ext cx="5351356" cy="2215991"/>
          </a:xfrm>
          <a:prstGeom prst="rect">
            <a:avLst/>
          </a:prstGeom>
        </p:spPr>
        <p:txBody>
          <a:bodyPr wrap="square">
            <a:spAutoFit/>
          </a:bodyPr>
          <a:lstStyle/>
          <a:p>
            <a:pPr marL="457200" indent="-457200" algn="l" defTabSz="914400">
              <a:lnSpc>
                <a:spcPct val="115000"/>
              </a:lnSpc>
              <a:spcAft>
                <a:spcPts val="0"/>
              </a:spcAft>
              <a:buAutoNum type="arabicPeriod"/>
            </a:pPr>
            <a:r>
              <a:rPr lang="fi-FI" sz="2400" b="0" i="0">
                <a:solidFill>
                  <a:schemeClr val="tx1"/>
                </a:solidFill>
                <a:latin typeface="Calibri"/>
                <a:cs typeface="Times New Roman"/>
              </a:rPr>
              <a:t>Com'è fatta la tua galassia di social network? </a:t>
            </a:r>
          </a:p>
          <a:p>
            <a:pPr marL="457200" indent="-457200" algn="l" defTabSz="914400">
              <a:lnSpc>
                <a:spcPct val="115000"/>
              </a:lnSpc>
              <a:spcAft>
                <a:spcPts val="0"/>
              </a:spcAft>
              <a:buAutoNum type="arabicPeriod"/>
            </a:pPr>
            <a:r>
              <a:rPr lang="fi-FI" sz="2400" b="0" i="0">
                <a:solidFill>
                  <a:schemeClr val="tx1"/>
                </a:solidFill>
                <a:latin typeface="Calibri"/>
                <a:cs typeface="Times New Roman"/>
              </a:rPr>
              <a:t>Qual è la tua costellazione ideale?</a:t>
            </a:r>
          </a:p>
          <a:p>
            <a:pPr marL="457200" indent="-457200" algn="l" defTabSz="914400">
              <a:lnSpc>
                <a:spcPct val="115000"/>
              </a:lnSpc>
              <a:spcAft>
                <a:spcPts val="0"/>
              </a:spcAft>
              <a:buAutoNum type="arabicPeriod"/>
            </a:pPr>
            <a:r>
              <a:rPr lang="fi-FI" sz="2400" b="0" i="0">
                <a:solidFill>
                  <a:schemeClr val="tx1"/>
                </a:solidFill>
                <a:latin typeface="Calibri"/>
                <a:cs typeface="Times New Roman"/>
              </a:rPr>
              <a:t>Vuoi raggiungere la tua costellazione ideale? </a:t>
            </a:r>
          </a:p>
        </p:txBody>
      </p:sp>
      <p:sp>
        <p:nvSpPr>
          <p:cNvPr id="7" name="Rectangle 6"/>
          <p:cNvSpPr/>
          <p:nvPr/>
        </p:nvSpPr>
        <p:spPr>
          <a:xfrm>
            <a:off x="7999934" y="5923220"/>
            <a:ext cx="4000994" cy="276999"/>
          </a:xfrm>
          <a:prstGeom prst="rect">
            <a:avLst/>
          </a:prstGeom>
        </p:spPr>
        <p:txBody>
          <a:bodyPr wrap="square">
            <a:spAutoFit/>
          </a:bodyPr>
          <a:lstStyle/>
          <a:p>
            <a:r>
              <a:rPr lang="en-US" sz="1200" dirty="0" err="1" smtClean="0">
                <a:solidFill>
                  <a:schemeClr val="bg1">
                    <a:lumMod val="65000"/>
                  </a:schemeClr>
                </a:solidFill>
              </a:rPr>
              <a:t>Immagine</a:t>
            </a:r>
            <a:r>
              <a:rPr lang="en-US" sz="1200" dirty="0" smtClean="0">
                <a:solidFill>
                  <a:schemeClr val="bg1">
                    <a:lumMod val="65000"/>
                  </a:schemeClr>
                </a:solidFill>
              </a:rPr>
              <a:t>: </a:t>
            </a:r>
            <a:r>
              <a:rPr lang="en-US" sz="1200" dirty="0" smtClean="0">
                <a:solidFill>
                  <a:schemeClr val="bg1">
                    <a:lumMod val="65000"/>
                  </a:schemeClr>
                </a:solidFill>
              </a:rPr>
              <a:t>network-3537401_1920 by </a:t>
            </a:r>
            <a:r>
              <a:rPr lang="en-US" sz="1200" dirty="0" err="1" smtClean="0">
                <a:solidFill>
                  <a:schemeClr val="bg1">
                    <a:lumMod val="65000"/>
                  </a:schemeClr>
                </a:solidFill>
              </a:rPr>
              <a:t>geralt</a:t>
            </a:r>
            <a:r>
              <a:rPr lang="en-US" sz="1200" dirty="0" smtClean="0">
                <a:solidFill>
                  <a:schemeClr val="bg1">
                    <a:lumMod val="65000"/>
                  </a:schemeClr>
                </a:solidFill>
              </a:rPr>
              <a:t> at </a:t>
            </a:r>
            <a:r>
              <a:rPr lang="en-US" sz="1200" dirty="0" err="1" smtClean="0">
                <a:solidFill>
                  <a:schemeClr val="bg1">
                    <a:lumMod val="65000"/>
                  </a:schemeClr>
                </a:solidFill>
              </a:rPr>
              <a:t>Pixabay</a:t>
            </a:r>
            <a:endParaRPr lang="en-US" sz="1200" dirty="0">
              <a:solidFill>
                <a:schemeClr val="bg1">
                  <a:lumMod val="6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0991" y="2035382"/>
            <a:ext cx="5852160" cy="3901440"/>
          </a:xfrm>
          <a:prstGeom prst="rect">
            <a:avLst/>
          </a:prstGeom>
        </p:spPr>
      </p:pic>
    </p:spTree>
    <p:extLst>
      <p:ext uri="{BB962C8B-B14F-4D97-AF65-F5344CB8AC3E}">
        <p14:creationId xmlns:p14="http://schemas.microsoft.com/office/powerpoint/2010/main" val="87082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marL="0" marR="0" indent="0" algn="l" defTabSz="914400">
              <a:lnSpc>
                <a:spcPct val="100000"/>
              </a:lnSpc>
              <a:spcBef>
                <a:spcPts val="0"/>
              </a:spcBef>
              <a:spcAft>
                <a:spcPts val="0"/>
              </a:spcAft>
              <a:buNone/>
              <a:tabLst/>
            </a:pPr>
            <a:r>
              <a:rPr lang="it-IT" sz="3600" b="1" i="0" u="none" strike="noStrike" kern="1200" cap="none" spc="0" baseline="0">
                <a:ln>
                  <a:noFill/>
                </a:ln>
                <a:solidFill>
                  <a:prstClr val="black"/>
                </a:solidFill>
                <a:effectLst/>
                <a:latin typeface="Calibri"/>
                <a:ea typeface="Gotham Pro"/>
                <a:cs typeface="Gotham Pro"/>
              </a:rPr>
              <a:t>Obiettivi del modulo</a:t>
            </a:r>
          </a:p>
        </p:txBody>
      </p:sp>
      <p:sp>
        <p:nvSpPr>
          <p:cNvPr id="4" name="CasellaDiTesto 3"/>
          <p:cNvSpPr txBox="1"/>
          <p:nvPr/>
        </p:nvSpPr>
        <p:spPr>
          <a:xfrm>
            <a:off x="913054" y="2233159"/>
            <a:ext cx="10872788" cy="2979277"/>
          </a:xfrm>
          <a:prstGeom prst="rect">
            <a:avLst/>
          </a:prstGeom>
          <a:noFill/>
        </p:spPr>
        <p:txBody>
          <a:bodyPr wrap="square" rtlCol="0">
            <a:spAutoFit/>
          </a:bodyPr>
          <a:lstStyle/>
          <a:p>
            <a:pPr marL="0" marR="0" indent="0" algn="l" defTabSz="914400">
              <a:lnSpc>
                <a:spcPct val="100000"/>
              </a:lnSpc>
              <a:spcBef>
                <a:spcPts val="0"/>
              </a:spcBef>
              <a:spcAft>
                <a:spcPts val="0"/>
              </a:spcAft>
              <a:buNone/>
              <a:tabLst/>
            </a:pPr>
            <a:r>
              <a:rPr lang="en-GB" sz="2400" b="0" i="0" u="none" strike="noStrike" kern="1200" cap="none" spc="0" baseline="0">
                <a:ln>
                  <a:noFill/>
                </a:ln>
                <a:solidFill>
                  <a:prstClr val="black"/>
                </a:solidFill>
                <a:effectLst/>
                <a:latin typeface="Calibri"/>
                <a:ea typeface="+mn-ea"/>
                <a:cs typeface="+mn-cs"/>
              </a:rPr>
              <a:t>Alla fine del modulo sarete:</a:t>
            </a:r>
          </a:p>
          <a:p>
            <a:pPr marL="0" marR="0" indent="0" algn="l" defTabSz="914400">
              <a:lnSpc>
                <a:spcPct val="100000"/>
              </a:lnSpc>
              <a:spcBef>
                <a:spcPts val="0"/>
              </a:spcBef>
              <a:spcAft>
                <a:spcPts val="0"/>
              </a:spcAft>
              <a:buNone/>
              <a:tabLst/>
            </a:pPr>
            <a:endParaRPr sz="2400" strike="noStrike" dirty="0">
              <a:latin typeface="Calibri"/>
              <a:ea typeface="+mn-ea"/>
              <a:cs typeface="+mn-cs"/>
            </a:endParaRPr>
          </a:p>
          <a:p>
            <a:pPr marL="285750" indent="-228600" algn="l" defTabSz="914400">
              <a:lnSpc>
                <a:spcPct val="90000"/>
              </a:lnSpc>
              <a:spcAft>
                <a:spcPts val="600"/>
              </a:spcAft>
              <a:buFont typeface="Arial"/>
              <a:buChar char="•"/>
            </a:pPr>
            <a:r>
              <a:rPr lang="en-US" sz="2400" b="0" i="0">
                <a:solidFill>
                  <a:schemeClr val="tx1"/>
                </a:solidFill>
                <a:latin typeface="Calibri"/>
                <a:ea typeface="+mn-ea"/>
                <a:cs typeface="+mn-cs"/>
              </a:rPr>
              <a:t>conoscere i principi di comunicazione, networking e problem solving e perché sono importanti per le aziende</a:t>
            </a:r>
          </a:p>
          <a:p>
            <a:pPr marL="285750" indent="-228600" algn="l" defTabSz="914400">
              <a:lnSpc>
                <a:spcPct val="90000"/>
              </a:lnSpc>
              <a:spcAft>
                <a:spcPts val="600"/>
              </a:spcAft>
              <a:buFont typeface="Arial"/>
              <a:buChar char="•"/>
            </a:pPr>
            <a:r>
              <a:rPr lang="en-US" sz="2400" b="0" i="0">
                <a:solidFill>
                  <a:schemeClr val="tx1"/>
                </a:solidFill>
                <a:latin typeface="Calibri"/>
                <a:ea typeface="+mn-ea"/>
                <a:cs typeface="+mn-cs"/>
              </a:rPr>
              <a:t>essere in grado di applicare i principi di comunicazione, networking e problem solving alla tua attività imprenditoriale</a:t>
            </a:r>
          </a:p>
          <a:p>
            <a:pPr marL="285750" indent="-228600" algn="l" defTabSz="914400">
              <a:lnSpc>
                <a:spcPct val="90000"/>
              </a:lnSpc>
              <a:spcAft>
                <a:spcPts val="600"/>
              </a:spcAft>
              <a:buFont typeface="Arial"/>
              <a:buChar char="•"/>
            </a:pPr>
            <a:r>
              <a:rPr lang="en-US" sz="2400" b="0" i="0">
                <a:solidFill>
                  <a:schemeClr val="tx1"/>
                </a:solidFill>
                <a:latin typeface="Calibri"/>
                <a:ea typeface="+mn-ea"/>
                <a:cs typeface="+mn-cs"/>
              </a:rPr>
              <a:t>sapere come la comunicazione, il networking e il problem solving sono collegati e come applicarli tutti insieme nella tua attività imprenditoriale</a:t>
            </a:r>
          </a:p>
        </p:txBody>
      </p:sp>
      <p:sp>
        <p:nvSpPr>
          <p:cNvPr id="6" name="Slide Number Placeholder 5"/>
          <p:cNvSpPr>
            <a:spLocks noGrp="1"/>
          </p:cNvSpPr>
          <p:nvPr>
            <p:ph type="sldNum" sz="quarter" idx="12"/>
          </p:nvPr>
        </p:nvSpPr>
        <p:spPr/>
        <p:txBody>
          <a:bodyPr/>
          <a:lstStyle/>
          <a:p>
            <a:pPr marL="0" marR="0" indent="0" algn="r" defTabSz="914400">
              <a:lnSpc>
                <a:spcPct val="100000"/>
              </a:lnSpc>
              <a:spcBef>
                <a:spcPts val="0"/>
              </a:spcBef>
              <a:spcAft>
                <a:spcPts val="0"/>
              </a:spcAft>
              <a:buNone/>
              <a:tabLst/>
            </a:pPr>
            <a:fld id="{164FE841-7605-7A44-96E0-2201010B0786}" type="slidenum">
              <a:rPr lang="it-IT" sz="2000" b="0" i="0" u="none" strike="noStrike" kern="1200" cap="none" spc="0" baseline="0">
                <a:ln>
                  <a:noFill/>
                </a:ln>
                <a:solidFill>
                  <a:prstClr val="white"/>
                </a:solidFill>
                <a:effectLst/>
                <a:latin typeface="Calibri"/>
                <a:ea typeface="+mn-ea"/>
                <a:cs typeface="+mn-cs"/>
              </a:rPr>
              <a:t>2</a:t>
            </a:fld>
            <a:endParaRPr sz="2000" strike="noStrike" dirty="0">
              <a:latin typeface="Calibri"/>
              <a:ea typeface="+mn-ea"/>
              <a:cs typeface="+mn-cs"/>
            </a:endParaRPr>
          </a:p>
        </p:txBody>
      </p:sp>
    </p:spTree>
    <p:extLst>
      <p:ext uri="{BB962C8B-B14F-4D97-AF65-F5344CB8AC3E}">
        <p14:creationId xmlns:p14="http://schemas.microsoft.com/office/powerpoint/2010/main" val="4289035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396775"/>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Esercizio 4: Discorso di Networking</a:t>
            </a:r>
            <a:endParaRPr sz="4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20</a:t>
            </a:fld>
            <a:endParaRPr dirty="0"/>
          </a:p>
        </p:txBody>
      </p:sp>
      <p:sp>
        <p:nvSpPr>
          <p:cNvPr id="5" name="Rectangle 4"/>
          <p:cNvSpPr/>
          <p:nvPr/>
        </p:nvSpPr>
        <p:spPr>
          <a:xfrm>
            <a:off x="566057" y="2069166"/>
            <a:ext cx="10929257" cy="5693866"/>
          </a:xfrm>
          <a:prstGeom prst="rect">
            <a:avLst/>
          </a:prstGeom>
        </p:spPr>
        <p:txBody>
          <a:bodyPr wrap="square">
            <a:spAutoFit/>
          </a:bodyPr>
          <a:lstStyle/>
          <a:p>
            <a:pPr marL="285750" indent="-285750" algn="l" defTabSz="914400">
              <a:buFontTx/>
              <a:buChar char="-"/>
            </a:pPr>
            <a:r>
              <a:rPr lang="en-GB" sz="1800" b="0" i="0">
                <a:solidFill>
                  <a:schemeClr val="tx1"/>
                </a:solidFill>
                <a:latin typeface="Calibri"/>
                <a:ea typeface="+mn-ea"/>
                <a:cs typeface="+mn-cs"/>
              </a:rPr>
              <a:t>Ascolto </a:t>
            </a:r>
          </a:p>
          <a:p>
            <a:pPr marL="742950" lvl="1" indent="-285750" algn="l" defTabSz="914400">
              <a:buFontTx/>
              <a:buChar char="-"/>
            </a:pPr>
            <a:r>
              <a:rPr lang="en-GB" sz="1800" b="0" i="0">
                <a:solidFill>
                  <a:schemeClr val="tx1"/>
                </a:solidFill>
                <a:latin typeface="Calibri"/>
                <a:ea typeface="+mn-ea"/>
                <a:cs typeface="+mn-cs"/>
              </a:rPr>
              <a:t>Invece di lasciare vagare la mente, cerca di fare del tuo meglio per rimanere concentrato su chi sta parlando</a:t>
            </a:r>
            <a:endParaRPr dirty="0"/>
          </a:p>
          <a:p>
            <a:pPr marL="285750" indent="-285750" algn="l" defTabSz="914400">
              <a:buFontTx/>
              <a:buChar char="-"/>
            </a:pPr>
            <a:r>
              <a:rPr lang="en-GB" sz="1800" b="0" i="0">
                <a:solidFill>
                  <a:schemeClr val="tx1"/>
                </a:solidFill>
                <a:latin typeface="Calibri"/>
                <a:ea typeface="+mn-ea"/>
                <a:cs typeface="+mn-cs"/>
              </a:rPr>
              <a:t>Siate concise:</a:t>
            </a:r>
          </a:p>
          <a:p>
            <a:pPr marL="742950" lvl="1" indent="-285750" algn="l" defTabSz="914400">
              <a:buFontTx/>
              <a:buChar char="-"/>
            </a:pPr>
            <a:r>
              <a:rPr lang="en-US" sz="1800" b="0" i="0">
                <a:solidFill>
                  <a:schemeClr val="tx1"/>
                </a:solidFill>
                <a:latin typeface="Calibri"/>
                <a:ea typeface="+mn-ea"/>
                <a:cs typeface="+mn-cs"/>
              </a:rPr>
              <a:t>Qual è il vostro obiettivo?  Quali sono i vostri punti chiave?  E come potete trasmettere quei punti in modo preciso e concentrato?  Si stima che le persone trascorrono appena 8 secondi focalizzati su un singolo problema</a:t>
            </a:r>
          </a:p>
          <a:p>
            <a:pPr marL="285750" indent="-285750" algn="l" defTabSz="914400">
              <a:buFontTx/>
              <a:buChar char="-"/>
            </a:pPr>
            <a:r>
              <a:rPr lang="en-US" sz="1800" b="0" i="0">
                <a:solidFill>
                  <a:schemeClr val="tx1"/>
                </a:solidFill>
                <a:latin typeface="Calibri"/>
                <a:ea typeface="+mn-ea"/>
                <a:cs typeface="+mn-cs"/>
              </a:rPr>
              <a:t>Attenzione ai segnali non verbali:</a:t>
            </a:r>
          </a:p>
          <a:p>
            <a:pPr marL="742950" lvl="1" indent="-285750" algn="l" defTabSz="914400">
              <a:buFontTx/>
              <a:buChar char="-"/>
            </a:pPr>
            <a:r>
              <a:rPr lang="en-US" sz="1800" b="0" i="0">
                <a:solidFill>
                  <a:schemeClr val="tx1"/>
                </a:solidFill>
                <a:latin typeface="Calibri"/>
                <a:ea typeface="+mn-ea"/>
                <a:cs typeface="+mn-cs"/>
              </a:rPr>
              <a:t>Cerca di concentrarti sulla postura, le espressioni facciali e altri gesti fatti dalle persone mentre parlano.  Più puoi interpretare e più diventa preziosa la conversazione.  </a:t>
            </a:r>
          </a:p>
          <a:p>
            <a:pPr marL="285750" indent="-285750" algn="l" defTabSz="914400">
              <a:buFontTx/>
              <a:buChar char="-"/>
            </a:pPr>
            <a:endParaRPr sz="2000" dirty="0"/>
          </a:p>
          <a:p>
            <a:pPr algn="l" defTabSz="914400">
              <a:buNone/>
            </a:pPr>
            <a:r>
              <a:rPr lang="fi-FI" sz="2000" b="1" i="0">
                <a:solidFill>
                  <a:schemeClr val="tx1"/>
                </a:solidFill>
                <a:latin typeface="Calibri"/>
                <a:ea typeface="+mn-ea"/>
                <a:cs typeface="+mn-cs"/>
              </a:rPr>
              <a:t>Adesso è ora di creare il vostro discorso di networking. Presentate voi, la vostra azienda o idea per un'azienda in 30-60 secondi!</a:t>
            </a:r>
          </a:p>
          <a:p>
            <a:pPr algn="l" defTabSz="914400">
              <a:buNone/>
            </a:pPr>
            <a:endParaRPr sz="2000" dirty="0"/>
          </a:p>
          <a:p>
            <a:pPr marL="742950" lvl="1" indent="-285750" algn="l" defTabSz="914400">
              <a:buFont typeface="Wingdings"/>
              <a:buChar char="Ø"/>
            </a:pPr>
            <a:r>
              <a:rPr lang="en-GB" sz="1800" b="0" i="0">
                <a:solidFill>
                  <a:schemeClr val="tx1"/>
                </a:solidFill>
                <a:latin typeface="Calibri"/>
                <a:ea typeface="+mn-ea"/>
                <a:cs typeface="+mn-cs"/>
              </a:rPr>
              <a:t>- Chi sono io? - Cosa faccio? - Come lo faccio? - Perché lo faccio? - Per chi lo faccio?</a:t>
            </a:r>
            <a:endParaRPr dirty="0"/>
          </a:p>
          <a:p>
            <a:pPr algn="l" defTabSz="914400">
              <a:buNone/>
            </a:pPr>
            <a:endParaRPr sz="2000" dirty="0"/>
          </a:p>
          <a:p>
            <a:pPr algn="l" defTabSz="914400">
              <a:buNone/>
            </a:pPr>
            <a:endParaRPr dirty="0"/>
          </a:p>
          <a:p>
            <a:pPr algn="l" defTabSz="914400">
              <a:buNone/>
            </a:pPr>
            <a:endParaRPr dirty="0"/>
          </a:p>
          <a:p>
            <a:pPr algn="l" defTabSz="914400">
              <a:buNone/>
            </a:pPr>
            <a:endParaRPr dirty="0"/>
          </a:p>
          <a:p>
            <a:pPr lvl="2" algn="l" defTabSz="914400">
              <a:buNone/>
            </a:pPr>
            <a:endParaRPr sz="2400" dirty="0"/>
          </a:p>
          <a:p>
            <a:pPr lvl="2" algn="l" defTabSz="914400">
              <a:buNone/>
            </a:pPr>
            <a:endParaRPr sz="2400" dirty="0"/>
          </a:p>
        </p:txBody>
      </p:sp>
    </p:spTree>
    <p:extLst>
      <p:ext uri="{BB962C8B-B14F-4D97-AF65-F5344CB8AC3E}">
        <p14:creationId xmlns:p14="http://schemas.microsoft.com/office/powerpoint/2010/main" val="332926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21</a:t>
            </a:fld>
            <a:endParaRPr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3364" y="1090450"/>
            <a:ext cx="5184776" cy="4677100"/>
          </a:xfrm>
          <a:prstGeom prst="rect">
            <a:avLst/>
          </a:prstGeom>
        </p:spPr>
      </p:pic>
      <p:sp>
        <p:nvSpPr>
          <p:cNvPr id="12" name="CasellaDiTesto 1"/>
          <p:cNvSpPr txBox="1"/>
          <p:nvPr/>
        </p:nvSpPr>
        <p:spPr>
          <a:xfrm>
            <a:off x="911225" y="1571719"/>
            <a:ext cx="5176804"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Parte 3 - Problem Solving</a:t>
            </a:r>
          </a:p>
        </p:txBody>
      </p:sp>
      <p:sp>
        <p:nvSpPr>
          <p:cNvPr id="13" name="CasellaDiTesto 2"/>
          <p:cNvSpPr txBox="1"/>
          <p:nvPr/>
        </p:nvSpPr>
        <p:spPr>
          <a:xfrm>
            <a:off x="911225" y="2060575"/>
            <a:ext cx="5184776"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Unità 2</a:t>
            </a:r>
          </a:p>
        </p:txBody>
      </p:sp>
      <p:sp>
        <p:nvSpPr>
          <p:cNvPr id="6" name="CasellaDiTesto 2"/>
          <p:cNvSpPr txBox="1"/>
          <p:nvPr/>
        </p:nvSpPr>
        <p:spPr>
          <a:xfrm>
            <a:off x="7588155" y="5767550"/>
            <a:ext cx="4215934"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Immagine: </a:t>
            </a:r>
            <a:r>
              <a:rPr lang="it-IT" sz="1200" dirty="0">
                <a:solidFill>
                  <a:schemeClr val="bg1">
                    <a:lumMod val="65000"/>
                  </a:schemeClr>
                </a:solidFill>
                <a:ea typeface="Gotham Pro" charset="0"/>
                <a:cs typeface="Gotham Pro" charset="0"/>
              </a:rPr>
              <a:t>chess-3343888_1920 by Rawpixel at </a:t>
            </a:r>
            <a:r>
              <a:rPr lang="it-IT" sz="1200" dirty="0" smtClean="0">
                <a:solidFill>
                  <a:schemeClr val="bg1">
                    <a:lumMod val="65000"/>
                  </a:schemeClr>
                </a:solidFill>
                <a:ea typeface="Gotham Pro" charset="0"/>
                <a:cs typeface="Gotham Pro" charset="0"/>
              </a:rPr>
              <a:t>Pixabay.com</a:t>
            </a:r>
          </a:p>
        </p:txBody>
      </p:sp>
    </p:spTree>
    <p:extLst>
      <p:ext uri="{BB962C8B-B14F-4D97-AF65-F5344CB8AC3E}">
        <p14:creationId xmlns:p14="http://schemas.microsoft.com/office/powerpoint/2010/main" val="2889864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22</a:t>
            </a:fld>
            <a:endParaRPr dirty="0"/>
          </a:p>
        </p:txBody>
      </p:sp>
      <p:sp>
        <p:nvSpPr>
          <p:cNvPr id="4" name="CasellaDiTesto 2"/>
          <p:cNvSpPr txBox="1"/>
          <p:nvPr/>
        </p:nvSpPr>
        <p:spPr>
          <a:xfrm>
            <a:off x="9060889" y="3272946"/>
            <a:ext cx="2377297" cy="461665"/>
          </a:xfrm>
          <a:prstGeom prst="rect">
            <a:avLst/>
          </a:prstGeom>
          <a:noFill/>
        </p:spPr>
        <p:txBody>
          <a:bodyPr wrap="square" rtlCol="0">
            <a:spAutoFit/>
          </a:bodyPr>
          <a:lstStyle/>
          <a:p>
            <a:pPr algn="l" defTabSz="914400">
              <a:buNone/>
            </a:pPr>
            <a:r>
              <a:rPr lang="en-GB" sz="2400" b="0" i="0">
                <a:solidFill>
                  <a:schemeClr val="tx1"/>
                </a:solidFill>
                <a:latin typeface="Calibri"/>
                <a:ea typeface="+mn-ea"/>
                <a:cs typeface="+mn-cs"/>
              </a:rPr>
              <a:t>Dan Roam</a:t>
            </a:r>
            <a:endParaRPr sz="2400" dirty="0"/>
          </a:p>
        </p:txBody>
      </p:sp>
      <p:sp>
        <p:nvSpPr>
          <p:cNvPr id="5" name="CasellaDiTesto 1"/>
          <p:cNvSpPr txBox="1"/>
          <p:nvPr/>
        </p:nvSpPr>
        <p:spPr>
          <a:xfrm>
            <a:off x="1184856" y="2400685"/>
            <a:ext cx="10006885"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"Il cuore del business è l'arte del problem solving"</a:t>
            </a:r>
          </a:p>
        </p:txBody>
      </p:sp>
    </p:spTree>
    <p:extLst>
      <p:ext uri="{BB962C8B-B14F-4D97-AF65-F5344CB8AC3E}">
        <p14:creationId xmlns:p14="http://schemas.microsoft.com/office/powerpoint/2010/main" val="373118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Cos'è il Problem Solving?</a:t>
            </a:r>
          </a:p>
        </p:txBody>
      </p:sp>
      <p:sp>
        <p:nvSpPr>
          <p:cNvPr id="4" name="CasellaDiTesto 3"/>
          <p:cNvSpPr txBox="1"/>
          <p:nvPr/>
        </p:nvSpPr>
        <p:spPr>
          <a:xfrm>
            <a:off x="913054" y="2594104"/>
            <a:ext cx="10872788" cy="1323439"/>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La risoluzione dei problemi (o problem solving) si riferisce a una combinazione di pianificazione, decisioni e azioni intraprese per trovare una soluzione a uno o più problemi definiti. </a:t>
            </a:r>
          </a:p>
          <a:p>
            <a:pPr algn="l" defTabSz="914400">
              <a:buNone/>
            </a:pPr>
            <a:endParaRPr sz="2000" dirty="0"/>
          </a:p>
          <a:p>
            <a:pPr algn="l" defTabSz="914400">
              <a:buNone/>
            </a:pPr>
            <a:r>
              <a:rPr lang="en-GB" sz="2000" b="0" i="0">
                <a:solidFill>
                  <a:schemeClr val="tx1"/>
                </a:solidFill>
                <a:latin typeface="Calibri"/>
                <a:ea typeface="+mn-ea"/>
                <a:cs typeface="+mn-cs"/>
              </a:rPr>
              <a:t>Comprendere la natura e il tipo di problema è importante per sapere come affrontarlo e risolverlo</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23</a:t>
            </a:fld>
            <a:endParaRPr dirty="0"/>
          </a:p>
        </p:txBody>
      </p:sp>
    </p:spTree>
    <p:extLst>
      <p:ext uri="{BB962C8B-B14F-4D97-AF65-F5344CB8AC3E}">
        <p14:creationId xmlns:p14="http://schemas.microsoft.com/office/powerpoint/2010/main" val="2510348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Cos'è un problema?</a:t>
            </a:r>
          </a:p>
        </p:txBody>
      </p:sp>
      <p:sp>
        <p:nvSpPr>
          <p:cNvPr id="4" name="CasellaDiTesto 3"/>
          <p:cNvSpPr txBox="1"/>
          <p:nvPr/>
        </p:nvSpPr>
        <p:spPr>
          <a:xfrm>
            <a:off x="913054" y="2594104"/>
            <a:ext cx="10872788" cy="3477875"/>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I problemi possono essere, ad esempio:</a:t>
            </a:r>
          </a:p>
          <a:p>
            <a:pPr algn="l" defTabSz="914400">
              <a:buNone/>
            </a:pPr>
            <a:endParaRPr sz="2000" dirty="0">
              <a:ea typeface="Gotham Pro"/>
              <a:cs typeface="Gotham Pro"/>
            </a:endParaRPr>
          </a:p>
          <a:p>
            <a:pPr marL="342900" indent="-342900" algn="l" defTabSz="914400">
              <a:buFont typeface="Arial"/>
              <a:buChar char="•"/>
            </a:pPr>
            <a:r>
              <a:rPr lang="en-GB" sz="2000" b="0" i="0">
                <a:solidFill>
                  <a:schemeClr val="tx1"/>
                </a:solidFill>
                <a:latin typeface="Calibri"/>
                <a:ea typeface="+mn-ea"/>
                <a:cs typeface="+mn-cs"/>
              </a:rPr>
              <a:t>- Singolare e semplice o complesso con un problema principale e diversi sotto-problemi da risolvere</a:t>
            </a:r>
            <a:endParaRPr sz="2000" dirty="0"/>
          </a:p>
          <a:p>
            <a:pPr marL="342900" indent="-342900" algn="l" defTabSz="914400">
              <a:buFont typeface="Arial"/>
              <a:buChar char="•"/>
            </a:pPr>
            <a:r>
              <a:rPr lang="en-GB" sz="2000" b="0" i="0">
                <a:solidFill>
                  <a:schemeClr val="tx1"/>
                </a:solidFill>
                <a:latin typeface="Calibri"/>
                <a:ea typeface="+mn-ea"/>
                <a:cs typeface="+mn-cs"/>
              </a:rPr>
              <a:t>Generico o specifico che richiede una visione strategica, soggettiva e critica mirata e strategica.  I problemi ricchi di conoscenza richiedono conoscenze e competenze</a:t>
            </a:r>
          </a:p>
          <a:p>
            <a:pPr marL="342900" indent="-342900" algn="l" defTabSz="914400">
              <a:buFont typeface="Arial"/>
              <a:buChar char="•"/>
            </a:pPr>
            <a:r>
              <a:rPr lang="en-GB" sz="2000" b="0" i="0">
                <a:solidFill>
                  <a:schemeClr val="tx1"/>
                </a:solidFill>
                <a:latin typeface="Calibri"/>
                <a:ea typeface="+mn-ea"/>
                <a:cs typeface="+mn-cs"/>
              </a:rPr>
              <a:t>I problemi aperti hanno molte risposte alternative altrettanto valide (IGI Global). </a:t>
            </a:r>
            <a:endParaRPr sz="2000" dirty="0"/>
          </a:p>
          <a:p>
            <a:pPr marL="342900" indent="-342900" algn="l" defTabSz="914400">
              <a:buFont typeface="Arial"/>
              <a:buChar char="•"/>
            </a:pPr>
            <a:r>
              <a:rPr lang="en-GB" sz="2000" b="0" i="0">
                <a:solidFill>
                  <a:schemeClr val="tx1"/>
                </a:solidFill>
                <a:latin typeface="Calibri"/>
                <a:ea typeface="+mn-ea"/>
                <a:cs typeface="+mn-cs"/>
              </a:rPr>
              <a:t>I problemi difficili, sfocati o mal definiti sono aperti e unici.  Sia il problema che il risultato sono sconosciuti e nessuna formula specifica può essere utilizzata per risolvere il problema  Il processo di risoluzione dei problemi è in costante evoluzione.</a:t>
            </a:r>
            <a:endParaRPr sz="2000" dirty="0"/>
          </a:p>
          <a:p>
            <a:pPr marL="342900" indent="-342900" algn="l" defTabSz="914400">
              <a:buFont typeface="Arial"/>
              <a:buChar char="•"/>
            </a:pPr>
            <a:r>
              <a:rPr lang="en-GB" sz="2000" b="0" i="0">
                <a:solidFill>
                  <a:schemeClr val="tx1"/>
                </a:solidFill>
                <a:latin typeface="Calibri"/>
                <a:ea typeface="+mn-ea"/>
                <a:cs typeface="+mn-cs"/>
              </a:rPr>
              <a:t>I problemi possono cambiare in quanto tali o trasformarsi in un altro problema durante il processo di risoluzione dei problemi. </a:t>
            </a:r>
            <a:endParaRPr sz="2000" dirty="0"/>
          </a:p>
          <a:p>
            <a:pPr marL="342900" indent="-342900" algn="l" defTabSz="914400">
              <a:buFont typeface="Arial"/>
              <a:buChar char="•"/>
            </a:pPr>
            <a:endParaRPr sz="2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24</a:t>
            </a:fld>
            <a:endParaRPr dirty="0"/>
          </a:p>
        </p:txBody>
      </p:sp>
    </p:spTree>
    <p:extLst>
      <p:ext uri="{BB962C8B-B14F-4D97-AF65-F5344CB8AC3E}">
        <p14:creationId xmlns:p14="http://schemas.microsoft.com/office/powerpoint/2010/main" val="2665221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Perché il problem solving è importante per le aziende?</a:t>
            </a:r>
          </a:p>
        </p:txBody>
      </p:sp>
      <p:sp>
        <p:nvSpPr>
          <p:cNvPr id="4" name="CasellaDiTesto 3"/>
          <p:cNvSpPr txBox="1"/>
          <p:nvPr/>
        </p:nvSpPr>
        <p:spPr>
          <a:xfrm>
            <a:off x="913054" y="2594104"/>
            <a:ext cx="10872788" cy="3170099"/>
          </a:xfrm>
          <a:prstGeom prst="rect">
            <a:avLst/>
          </a:prstGeom>
          <a:noFill/>
        </p:spPr>
        <p:txBody>
          <a:bodyPr wrap="square" rtlCol="0">
            <a:spAutoFit/>
          </a:bodyPr>
          <a:lstStyle/>
          <a:p>
            <a:pPr marL="342900" indent="-342900" algn="l" defTabSz="914400">
              <a:buFont typeface="Arial"/>
              <a:buChar char="•"/>
            </a:pPr>
            <a:r>
              <a:rPr lang="pt-PT" sz="2000" b="0" i="0">
                <a:solidFill>
                  <a:schemeClr val="tx1"/>
                </a:solidFill>
                <a:latin typeface="Calibri"/>
                <a:ea typeface="Gotham Pro"/>
                <a:cs typeface="Gotham Pro"/>
              </a:rPr>
              <a:t>È il cuore dell'attività aziendale e dovrebbe essere applicato a tutte le attività interne ed esterne da strategia, risorse umane, gestione del rischio e formazione del personale </a:t>
            </a:r>
            <a:r>
              <a:rPr lang="en-GB" sz="2000" b="0" i="0">
                <a:solidFill>
                  <a:schemeClr val="tx1"/>
                </a:solidFill>
                <a:latin typeface="Calibri"/>
                <a:ea typeface="+mn-ea"/>
                <a:cs typeface="+mn-cs"/>
              </a:rPr>
              <a:t>alla comunicazione con i clienti</a:t>
            </a:r>
          </a:p>
          <a:p>
            <a:pPr marL="342900" indent="-342900" algn="l" defTabSz="914400">
              <a:buFont typeface="Arial"/>
              <a:buChar char="•"/>
            </a:pPr>
            <a:endParaRPr sz="2000" dirty="0">
              <a:ea typeface="Gotham Pro"/>
              <a:cs typeface="Gotham Pro"/>
            </a:endParaRPr>
          </a:p>
          <a:p>
            <a:pPr marL="342900" indent="-342900" algn="l" defTabSz="914400">
              <a:buFont typeface="Arial"/>
              <a:buChar char="•"/>
            </a:pPr>
            <a:r>
              <a:rPr lang="pt-PT" sz="2000" b="0" i="0">
                <a:solidFill>
                  <a:schemeClr val="tx1"/>
                </a:solidFill>
                <a:latin typeface="Calibri"/>
                <a:ea typeface="Gotham Pro"/>
                <a:cs typeface="Gotham Pro"/>
              </a:rPr>
              <a:t>L'idea commerciale dovrebbe basarsi sulla </a:t>
            </a:r>
            <a:r>
              <a:rPr lang="en-GB" sz="2000" b="0" i="0">
                <a:solidFill>
                  <a:schemeClr val="tx1"/>
                </a:solidFill>
                <a:latin typeface="Calibri"/>
                <a:ea typeface="+mn-ea"/>
                <a:cs typeface="+mn-cs"/>
              </a:rPr>
              <a:t>soluzione di un problema e soddisfare un'esigenza nei mercati</a:t>
            </a:r>
          </a:p>
          <a:p>
            <a:pPr marL="342900" indent="-342900" algn="l" defTabSz="914400">
              <a:buFont typeface="Arial"/>
              <a:buChar char="•"/>
            </a:pPr>
            <a:endParaRPr sz="2000" dirty="0"/>
          </a:p>
          <a:p>
            <a:pPr marL="342900" indent="-342900" algn="l" defTabSz="914400">
              <a:buFont typeface="Arial"/>
              <a:buChar char="•"/>
            </a:pPr>
            <a:r>
              <a:rPr lang="en-GB" sz="2000" b="0" i="0">
                <a:solidFill>
                  <a:schemeClr val="tx1"/>
                </a:solidFill>
                <a:latin typeface="Calibri"/>
                <a:ea typeface="+mn-ea"/>
                <a:cs typeface="+mn-cs"/>
              </a:rPr>
              <a:t>Maggiore è il valore della soluzione per i clienti, maggiore è il vantaggio competitivo dell'azienda</a:t>
            </a:r>
          </a:p>
          <a:p>
            <a:pPr marL="800100" lvl="1" indent="-342900" algn="l" defTabSz="914400">
              <a:buFont typeface="Arial"/>
              <a:buChar char="•"/>
            </a:pPr>
            <a:r>
              <a:rPr lang="en-GB" sz="2000" b="0" i="0">
                <a:solidFill>
                  <a:schemeClr val="tx1"/>
                </a:solidFill>
                <a:latin typeface="Calibri"/>
                <a:ea typeface="+mn-ea"/>
                <a:cs typeface="+mn-cs"/>
              </a:rPr>
              <a:t>Trovare soluzioni per i problemi uniche e orientate al cliente </a:t>
            </a:r>
          </a:p>
          <a:p>
            <a:pPr marL="342900" indent="-342900" algn="l" defTabSz="914400">
              <a:buFont typeface="Arial"/>
              <a:buChar char="•"/>
            </a:pPr>
            <a:endParaRPr sz="2000" dirty="0"/>
          </a:p>
          <a:p>
            <a:pPr marL="342900" indent="-342900" algn="l" defTabSz="914400">
              <a:buFont typeface="Arial"/>
              <a:buChar char="•"/>
            </a:pPr>
            <a:r>
              <a:rPr lang="en-GB" sz="2000" b="0" i="0">
                <a:solidFill>
                  <a:schemeClr val="tx1"/>
                </a:solidFill>
                <a:latin typeface="Calibri"/>
                <a:ea typeface="+mn-ea"/>
                <a:cs typeface="+mn-cs"/>
              </a:rPr>
              <a:t>Personale e management proattivi dovrebbero reagire e risolvere i problemi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25</a:t>
            </a:fld>
            <a:endParaRPr dirty="0"/>
          </a:p>
        </p:txBody>
      </p:sp>
    </p:spTree>
    <p:extLst>
      <p:ext uri="{BB962C8B-B14F-4D97-AF65-F5344CB8AC3E}">
        <p14:creationId xmlns:p14="http://schemas.microsoft.com/office/powerpoint/2010/main" val="4235217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0919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Il processo di Problem Solving</a:t>
            </a:r>
          </a:p>
        </p:txBody>
      </p:sp>
      <p:sp>
        <p:nvSpPr>
          <p:cNvPr id="4" name="CasellaDiTesto 3"/>
          <p:cNvSpPr txBox="1"/>
          <p:nvPr/>
        </p:nvSpPr>
        <p:spPr>
          <a:xfrm>
            <a:off x="913054" y="1764127"/>
            <a:ext cx="10872788" cy="3785652"/>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Il processo di risoluzione dei problemi, nel modo più semplice, può essere presentato in tre fasi principali (MIT):</a:t>
            </a:r>
          </a:p>
          <a:p>
            <a:pPr algn="l" defTabSz="914400">
              <a:buNone/>
            </a:pPr>
            <a:endParaRPr sz="2000" dirty="0">
              <a:ea typeface="Gotham Pro"/>
              <a:cs typeface="Gotham Pro"/>
            </a:endParaRPr>
          </a:p>
          <a:p>
            <a:pPr marL="342900" indent="-342900" algn="l" defTabSz="914400">
              <a:buFont typeface="Arial"/>
              <a:buChar char="•"/>
            </a:pPr>
            <a:r>
              <a:rPr lang="en-US" sz="2000" b="0" i="1">
                <a:solidFill>
                  <a:schemeClr val="tx1"/>
                </a:solidFill>
                <a:latin typeface="Calibri"/>
                <a:ea typeface="+mn-ea"/>
                <a:cs typeface="+mn-cs"/>
              </a:rPr>
              <a:t>Identificare un problema e individuarne la causa principale.</a:t>
            </a:r>
            <a:endParaRPr sz="2400" dirty="0"/>
          </a:p>
          <a:p>
            <a:pPr marL="342900" indent="-342900" algn="l" defTabSz="914400">
              <a:buFont typeface="Arial"/>
              <a:buChar char="•"/>
            </a:pPr>
            <a:r>
              <a:rPr lang="en-US" sz="2000" b="0" i="1">
                <a:solidFill>
                  <a:schemeClr val="tx1"/>
                </a:solidFill>
                <a:latin typeface="Calibri"/>
                <a:ea typeface="+mn-ea"/>
                <a:cs typeface="+mn-cs"/>
              </a:rPr>
              <a:t>Sviluppare possibili percorsi di soluzione,  </a:t>
            </a:r>
            <a:endParaRPr sz="2400" dirty="0"/>
          </a:p>
          <a:p>
            <a:pPr marL="342900" indent="-342900" algn="l" defTabSz="914400">
              <a:buFont typeface="Arial"/>
              <a:buChar char="•"/>
            </a:pPr>
            <a:r>
              <a:rPr lang="en-US" sz="2000" b="0" i="1">
                <a:solidFill>
                  <a:schemeClr val="tx1"/>
                </a:solidFill>
                <a:latin typeface="Calibri"/>
                <a:ea typeface="+mn-ea"/>
                <a:cs typeface="+mn-cs"/>
              </a:rPr>
              <a:t>Intraprendere la giusta linea d'azione.</a:t>
            </a:r>
          </a:p>
          <a:p>
            <a:pPr marL="342900" indent="-342900" algn="l" defTabSz="914400">
              <a:buFont typeface="Arial"/>
              <a:buChar char="•"/>
            </a:pPr>
            <a:endParaRPr sz="2000" dirty="0"/>
          </a:p>
          <a:p>
            <a:pPr algn="l" defTabSz="914400">
              <a:buNone/>
            </a:pPr>
            <a:r>
              <a:rPr lang="en-US" sz="2000" b="0" i="0">
                <a:solidFill>
                  <a:schemeClr val="tx1"/>
                </a:solidFill>
                <a:latin typeface="Calibri"/>
                <a:ea typeface="+mn-ea"/>
                <a:cs typeface="+mn-cs"/>
              </a:rPr>
              <a:t>Di solito vengono aggiunti più elementi:</a:t>
            </a:r>
          </a:p>
          <a:p>
            <a:pPr algn="l" defTabSz="914400">
              <a:buNone/>
            </a:pPr>
            <a:endParaRPr sz="2000" dirty="0"/>
          </a:p>
          <a:p>
            <a:pPr marL="342900" indent="-342900" algn="l" defTabSz="914400">
              <a:buFont typeface="Arial"/>
              <a:buChar char="•"/>
            </a:pPr>
            <a:r>
              <a:rPr lang="en-US" sz="2000" b="0" i="1">
                <a:solidFill>
                  <a:schemeClr val="tx1"/>
                </a:solidFill>
                <a:latin typeface="Calibri"/>
                <a:ea typeface="+mn-ea"/>
                <a:cs typeface="+mn-cs"/>
              </a:rPr>
              <a:t>Identificazione del problema</a:t>
            </a:r>
          </a:p>
          <a:p>
            <a:pPr marL="342900" indent="-342900" algn="l" defTabSz="914400">
              <a:buFont typeface="Arial"/>
              <a:buChar char="•"/>
            </a:pPr>
            <a:r>
              <a:rPr lang="en-GB" sz="2000" b="0" i="1">
                <a:solidFill>
                  <a:schemeClr val="tx1"/>
                </a:solidFill>
                <a:latin typeface="Calibri"/>
                <a:ea typeface="+mn-ea"/>
                <a:cs typeface="+mn-cs"/>
              </a:rPr>
              <a:t>Comprensione del contesto</a:t>
            </a:r>
          </a:p>
          <a:p>
            <a:pPr marL="342900" indent="-342900" algn="l" defTabSz="914400">
              <a:buFont typeface="Arial"/>
              <a:buChar char="•"/>
            </a:pPr>
            <a:r>
              <a:rPr lang="en-GB" sz="2000" b="0" i="1">
                <a:solidFill>
                  <a:schemeClr val="tx1"/>
                </a:solidFill>
                <a:latin typeface="Calibri"/>
                <a:ea typeface="+mn-ea"/>
                <a:cs typeface="+mn-cs"/>
              </a:rPr>
              <a:t>Valutazione dei risultati</a:t>
            </a:r>
          </a:p>
          <a:p>
            <a:pPr marL="342900" indent="-342900" algn="l" defTabSz="914400">
              <a:buFont typeface="Arial"/>
              <a:buChar char="•"/>
            </a:pPr>
            <a:r>
              <a:rPr lang="en-GB" sz="2000" b="0" i="1">
                <a:solidFill>
                  <a:schemeClr val="tx1"/>
                </a:solidFill>
                <a:latin typeface="Calibri"/>
                <a:ea typeface="+mn-ea"/>
                <a:cs typeface="+mn-cs"/>
              </a:rPr>
              <a:t>Apprendimento dai risultati</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26</a:t>
            </a:fld>
            <a:endParaRPr dirty="0"/>
          </a:p>
        </p:txBody>
      </p:sp>
    </p:spTree>
    <p:extLst>
      <p:ext uri="{BB962C8B-B14F-4D97-AF65-F5344CB8AC3E}">
        <p14:creationId xmlns:p14="http://schemas.microsoft.com/office/powerpoint/2010/main" val="2066332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57076"/>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Il modello di Problem Solving - Modello completo</a:t>
            </a:r>
            <a:endParaRPr sz="3600" dirty="0">
              <a:ea typeface="Gotham Pro"/>
              <a:cs typeface="Gotham Pro"/>
            </a:endParaRPr>
          </a:p>
        </p:txBody>
      </p:sp>
      <p:sp>
        <p:nvSpPr>
          <p:cNvPr id="4" name="CasellaDiTesto 3"/>
          <p:cNvSpPr txBox="1"/>
          <p:nvPr/>
        </p:nvSpPr>
        <p:spPr>
          <a:xfrm>
            <a:off x="913054" y="1894858"/>
            <a:ext cx="10872788" cy="3477875"/>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Il seguente modello combina i modelli di risoluzione dei problemi esistenti e il processo di progettazione:</a:t>
            </a:r>
          </a:p>
          <a:p>
            <a:pPr algn="l" defTabSz="914400">
              <a:buNone/>
            </a:pPr>
            <a:r>
              <a:rPr lang="en-GB" sz="2000" b="0" i="0">
                <a:solidFill>
                  <a:schemeClr val="tx1"/>
                </a:solidFill>
                <a:latin typeface="Calibri"/>
                <a:ea typeface="+mn-ea"/>
                <a:cs typeface="+mn-cs"/>
              </a:rPr>
              <a:t> </a:t>
            </a:r>
            <a:endParaRPr sz="2000" dirty="0"/>
          </a:p>
          <a:p>
            <a:pPr marL="457200" indent="-457200" algn="l" defTabSz="914400">
              <a:buFont typeface="Calibri Light"/>
              <a:buAutoNum type="arabicPeriod"/>
            </a:pPr>
            <a:r>
              <a:rPr lang="en-GB" sz="2000" b="0" i="0">
                <a:solidFill>
                  <a:schemeClr val="tx1"/>
                </a:solidFill>
                <a:latin typeface="Calibri"/>
                <a:ea typeface="+mn-ea"/>
                <a:cs typeface="+mn-cs"/>
              </a:rPr>
              <a:t>Primi segnali del problema</a:t>
            </a:r>
          </a:p>
          <a:p>
            <a:pPr marL="457200" indent="-457200" algn="l" defTabSz="914400">
              <a:buFont typeface="Calibri Light"/>
              <a:buAutoNum type="arabicPeriod"/>
            </a:pPr>
            <a:r>
              <a:rPr lang="en-US" sz="2000" b="0" i="0">
                <a:solidFill>
                  <a:schemeClr val="tx1"/>
                </a:solidFill>
                <a:latin typeface="Calibri"/>
                <a:ea typeface="+mn-ea"/>
                <a:cs typeface="+mn-cs"/>
              </a:rPr>
              <a:t>Identificazione di un problema, creazione di un piano di progetto e formazione della squadra</a:t>
            </a:r>
          </a:p>
          <a:p>
            <a:pPr marL="457200" indent="-457200" algn="l" defTabSz="914400">
              <a:buFont typeface="Calibri Light"/>
              <a:buAutoNum type="arabicPeriod"/>
            </a:pPr>
            <a:r>
              <a:rPr lang="en-GB" sz="2000" b="0" i="0">
                <a:solidFill>
                  <a:schemeClr val="tx1"/>
                </a:solidFill>
                <a:latin typeface="Calibri"/>
                <a:ea typeface="+mn-ea"/>
                <a:cs typeface="+mn-cs"/>
              </a:rPr>
              <a:t>Definire il contesto e approfondire il problema</a:t>
            </a:r>
          </a:p>
          <a:p>
            <a:pPr marL="457200" indent="-457200" algn="l" defTabSz="914400">
              <a:buFont typeface="Calibri Light"/>
              <a:buAutoNum type="arabicPeriod"/>
            </a:pPr>
            <a:r>
              <a:rPr lang="en-GB" sz="2000" b="0" i="0">
                <a:solidFill>
                  <a:schemeClr val="tx1"/>
                </a:solidFill>
                <a:latin typeface="Calibri"/>
                <a:ea typeface="+mn-ea"/>
                <a:cs typeface="+mn-cs"/>
              </a:rPr>
              <a:t>Generazione ed esplorazione di possibili soluzioni</a:t>
            </a:r>
          </a:p>
          <a:p>
            <a:pPr marL="457200" indent="-457200" algn="l" defTabSz="914400">
              <a:buFont typeface="Calibri Light"/>
              <a:buAutoNum type="arabicPeriod"/>
            </a:pPr>
            <a:r>
              <a:rPr lang="en-GB" sz="2000" b="0" i="0">
                <a:solidFill>
                  <a:schemeClr val="tx1"/>
                </a:solidFill>
                <a:latin typeface="Calibri"/>
                <a:ea typeface="+mn-ea"/>
                <a:cs typeface="+mn-cs"/>
              </a:rPr>
              <a:t>Creazione di concetti e test di concetto</a:t>
            </a:r>
          </a:p>
          <a:p>
            <a:pPr marL="457200" indent="-457200" algn="l" defTabSz="914400">
              <a:buFont typeface="Calibri Light"/>
              <a:buAutoNum type="arabicPeriod"/>
            </a:pPr>
            <a:r>
              <a:rPr lang="en-GB" sz="2000" b="0" i="0">
                <a:solidFill>
                  <a:schemeClr val="tx1"/>
                </a:solidFill>
                <a:latin typeface="Calibri"/>
                <a:ea typeface="+mn-ea"/>
                <a:cs typeface="+mn-cs"/>
              </a:rPr>
              <a:t>Selezione del concetto da sviluppare nella soluzione finale e sviluppo del risultato finale</a:t>
            </a:r>
          </a:p>
          <a:p>
            <a:pPr marL="457200" indent="-457200" algn="l" defTabSz="914400">
              <a:buFont typeface="Calibri Light"/>
              <a:buAutoNum type="arabicPeriod"/>
            </a:pPr>
            <a:r>
              <a:rPr lang="en-US" sz="2000" b="0" i="0">
                <a:solidFill>
                  <a:schemeClr val="tx1"/>
                </a:solidFill>
                <a:latin typeface="Calibri"/>
                <a:ea typeface="+mn-ea"/>
                <a:cs typeface="+mn-cs"/>
              </a:rPr>
              <a:t>Valutazione dei risultati, apprendimento e pianificazione per soluzioni future</a:t>
            </a:r>
            <a:r>
              <a:rPr lang="en-GB" sz="2000" b="0" i="0">
                <a:solidFill>
                  <a:schemeClr val="tx1"/>
                </a:solidFill>
                <a:latin typeface="Calibri"/>
                <a:ea typeface="+mn-ea"/>
                <a:cs typeface="+mn-cs"/>
              </a:rPr>
              <a:t> </a:t>
            </a:r>
          </a:p>
          <a:p>
            <a:pPr marL="457200" indent="-457200" algn="l" defTabSz="914400">
              <a:buFont typeface="Calibri Light"/>
              <a:buAutoNum type="arabicPeriod"/>
            </a:pPr>
            <a:endParaRPr sz="2000" dirty="0"/>
          </a:p>
          <a:p>
            <a:pPr algn="l" defTabSz="914400">
              <a:buNone/>
            </a:pPr>
            <a:r>
              <a:rPr lang="en-GB" sz="2000" b="0" i="0">
                <a:solidFill>
                  <a:schemeClr val="tx1"/>
                </a:solidFill>
                <a:latin typeface="Calibri"/>
                <a:ea typeface="+mn-ea"/>
                <a:cs typeface="+mn-cs"/>
                <a:sym typeface="Wingdings"/>
              </a:rPr>
              <a:t></a:t>
            </a:r>
            <a:r>
              <a:rPr lang="en-GB" sz="2000" b="0" i="0">
                <a:solidFill>
                  <a:schemeClr val="tx1"/>
                </a:solidFill>
                <a:latin typeface="Calibri"/>
                <a:ea typeface="+mn-ea"/>
                <a:cs typeface="+mn-cs"/>
              </a:rPr>
              <a:t> Vedere le seguenti diapositive per ulteriori dettagli</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27</a:t>
            </a:fld>
            <a:endParaRPr dirty="0"/>
          </a:p>
        </p:txBody>
      </p:sp>
    </p:spTree>
    <p:extLst>
      <p:ext uri="{BB962C8B-B14F-4D97-AF65-F5344CB8AC3E}">
        <p14:creationId xmlns:p14="http://schemas.microsoft.com/office/powerpoint/2010/main" val="3900888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57076"/>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Il modello di Problem Solving - Modello completo 1/3</a:t>
            </a:r>
            <a:endParaRPr sz="3600" dirty="0">
              <a:ea typeface="Gotham Pro"/>
              <a:cs typeface="Gotham Pro"/>
            </a:endParaRPr>
          </a:p>
        </p:txBody>
      </p:sp>
      <p:sp>
        <p:nvSpPr>
          <p:cNvPr id="4" name="CasellaDiTesto 3"/>
          <p:cNvSpPr txBox="1"/>
          <p:nvPr/>
        </p:nvSpPr>
        <p:spPr>
          <a:xfrm>
            <a:off x="913054" y="1948647"/>
            <a:ext cx="10872788" cy="3785652"/>
          </a:xfrm>
          <a:prstGeom prst="rect">
            <a:avLst/>
          </a:prstGeom>
          <a:noFill/>
        </p:spPr>
        <p:txBody>
          <a:bodyPr wrap="square" rtlCol="0">
            <a:spAutoFit/>
          </a:bodyPr>
          <a:lstStyle/>
          <a:p>
            <a:pPr algn="l" defTabSz="914400">
              <a:buNone/>
            </a:pPr>
            <a:r>
              <a:rPr lang="en-GB" sz="2000" b="1" i="0">
                <a:solidFill>
                  <a:schemeClr val="tx1"/>
                </a:solidFill>
                <a:latin typeface="Calibri"/>
                <a:ea typeface="+mn-ea"/>
                <a:cs typeface="+mn-cs"/>
              </a:rPr>
              <a:t>1. Primi segnali del problema</a:t>
            </a:r>
          </a:p>
          <a:p>
            <a:pPr marL="342900" indent="-342900" algn="l" defTabSz="914400">
              <a:buFont typeface="Arial"/>
              <a:buChar char="•"/>
            </a:pPr>
            <a:r>
              <a:rPr lang="en-GB" sz="2000" b="0" i="0">
                <a:solidFill>
                  <a:schemeClr val="tx1"/>
                </a:solidFill>
                <a:latin typeface="Calibri"/>
                <a:ea typeface="+mn-ea"/>
                <a:cs typeface="+mn-cs"/>
              </a:rPr>
              <a:t>La sensazione e la realizzazione che potrebbe esserci qualcosa che non va</a:t>
            </a:r>
          </a:p>
          <a:p>
            <a:pPr marL="342900" indent="-342900" algn="l" defTabSz="914400">
              <a:buFont typeface="Arial"/>
              <a:buChar char="•"/>
            </a:pPr>
            <a:r>
              <a:rPr lang="en-GB" sz="2000" b="0" i="0">
                <a:solidFill>
                  <a:schemeClr val="tx1"/>
                </a:solidFill>
                <a:latin typeface="Calibri"/>
                <a:ea typeface="+mn-ea"/>
                <a:cs typeface="+mn-cs"/>
              </a:rPr>
              <a:t>Questi possono trasformarsi in un problema da risolvere, sparire o cambiare forma. </a:t>
            </a:r>
          </a:p>
          <a:p>
            <a:pPr marL="342900" indent="-342900" algn="l" defTabSz="914400">
              <a:buFont typeface="Arial"/>
              <a:buChar char="•"/>
            </a:pPr>
            <a:r>
              <a:rPr lang="en-GB" sz="2000" b="0" i="0">
                <a:solidFill>
                  <a:schemeClr val="tx1"/>
                </a:solidFill>
                <a:latin typeface="Calibri"/>
                <a:ea typeface="+mn-ea"/>
                <a:cs typeface="+mn-cs"/>
              </a:rPr>
              <a:t>Annota questi segni, e regolarmente riorganizza le idee e parlane con gli altri, per vedere cosa succede. </a:t>
            </a:r>
            <a:endParaRPr sz="2000" dirty="0"/>
          </a:p>
          <a:p>
            <a:pPr algn="l" defTabSz="914400">
              <a:buNone/>
            </a:pPr>
            <a:endParaRPr sz="2000" dirty="0"/>
          </a:p>
          <a:p>
            <a:pPr algn="l" defTabSz="914400">
              <a:buNone/>
            </a:pPr>
            <a:r>
              <a:rPr lang="en-US" sz="2000" b="1" i="0">
                <a:solidFill>
                  <a:schemeClr val="tx1"/>
                </a:solidFill>
                <a:latin typeface="Calibri"/>
                <a:ea typeface="+mn-ea"/>
                <a:cs typeface="+mn-cs"/>
              </a:rPr>
              <a:t>2. Identificazione del problema</a:t>
            </a:r>
          </a:p>
          <a:p>
            <a:pPr marL="342900" indent="-342900" algn="l" defTabSz="914400">
              <a:buFont typeface="Arial"/>
              <a:buChar char="•"/>
            </a:pPr>
            <a:r>
              <a:rPr lang="en-US" sz="2000" b="0" i="0">
                <a:solidFill>
                  <a:schemeClr val="tx1"/>
                </a:solidFill>
                <a:latin typeface="Calibri"/>
                <a:ea typeface="+mn-ea"/>
                <a:cs typeface="+mn-cs"/>
              </a:rPr>
              <a:t>Identificare il problema </a:t>
            </a:r>
            <a:r>
              <a:rPr lang="en-GB" sz="2000" b="0" i="0">
                <a:solidFill>
                  <a:schemeClr val="tx1"/>
                </a:solidFill>
                <a:latin typeface="Calibri"/>
                <a:ea typeface="+mn-ea"/>
                <a:cs typeface="+mn-cs"/>
              </a:rPr>
              <a:t>prima di iniziare a creare una soluzione</a:t>
            </a:r>
          </a:p>
          <a:p>
            <a:pPr marL="342900" indent="-342900" algn="l" defTabSz="914400">
              <a:buFont typeface="Arial"/>
              <a:buChar char="•"/>
            </a:pPr>
            <a:r>
              <a:rPr lang="en-US" sz="2000" b="0" i="0">
                <a:solidFill>
                  <a:schemeClr val="tx1"/>
                </a:solidFill>
                <a:latin typeface="Calibri"/>
                <a:ea typeface="+mn-ea"/>
                <a:cs typeface="+mn-cs"/>
              </a:rPr>
              <a:t>Il problema potrebbe non essere ancora chiaro al 100%, ma è chiaro che è necessario lavorare sul problema</a:t>
            </a:r>
          </a:p>
          <a:p>
            <a:pPr algn="l" defTabSz="914400">
              <a:buNone/>
            </a:pPr>
            <a:endParaRPr sz="2000" dirty="0"/>
          </a:p>
          <a:p>
            <a:pPr algn="l" defTabSz="914400">
              <a:buNone/>
            </a:pPr>
            <a:r>
              <a:rPr lang="en-US" sz="2000" b="1" i="0">
                <a:solidFill>
                  <a:schemeClr val="tx1"/>
                </a:solidFill>
                <a:latin typeface="Calibri"/>
                <a:ea typeface="+mn-ea"/>
                <a:cs typeface="+mn-cs"/>
              </a:rPr>
              <a:t>3. Creazione di un piano di progetto e formazione della squadra:</a:t>
            </a:r>
          </a:p>
          <a:p>
            <a:pPr marL="342900" indent="-342900" algn="l" defTabSz="914400">
              <a:buFont typeface="Arial"/>
              <a:buChar char="•"/>
            </a:pPr>
            <a:r>
              <a:rPr lang="en-GB" sz="2000" b="0" i="0">
                <a:solidFill>
                  <a:schemeClr val="tx1"/>
                </a:solidFill>
                <a:latin typeface="Calibri"/>
                <a:ea typeface="+mn-ea"/>
                <a:cs typeface="+mn-cs"/>
              </a:rPr>
              <a:t>Pianificazione del processo di risoluzione dei problemi con timeline, partecipanti, ruoli, responsabilità e budget</a:t>
            </a:r>
          </a:p>
          <a:p>
            <a:pPr marL="342900" indent="-342900" algn="l" defTabSz="914400">
              <a:buFont typeface="Arial"/>
              <a:buChar char="•"/>
            </a:pPr>
            <a:r>
              <a:rPr lang="en-GB" sz="2000" b="0" i="0">
                <a:solidFill>
                  <a:schemeClr val="tx1"/>
                </a:solidFill>
                <a:latin typeface="Calibri"/>
                <a:ea typeface="+mn-ea"/>
                <a:cs typeface="+mn-cs"/>
              </a:rPr>
              <a:t>Il piano e il team possono essere modificati durante il processo</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28</a:t>
            </a:fld>
            <a:endParaRPr dirty="0"/>
          </a:p>
        </p:txBody>
      </p:sp>
    </p:spTree>
    <p:extLst>
      <p:ext uri="{BB962C8B-B14F-4D97-AF65-F5344CB8AC3E}">
        <p14:creationId xmlns:p14="http://schemas.microsoft.com/office/powerpoint/2010/main" val="1825634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Il modello di Problem Solving - Modello completo 2/3</a:t>
            </a:r>
            <a:endParaRPr sz="3600" dirty="0">
              <a:ea typeface="Gotham Pro"/>
              <a:cs typeface="Gotham Pro"/>
            </a:endParaRPr>
          </a:p>
        </p:txBody>
      </p:sp>
      <p:sp>
        <p:nvSpPr>
          <p:cNvPr id="4" name="CasellaDiTesto 3"/>
          <p:cNvSpPr txBox="1"/>
          <p:nvPr/>
        </p:nvSpPr>
        <p:spPr>
          <a:xfrm>
            <a:off x="913054" y="2432743"/>
            <a:ext cx="10872788" cy="3477875"/>
          </a:xfrm>
          <a:prstGeom prst="rect">
            <a:avLst/>
          </a:prstGeom>
          <a:noFill/>
        </p:spPr>
        <p:txBody>
          <a:bodyPr wrap="square" rtlCol="0">
            <a:spAutoFit/>
          </a:bodyPr>
          <a:lstStyle/>
          <a:p>
            <a:pPr algn="l" defTabSz="914400">
              <a:buNone/>
            </a:pPr>
            <a:r>
              <a:rPr lang="en-GB" sz="2000" b="1" i="0">
                <a:solidFill>
                  <a:schemeClr val="tx1"/>
                </a:solidFill>
                <a:latin typeface="Calibri"/>
                <a:ea typeface="+mn-ea"/>
                <a:cs typeface="+mn-cs"/>
              </a:rPr>
              <a:t>4. Definire il contesto e approfondire il problema</a:t>
            </a:r>
          </a:p>
          <a:p>
            <a:pPr marL="342900" indent="-342900" algn="l" defTabSz="914400">
              <a:buFont typeface="Arial"/>
              <a:buChar char="•"/>
            </a:pPr>
            <a:r>
              <a:rPr lang="en-GB" sz="2000" b="0" i="0">
                <a:solidFill>
                  <a:schemeClr val="tx1"/>
                </a:solidFill>
                <a:latin typeface="Calibri"/>
                <a:ea typeface="+mn-ea"/>
                <a:cs typeface="+mn-cs"/>
              </a:rPr>
              <a:t>Scoprire ulteriori informazioni sul problema e il suo contesto. </a:t>
            </a:r>
          </a:p>
          <a:p>
            <a:pPr marL="342900" indent="-342900" algn="l" defTabSz="914400">
              <a:buFont typeface="Arial"/>
              <a:buChar char="•"/>
            </a:pPr>
            <a:r>
              <a:rPr lang="en-GB" sz="2000" b="0" i="0">
                <a:solidFill>
                  <a:schemeClr val="tx1"/>
                </a:solidFill>
                <a:latin typeface="Calibri"/>
                <a:ea typeface="+mn-ea"/>
                <a:cs typeface="+mn-cs"/>
              </a:rPr>
              <a:t>È possibile utilizzare diversi metodi selezionati in base al problema da risolvere, ad esempio intervistare le parti coinvolte, osservazione, benchmarking, gioco di ruolo, ecc. </a:t>
            </a:r>
          </a:p>
          <a:p>
            <a:pPr marL="342900" indent="-342900" algn="l" defTabSz="914400">
              <a:buFont typeface="Arial"/>
              <a:buChar char="•"/>
            </a:pPr>
            <a:r>
              <a:rPr lang="en-GB" sz="2000" b="0" i="0">
                <a:solidFill>
                  <a:schemeClr val="tx1"/>
                </a:solidFill>
                <a:latin typeface="Calibri"/>
                <a:ea typeface="+mn-ea"/>
                <a:cs typeface="+mn-cs"/>
              </a:rPr>
              <a:t>Ascoltare e coinvolgere gli stakeholder</a:t>
            </a:r>
            <a:r>
              <a:rPr lang="fi-FI" sz="2000" b="0" i="0">
                <a:solidFill>
                  <a:schemeClr val="tx1"/>
                </a:solidFill>
                <a:latin typeface="Calibri"/>
                <a:ea typeface="+mn-ea"/>
                <a:cs typeface="+mn-cs"/>
              </a:rPr>
              <a:t>.</a:t>
            </a:r>
          </a:p>
          <a:p>
            <a:pPr algn="l" defTabSz="914400">
              <a:buNone/>
            </a:pPr>
            <a:endParaRPr sz="2000" dirty="0"/>
          </a:p>
          <a:p>
            <a:pPr algn="l" defTabSz="914400">
              <a:buNone/>
            </a:pPr>
            <a:r>
              <a:rPr lang="en-GB" sz="2000" b="1" i="0">
                <a:solidFill>
                  <a:schemeClr val="tx1"/>
                </a:solidFill>
                <a:latin typeface="Calibri"/>
                <a:ea typeface="+mn-ea"/>
                <a:cs typeface="+mn-cs"/>
              </a:rPr>
              <a:t>5. Generazione ed esplorazione di possibili soluzioni; una fase di ideazione</a:t>
            </a:r>
          </a:p>
          <a:p>
            <a:pPr marL="342900" indent="-342900" algn="l" defTabSz="914400">
              <a:buFont typeface="Arial"/>
              <a:buChar char="•"/>
            </a:pPr>
            <a:r>
              <a:rPr lang="en-GB" sz="2000" b="0" i="0">
                <a:solidFill>
                  <a:schemeClr val="tx1"/>
                </a:solidFill>
                <a:latin typeface="Calibri"/>
                <a:ea typeface="+mn-ea"/>
                <a:cs typeface="+mn-cs"/>
              </a:rPr>
              <a:t>Generazione e restringimento ed eliminazione di idee</a:t>
            </a:r>
          </a:p>
          <a:p>
            <a:pPr marL="342900" indent="-342900" algn="l" defTabSz="914400">
              <a:buFont typeface="Arial"/>
              <a:buChar char="•"/>
            </a:pPr>
            <a:r>
              <a:rPr lang="en-GB" sz="2000" b="0" i="0">
                <a:solidFill>
                  <a:schemeClr val="tx1"/>
                </a:solidFill>
                <a:latin typeface="Calibri"/>
                <a:ea typeface="+mn-ea"/>
                <a:cs typeface="+mn-cs"/>
              </a:rPr>
              <a:t>Da ripetere quante volte necessario</a:t>
            </a:r>
          </a:p>
          <a:p>
            <a:pPr marL="342900" indent="-342900" algn="l" defTabSz="914400">
              <a:buFont typeface="Arial"/>
              <a:buChar char="•"/>
            </a:pPr>
            <a:r>
              <a:rPr lang="en-GB" sz="2000" b="0" i="0">
                <a:solidFill>
                  <a:schemeClr val="tx1"/>
                </a:solidFill>
                <a:latin typeface="Calibri"/>
                <a:ea typeface="+mn-ea"/>
                <a:cs typeface="+mn-cs"/>
              </a:rPr>
              <a:t>Idee e soluzioni possono essere discusse in team e con gli stakeholder</a:t>
            </a:r>
          </a:p>
          <a:p>
            <a:pPr marL="342900" indent="-342900" algn="l" defTabSz="914400">
              <a:buFont typeface="Arial"/>
              <a:buChar char="•"/>
            </a:pPr>
            <a:r>
              <a:rPr lang="en-GB" sz="2000" b="0" i="0">
                <a:solidFill>
                  <a:schemeClr val="tx1"/>
                </a:solidFill>
                <a:latin typeface="Calibri"/>
                <a:ea typeface="+mn-ea"/>
                <a:cs typeface="+mn-cs"/>
              </a:rPr>
              <a:t>Le idee saranno sviluppate in concetti (punto 6)</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29</a:t>
            </a:fld>
            <a:endParaRPr dirty="0"/>
          </a:p>
        </p:txBody>
      </p:sp>
    </p:spTree>
    <p:extLst>
      <p:ext uri="{BB962C8B-B14F-4D97-AF65-F5344CB8AC3E}">
        <p14:creationId xmlns:p14="http://schemas.microsoft.com/office/powerpoint/2010/main" val="1814787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a:t>
            </a:fld>
            <a:endParaRPr dirty="0"/>
          </a:p>
        </p:txBody>
      </p:sp>
      <p:graphicFrame>
        <p:nvGraphicFramePr>
          <p:cNvPr id="3" name="Diagram 2"/>
          <p:cNvGraphicFramePr/>
          <p:nvPr>
            <p:extLst>
              <p:ext uri="{D42A27DB-BD31-4B8C-83A1-F6EECF244321}">
                <p14:modId xmlns:p14="http://schemas.microsoft.com/office/powerpoint/2010/main" val="3352606735"/>
              </p:ext>
            </p:extLst>
          </p:nvPr>
        </p:nvGraphicFramePr>
        <p:xfrm>
          <a:off x="138545" y="1107865"/>
          <a:ext cx="5735782"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Box 2"/>
          <p:cNvSpPr txBox="1">
            <a:spLocks noChangeArrowheads="1"/>
          </p:cNvSpPr>
          <p:nvPr/>
        </p:nvSpPr>
        <p:spPr bwMode="auto">
          <a:xfrm>
            <a:off x="2227927" y="3531501"/>
            <a:ext cx="1404620" cy="646331"/>
          </a:xfrm>
          <a:prstGeom prst="rect">
            <a:avLst/>
          </a:prstGeom>
          <a:noFill/>
          <a:ln w="9525">
            <a:noFill/>
            <a:miter lim="800000"/>
            <a:headEnd/>
            <a:tailEnd/>
          </a:ln>
        </p:spPr>
        <p:txBody>
          <a:bodyPr rot="0" vert="horz" wrap="square" lIns="91440" tIns="45720" rIns="91440" bIns="45720" anchor="t" anchorCtr="0">
            <a:spAutoFit/>
          </a:bodyPr>
          <a:lstStyle/>
          <a:p>
            <a:pPr algn="ctr" defTabSz="914400">
              <a:spcAft>
                <a:spcPts val="0"/>
              </a:spcAft>
              <a:buNone/>
            </a:pPr>
            <a:r>
              <a:rPr lang="en-GB" sz="1800" b="1" i="0">
                <a:solidFill>
                  <a:schemeClr val="tx1"/>
                </a:solidFill>
                <a:effectLst/>
                <a:latin typeface="Calibri"/>
                <a:cs typeface="Times New Roman"/>
              </a:rPr>
              <a:t>Essere umano</a:t>
            </a:r>
            <a:endParaRPr sz="2000" dirty="0">
              <a:latin typeface="Calibri"/>
              <a:ea typeface="Calibri"/>
              <a:cs typeface="Times New Roman"/>
            </a:endParaRPr>
          </a:p>
        </p:txBody>
      </p:sp>
      <p:sp>
        <p:nvSpPr>
          <p:cNvPr id="4" name="Rectangle 3"/>
          <p:cNvSpPr/>
          <p:nvPr/>
        </p:nvSpPr>
        <p:spPr>
          <a:xfrm>
            <a:off x="5874327" y="1457425"/>
            <a:ext cx="6096000" cy="4524315"/>
          </a:xfrm>
          <a:prstGeom prst="rect">
            <a:avLst/>
          </a:prstGeom>
        </p:spPr>
        <p:txBody>
          <a:bodyPr>
            <a:spAutoFit/>
          </a:bodyPr>
          <a:lstStyle/>
          <a:p>
            <a:pPr marL="342900" indent="-342900" algn="l" defTabSz="914400">
              <a:buFont typeface="Arial"/>
              <a:buChar char="•"/>
            </a:pPr>
            <a:r>
              <a:rPr lang="en-GB" sz="2400" b="0" i="0">
                <a:solidFill>
                  <a:schemeClr val="tx1"/>
                </a:solidFill>
                <a:latin typeface="Calibri"/>
                <a:ea typeface="+mn-ea"/>
                <a:cs typeface="+mn-cs"/>
              </a:rPr>
              <a:t>Problem solving, networking e comunicazione lavorano tutti insieme e beneficiano l'uno dell'altro</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La comunicazione e il networking sono necessari per risolvere i problemi e spesso è necessario il problem solving per consentire una comunicazione e un networking senza problemi.</a:t>
            </a:r>
          </a:p>
          <a:p>
            <a:pPr algn="l" defTabSz="914400">
              <a:buNone/>
            </a:pPr>
            <a:r>
              <a:rPr lang="en-GB" sz="2400" b="0" i="0">
                <a:solidFill>
                  <a:schemeClr val="tx1"/>
                </a:solidFill>
                <a:latin typeface="Calibri"/>
                <a:ea typeface="+mn-ea"/>
                <a:cs typeface="+mn-cs"/>
              </a:rPr>
              <a:t> </a:t>
            </a:r>
          </a:p>
          <a:p>
            <a:pPr marL="342900" indent="-342900" algn="l" defTabSz="914400">
              <a:buFont typeface="Arial"/>
              <a:buChar char="•"/>
            </a:pPr>
            <a:r>
              <a:rPr lang="en-GB" sz="2400" b="0" i="0">
                <a:solidFill>
                  <a:schemeClr val="tx1"/>
                </a:solidFill>
                <a:latin typeface="Calibri"/>
                <a:ea typeface="+mn-ea"/>
                <a:cs typeface="+mn-cs"/>
              </a:rPr>
              <a:t>Al centro del processo c'è un essere umano, un'interazione umana, un attore i cui bisogni vengono soddisfatti.</a:t>
            </a:r>
            <a:endParaRPr sz="2400" dirty="0"/>
          </a:p>
        </p:txBody>
      </p:sp>
    </p:spTree>
    <p:extLst>
      <p:ext uri="{BB962C8B-B14F-4D97-AF65-F5344CB8AC3E}">
        <p14:creationId xmlns:p14="http://schemas.microsoft.com/office/powerpoint/2010/main" val="3425848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Il modello di Problem Solving - Modello completo 3/3</a:t>
            </a:r>
            <a:endParaRPr sz="3600" dirty="0">
              <a:ea typeface="Gotham Pro"/>
              <a:cs typeface="Gotham Pro"/>
            </a:endParaRPr>
          </a:p>
        </p:txBody>
      </p:sp>
      <p:sp>
        <p:nvSpPr>
          <p:cNvPr id="4" name="CasellaDiTesto 3"/>
          <p:cNvSpPr txBox="1"/>
          <p:nvPr/>
        </p:nvSpPr>
        <p:spPr>
          <a:xfrm>
            <a:off x="913054" y="2396882"/>
            <a:ext cx="10872788" cy="3477875"/>
          </a:xfrm>
          <a:prstGeom prst="rect">
            <a:avLst/>
          </a:prstGeom>
          <a:noFill/>
        </p:spPr>
        <p:txBody>
          <a:bodyPr wrap="square" rtlCol="0">
            <a:spAutoFit/>
          </a:bodyPr>
          <a:lstStyle/>
          <a:p>
            <a:pPr algn="l" defTabSz="914400">
              <a:buNone/>
            </a:pPr>
            <a:r>
              <a:rPr lang="en-GB" sz="2000" b="1" i="0">
                <a:solidFill>
                  <a:schemeClr val="tx1"/>
                </a:solidFill>
                <a:latin typeface="Calibri"/>
                <a:ea typeface="+mn-ea"/>
                <a:cs typeface="+mn-cs"/>
              </a:rPr>
              <a:t>6. Creazione di concetti e test di concetto</a:t>
            </a:r>
            <a:endParaRPr sz="2000" dirty="0"/>
          </a:p>
          <a:p>
            <a:pPr marL="342900" indent="-342900" algn="l" defTabSz="914400">
              <a:buFont typeface="Arial"/>
              <a:buChar char="•"/>
            </a:pPr>
            <a:r>
              <a:rPr lang="en-GB" sz="2000" b="0" i="0">
                <a:solidFill>
                  <a:schemeClr val="tx1"/>
                </a:solidFill>
                <a:latin typeface="Calibri"/>
                <a:ea typeface="+mn-ea"/>
                <a:cs typeface="+mn-cs"/>
              </a:rPr>
              <a:t>Le idee collidono in concetti, che sono rappresentazioni approssimative di potenziali soluzioni</a:t>
            </a:r>
          </a:p>
          <a:p>
            <a:pPr marL="342900" indent="-342900" algn="l" defTabSz="914400">
              <a:buFont typeface="Arial"/>
              <a:buChar char="•"/>
            </a:pPr>
            <a:r>
              <a:rPr lang="en-GB" sz="2000" b="0" i="0">
                <a:solidFill>
                  <a:schemeClr val="tx1"/>
                </a:solidFill>
                <a:latin typeface="Calibri"/>
                <a:ea typeface="+mn-ea"/>
                <a:cs typeface="+mn-cs"/>
              </a:rPr>
              <a:t>Vengono creati alcuni concetti alternativi che presentano soluzioni diverse (di solito, ad es. 3-5)</a:t>
            </a:r>
          </a:p>
          <a:p>
            <a:pPr marL="342900" indent="-342900" algn="l" defTabSz="914400">
              <a:buFont typeface="Arial"/>
              <a:buChar char="•"/>
            </a:pPr>
            <a:r>
              <a:rPr lang="en-GB" sz="2000" b="0" i="0">
                <a:solidFill>
                  <a:schemeClr val="tx1"/>
                </a:solidFill>
                <a:latin typeface="Calibri"/>
                <a:ea typeface="+mn-ea"/>
                <a:cs typeface="+mn-cs"/>
              </a:rPr>
              <a:t>La concettualizzazione trae beneficio, ad esempio, da visualizzazione, giochi di ruolo, storyboard, prototipi rapidi</a:t>
            </a:r>
          </a:p>
          <a:p>
            <a:pPr algn="l" defTabSz="914400">
              <a:buNone/>
            </a:pPr>
            <a:endParaRPr sz="2000" dirty="0"/>
          </a:p>
          <a:p>
            <a:pPr algn="l" defTabSz="914400">
              <a:buNone/>
            </a:pPr>
            <a:r>
              <a:rPr lang="en-GB" sz="2000" b="1" i="0">
                <a:solidFill>
                  <a:schemeClr val="tx1"/>
                </a:solidFill>
                <a:latin typeface="Calibri"/>
                <a:ea typeface="+mn-ea"/>
                <a:cs typeface="+mn-cs"/>
              </a:rPr>
              <a:t>7. Selezione del concetto da sviluppare nella soluzione finale e sviluppo del risultato finale</a:t>
            </a:r>
          </a:p>
          <a:p>
            <a:pPr marL="342900" indent="-342900" algn="l" defTabSz="914400">
              <a:buFont typeface="Arial"/>
              <a:buChar char="•"/>
            </a:pPr>
            <a:r>
              <a:rPr lang="en-GB" sz="2000" b="0" i="0">
                <a:solidFill>
                  <a:schemeClr val="tx1"/>
                </a:solidFill>
                <a:latin typeface="Calibri"/>
                <a:ea typeface="+mn-ea"/>
                <a:cs typeface="+mn-cs"/>
              </a:rPr>
              <a:t>Viene svolto il test finale, con le opportune correzioni.  L'obiettivo è avere la soluzione finale pronta per essere gestita dagli utenti La finalizzazione della soluzione comprende anche la pianificazione della produzione e dei costi, il prezzo dell'elemento finale, la logistica, i tempi, le questioni legali e contrattuali, i ruoli, i costi, l'imballaggio, ecc.  </a:t>
            </a:r>
          </a:p>
          <a:p>
            <a:pPr algn="l" defTabSz="914400">
              <a:buNone/>
            </a:pPr>
            <a:endParaRPr sz="2000" dirty="0"/>
          </a:p>
          <a:p>
            <a:pPr algn="l" defTabSz="914400">
              <a:buNone/>
            </a:pPr>
            <a:r>
              <a:rPr lang="en-US" sz="2000" b="1" i="0">
                <a:solidFill>
                  <a:schemeClr val="tx1"/>
                </a:solidFill>
                <a:latin typeface="Calibri"/>
                <a:ea typeface="+mn-ea"/>
                <a:cs typeface="+mn-cs"/>
              </a:rPr>
              <a:t>8. Valutazione dei risultati, apprendimento e pianificazione per soluzioni future.</a:t>
            </a:r>
            <a:r>
              <a:rPr lang="en-US" sz="2000" b="0" i="0">
                <a:solidFill>
                  <a:schemeClr val="tx1"/>
                </a:solidFill>
                <a:latin typeface="Calibri"/>
                <a:ea typeface="+mn-ea"/>
                <a:cs typeface="+mn-cs"/>
              </a:rPr>
              <a:t> </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30</a:t>
            </a:fld>
            <a:endParaRPr dirty="0"/>
          </a:p>
        </p:txBody>
      </p:sp>
    </p:spTree>
    <p:extLst>
      <p:ext uri="{BB962C8B-B14F-4D97-AF65-F5344CB8AC3E}">
        <p14:creationId xmlns:p14="http://schemas.microsoft.com/office/powerpoint/2010/main" val="3613252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 partecipanti e le persone</a:t>
            </a:r>
          </a:p>
        </p:txBody>
      </p:sp>
      <p:sp>
        <p:nvSpPr>
          <p:cNvPr id="4" name="CasellaDiTesto 3"/>
          <p:cNvSpPr txBox="1"/>
          <p:nvPr/>
        </p:nvSpPr>
        <p:spPr>
          <a:xfrm>
            <a:off x="913054" y="2361027"/>
            <a:ext cx="10872788" cy="3785652"/>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Partecipanti e Persone - raccomandazioni:</a:t>
            </a:r>
            <a:endParaRPr sz="2000" dirty="0"/>
          </a:p>
          <a:p>
            <a:pPr marL="285750" indent="-285750" algn="l" defTabSz="914400">
              <a:buFont typeface="Arial"/>
              <a:buChar char="•"/>
            </a:pPr>
            <a:r>
              <a:rPr lang="en-US" sz="2000" b="0" i="0">
                <a:solidFill>
                  <a:schemeClr val="tx1"/>
                </a:solidFill>
                <a:latin typeface="Calibri"/>
                <a:ea typeface="+mn-ea"/>
                <a:cs typeface="+mn-cs"/>
              </a:rPr>
              <a:t>Collaborazione e lavoro di squadra</a:t>
            </a:r>
          </a:p>
          <a:p>
            <a:pPr marL="285750" indent="-285750" algn="l" defTabSz="914400">
              <a:buFont typeface="Arial"/>
              <a:buChar char="•"/>
            </a:pPr>
            <a:r>
              <a:rPr lang="en-US" sz="2000" b="0" i="0">
                <a:solidFill>
                  <a:schemeClr val="tx1"/>
                </a:solidFill>
                <a:latin typeface="Calibri"/>
                <a:ea typeface="+mn-ea"/>
                <a:cs typeface="+mn-cs"/>
              </a:rPr>
              <a:t>Un team versatile e multidisciplinare con competenze complementari legate al problema. </a:t>
            </a:r>
          </a:p>
          <a:p>
            <a:pPr marL="285750" indent="-285750" algn="l" defTabSz="914400">
              <a:buFont typeface="Arial"/>
              <a:buChar char="•"/>
            </a:pPr>
            <a:r>
              <a:rPr lang="en-US" sz="2000" b="0" i="0">
                <a:solidFill>
                  <a:schemeClr val="tx1"/>
                </a:solidFill>
                <a:latin typeface="Calibri"/>
                <a:ea typeface="+mn-ea"/>
                <a:cs typeface="+mn-cs"/>
              </a:rPr>
              <a:t>I collaboratori di processo possono essere esterni al team principale.</a:t>
            </a:r>
            <a:endParaRPr sz="2000" dirty="0"/>
          </a:p>
          <a:p>
            <a:pPr marL="285750" indent="-285750" algn="l" defTabSz="914400">
              <a:buFont typeface="Arial"/>
              <a:buChar char="•"/>
            </a:pPr>
            <a:r>
              <a:rPr lang="en-US" sz="2000" b="0" i="0">
                <a:solidFill>
                  <a:schemeClr val="tx1"/>
                </a:solidFill>
                <a:latin typeface="Calibri"/>
                <a:ea typeface="+mn-ea"/>
                <a:cs typeface="+mn-cs"/>
              </a:rPr>
              <a:t>Gli stakeholder possono apportare informazioni essenziali. Possono partecipare, ad esempio, alle sessioni di ideazione, alle interviste, raccontando storie o esperienze, o ai test.  </a:t>
            </a:r>
            <a:endParaRPr sz="2000" dirty="0"/>
          </a:p>
          <a:p>
            <a:pPr marL="285750" indent="-285750" algn="l" defTabSz="914400">
              <a:buFont typeface="Arial"/>
              <a:buChar char="•"/>
            </a:pPr>
            <a:r>
              <a:rPr lang="en-US" sz="2000" b="0" i="0">
                <a:solidFill>
                  <a:schemeClr val="tx1"/>
                </a:solidFill>
                <a:latin typeface="Calibri"/>
                <a:ea typeface="+mn-ea"/>
                <a:cs typeface="+mn-cs"/>
              </a:rPr>
              <a:t>Lavoro di squadra, ideazione, creatività e metodi di progettazione vengono usati per facilitare il lavoro, ad esempio la co-creazione.  </a:t>
            </a:r>
          </a:p>
          <a:p>
            <a:pPr marL="285750" indent="-285750" algn="l" defTabSz="914400">
              <a:buFont typeface="Arial"/>
              <a:buChar char="•"/>
            </a:pPr>
            <a:r>
              <a:rPr lang="en-US" sz="2000" b="0" i="0">
                <a:solidFill>
                  <a:schemeClr val="tx1"/>
                </a:solidFill>
                <a:latin typeface="Calibri"/>
                <a:ea typeface="+mn-ea"/>
                <a:cs typeface="+mn-cs"/>
              </a:rPr>
              <a:t> Inoltre ricordate</a:t>
            </a:r>
          </a:p>
          <a:p>
            <a:pPr marL="742950" lvl="1" indent="-285750" algn="l" defTabSz="914400">
              <a:buFont typeface="Arial"/>
              <a:buChar char="•"/>
            </a:pPr>
            <a:r>
              <a:rPr lang="en-US" sz="2000" b="0" i="0">
                <a:solidFill>
                  <a:schemeClr val="tx1"/>
                </a:solidFill>
                <a:latin typeface="Calibri"/>
                <a:ea typeface="+mn-ea"/>
                <a:cs typeface="+mn-cs"/>
              </a:rPr>
              <a:t>Potenziali clienti e non clienti. </a:t>
            </a:r>
          </a:p>
          <a:p>
            <a:pPr marL="742950" lvl="1" indent="-285750" algn="l" defTabSz="914400">
              <a:buFont typeface="Arial"/>
              <a:buChar char="•"/>
            </a:pPr>
            <a:r>
              <a:rPr lang="en-US" sz="2000" b="0" i="0">
                <a:solidFill>
                  <a:schemeClr val="tx1"/>
                </a:solidFill>
                <a:latin typeface="Calibri"/>
                <a:ea typeface="+mn-ea"/>
                <a:cs typeface="+mn-cs"/>
              </a:rPr>
              <a:t>I concorrenti, ad esempio altre aziende, ma anche abitudini, stili di vita, tendenze o prodotti.  </a:t>
            </a:r>
            <a:endParaRPr sz="2000" dirty="0"/>
          </a:p>
          <a:p>
            <a:pPr lvl="1" algn="l" defTabSz="914400">
              <a:buNone/>
            </a:pPr>
            <a:endParaRPr sz="2000" dirty="0"/>
          </a:p>
          <a:p>
            <a:pPr marL="0" lvl="1" algn="l" defTabSz="914400">
              <a:buNone/>
            </a:pPr>
            <a:r>
              <a:rPr lang="fi-FI" sz="2000" b="0" i="0">
                <a:solidFill>
                  <a:schemeClr val="tx1"/>
                </a:solidFill>
                <a:latin typeface="Calibri"/>
                <a:ea typeface="+mn-ea"/>
                <a:cs typeface="+mn-cs"/>
                <a:sym typeface="Wingdings"/>
              </a:rPr>
              <a:t></a:t>
            </a:r>
            <a:r>
              <a:rPr lang="fi-FI" sz="2000" b="0" i="0">
                <a:solidFill>
                  <a:schemeClr val="tx1"/>
                </a:solidFill>
                <a:latin typeface="Calibri"/>
                <a:ea typeface="+mn-ea"/>
                <a:cs typeface="+mn-cs"/>
              </a:rPr>
              <a:t> Chi conoscete già</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31</a:t>
            </a:fld>
            <a:endParaRPr dirty="0"/>
          </a:p>
        </p:txBody>
      </p:sp>
    </p:spTree>
    <p:extLst>
      <p:ext uri="{BB962C8B-B14F-4D97-AF65-F5344CB8AC3E}">
        <p14:creationId xmlns:p14="http://schemas.microsoft.com/office/powerpoint/2010/main" val="21038790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en-US" sz="3600" b="1" i="0">
                <a:solidFill>
                  <a:schemeClr val="tx1"/>
                </a:solidFill>
                <a:latin typeface="Calibri"/>
                <a:ea typeface="+mn-ea"/>
                <a:cs typeface="+mn-cs"/>
              </a:rPr>
              <a:t>10 metodi di riflessione e progettazione verso soluzioni</a:t>
            </a:r>
            <a:endParaRPr sz="3600" dirty="0">
              <a:ea typeface="Gotham Pro"/>
              <a:cs typeface="Gotham Pro"/>
            </a:endParaRPr>
          </a:p>
        </p:txBody>
      </p:sp>
      <p:sp>
        <p:nvSpPr>
          <p:cNvPr id="4" name="CasellaDiTesto 3"/>
          <p:cNvSpPr txBox="1"/>
          <p:nvPr/>
        </p:nvSpPr>
        <p:spPr>
          <a:xfrm>
            <a:off x="913054" y="2486530"/>
            <a:ext cx="10872788" cy="3170099"/>
          </a:xfrm>
          <a:prstGeom prst="rect">
            <a:avLst/>
          </a:prstGeom>
          <a:noFill/>
        </p:spPr>
        <p:txBody>
          <a:bodyPr wrap="square" rtlCol="0">
            <a:spAutoFit/>
          </a:bodyPr>
          <a:lstStyle/>
          <a:p>
            <a:pPr marL="457200" indent="-457200" algn="l" defTabSz="914400">
              <a:buFont typeface="Calibri Light"/>
              <a:buAutoNum type="arabicPeriod"/>
            </a:pPr>
            <a:r>
              <a:rPr lang="en-GB" sz="2000" b="0" i="0">
                <a:solidFill>
                  <a:schemeClr val="tx1"/>
                </a:solidFill>
                <a:latin typeface="Calibri"/>
                <a:ea typeface="+mn-ea"/>
                <a:cs typeface="+mn-cs"/>
              </a:rPr>
              <a:t>Creatività e capacità di pensare fuori dagli schemi</a:t>
            </a:r>
          </a:p>
          <a:p>
            <a:pPr marL="457200" indent="-457200" algn="l" defTabSz="914400">
              <a:buFont typeface="Calibri Light"/>
              <a:buAutoNum type="arabicPeriod"/>
            </a:pPr>
            <a:r>
              <a:rPr lang="en-GB" sz="2000" b="0" i="0">
                <a:solidFill>
                  <a:schemeClr val="tx1"/>
                </a:solidFill>
                <a:latin typeface="Calibri"/>
                <a:ea typeface="+mn-ea"/>
                <a:cs typeface="+mn-cs"/>
              </a:rPr>
              <a:t>Il pensiero divergente e convergente </a:t>
            </a:r>
          </a:p>
          <a:p>
            <a:pPr marL="457200" indent="-457200" algn="l" defTabSz="914400">
              <a:buFont typeface="Calibri Light"/>
              <a:buAutoNum type="arabicPeriod"/>
            </a:pPr>
            <a:r>
              <a:rPr lang="en-GB" sz="2000" b="0" i="0">
                <a:solidFill>
                  <a:schemeClr val="tx1"/>
                </a:solidFill>
                <a:latin typeface="Calibri"/>
                <a:ea typeface="+mn-ea"/>
                <a:cs typeface="+mn-cs"/>
              </a:rPr>
              <a:t>Iterazione</a:t>
            </a:r>
          </a:p>
          <a:p>
            <a:pPr marL="457200" indent="-457200" algn="l" defTabSz="914400">
              <a:buFont typeface="Calibri Light"/>
              <a:buAutoNum type="arabicPeriod"/>
            </a:pPr>
            <a:r>
              <a:rPr lang="en-GB" sz="2000" b="0" i="0">
                <a:solidFill>
                  <a:schemeClr val="tx1"/>
                </a:solidFill>
                <a:latin typeface="Calibri"/>
                <a:ea typeface="+mn-ea"/>
                <a:cs typeface="+mn-cs"/>
              </a:rPr>
              <a:t>Visualizzazione </a:t>
            </a:r>
          </a:p>
          <a:p>
            <a:pPr marL="457200" indent="-457200" algn="l" defTabSz="914400">
              <a:buFont typeface="Calibri Light"/>
              <a:buAutoNum type="arabicPeriod"/>
            </a:pPr>
            <a:r>
              <a:rPr lang="en-GB" sz="2000" b="0" i="0">
                <a:solidFill>
                  <a:schemeClr val="tx1"/>
                </a:solidFill>
                <a:latin typeface="Calibri"/>
                <a:ea typeface="+mn-ea"/>
                <a:cs typeface="+mn-cs"/>
              </a:rPr>
              <a:t>I metodi di progettazione e il Design Thinking  </a:t>
            </a:r>
          </a:p>
          <a:p>
            <a:pPr marL="457200" indent="-457200" algn="l" defTabSz="914400">
              <a:buFont typeface="Calibri Light"/>
              <a:buAutoNum type="arabicPeriod"/>
            </a:pPr>
            <a:r>
              <a:rPr lang="en-US" sz="2000" b="0" i="0">
                <a:solidFill>
                  <a:schemeClr val="tx1"/>
                </a:solidFill>
                <a:latin typeface="Calibri"/>
                <a:ea typeface="+mn-ea"/>
                <a:cs typeface="+mn-cs"/>
              </a:rPr>
              <a:t>Persone e partecipazione </a:t>
            </a:r>
          </a:p>
          <a:p>
            <a:pPr marL="457200" indent="-457200" algn="l" defTabSz="914400">
              <a:buFont typeface="Calibri Light"/>
              <a:buAutoNum type="arabicPeriod"/>
            </a:pPr>
            <a:r>
              <a:rPr lang="en-GB" sz="2000" b="0" i="0">
                <a:solidFill>
                  <a:schemeClr val="tx1"/>
                </a:solidFill>
                <a:latin typeface="Calibri"/>
                <a:ea typeface="+mn-ea"/>
                <a:cs typeface="+mn-cs"/>
              </a:rPr>
              <a:t>Concetti</a:t>
            </a:r>
          </a:p>
          <a:p>
            <a:pPr marL="457200" indent="-457200" algn="l" defTabSz="914400">
              <a:buFont typeface="Calibri Light"/>
              <a:buAutoNum type="arabicPeriod"/>
            </a:pPr>
            <a:r>
              <a:rPr lang="en-US" sz="2000" b="0" i="0">
                <a:solidFill>
                  <a:schemeClr val="tx1"/>
                </a:solidFill>
                <a:latin typeface="Calibri"/>
                <a:ea typeface="+mn-ea"/>
                <a:cs typeface="+mn-cs"/>
              </a:rPr>
              <a:t>Informazioni di mercato</a:t>
            </a:r>
          </a:p>
          <a:p>
            <a:pPr marL="457200" indent="-457200" algn="l" defTabSz="914400">
              <a:buFont typeface="Calibri Light"/>
              <a:buAutoNum type="arabicPeriod"/>
            </a:pPr>
            <a:r>
              <a:rPr lang="en-US" sz="2000" b="0" i="0">
                <a:solidFill>
                  <a:schemeClr val="tx1"/>
                </a:solidFill>
                <a:latin typeface="Calibri"/>
                <a:ea typeface="+mn-ea"/>
                <a:cs typeface="+mn-cs"/>
              </a:rPr>
              <a:t>Esperimenti rapidi</a:t>
            </a:r>
          </a:p>
          <a:p>
            <a:pPr marL="457200" indent="-457200" algn="l" defTabSz="914400">
              <a:buFont typeface="Calibri Light"/>
              <a:buAutoNum type="arabicPeriod"/>
            </a:pPr>
            <a:r>
              <a:rPr lang="en-US" sz="2000" b="0" i="0">
                <a:solidFill>
                  <a:schemeClr val="tx1"/>
                </a:solidFill>
                <a:latin typeface="Calibri"/>
                <a:ea typeface="+mn-ea"/>
                <a:cs typeface="+mn-cs"/>
              </a:rPr>
              <a:t>Le mappe mentali e le descrizioni dei processi </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32</a:t>
            </a:fld>
            <a:endParaRPr dirty="0"/>
          </a:p>
        </p:txBody>
      </p:sp>
    </p:spTree>
    <p:extLst>
      <p:ext uri="{BB962C8B-B14F-4D97-AF65-F5344CB8AC3E}">
        <p14:creationId xmlns:p14="http://schemas.microsoft.com/office/powerpoint/2010/main" val="3696828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Esercizio 5: Problem Pictionary</a:t>
            </a:r>
            <a:endParaRPr sz="3600" dirty="0">
              <a:ea typeface="Gotham Pro"/>
              <a:cs typeface="Gotham Pro"/>
            </a:endParaRPr>
          </a:p>
        </p:txBody>
      </p:sp>
      <p:sp>
        <p:nvSpPr>
          <p:cNvPr id="4" name="CasellaDiTesto 3"/>
          <p:cNvSpPr txBox="1"/>
          <p:nvPr/>
        </p:nvSpPr>
        <p:spPr>
          <a:xfrm>
            <a:off x="913054" y="2432743"/>
            <a:ext cx="10872788" cy="2554545"/>
          </a:xfrm>
          <a:prstGeom prst="rect">
            <a:avLst/>
          </a:prstGeom>
          <a:noFill/>
        </p:spPr>
        <p:txBody>
          <a:bodyPr wrap="square" rtlCol="0">
            <a:spAutoFit/>
          </a:bodyPr>
          <a:lstStyle/>
          <a:p>
            <a:pPr marL="457200" indent="-457200" algn="l" defTabSz="914400">
              <a:buFont typeface="Calibri Light"/>
              <a:buAutoNum type="arabicPeriod"/>
            </a:pPr>
            <a:r>
              <a:rPr lang="en-US" sz="2000" b="0" i="0">
                <a:solidFill>
                  <a:schemeClr val="tx1"/>
                </a:solidFill>
                <a:latin typeface="Calibri"/>
                <a:ea typeface="+mn-ea"/>
                <a:cs typeface="+mn-cs"/>
              </a:rPr>
              <a:t>Forma gruppi di due- tre persone.</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2.	L'altro descrive un problema relativo al lavoro / all'imprenditorialità e ciò che è correlato ad esso, disegnandolo senza scrivere alcuna parola.  Il disegnatore dovrebbe cercare di non parlare.</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L'altra persona cerca di indovinare qual è il problema e le sue parti.</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L'altro ha 5 minuti per indovinare il problema</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Una volta indovinato, cambia turno</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Alla fine, i gruppi descrivono i problemi al gruppo</a:t>
            </a:r>
            <a:endParaRPr sz="2000" dirty="0"/>
          </a:p>
          <a:p>
            <a:pPr algn="l" defTabSz="914400">
              <a:buNone/>
            </a:pPr>
            <a:endParaRPr sz="2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33</a:t>
            </a:fld>
            <a:endParaRPr dirty="0"/>
          </a:p>
        </p:txBody>
      </p:sp>
    </p:spTree>
    <p:extLst>
      <p:ext uri="{BB962C8B-B14F-4D97-AF65-F5344CB8AC3E}">
        <p14:creationId xmlns:p14="http://schemas.microsoft.com/office/powerpoint/2010/main" val="41386163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Ampliamento verso l'aumento della competitività</a:t>
            </a:r>
            <a:endParaRPr sz="3600" dirty="0">
              <a:ea typeface="Gotham Pro"/>
              <a:cs typeface="Gotham Pro"/>
            </a:endParaRPr>
          </a:p>
        </p:txBody>
      </p:sp>
      <p:sp>
        <p:nvSpPr>
          <p:cNvPr id="4" name="CasellaDiTesto 3"/>
          <p:cNvSpPr txBox="1"/>
          <p:nvPr/>
        </p:nvSpPr>
        <p:spPr>
          <a:xfrm>
            <a:off x="913054" y="2432743"/>
            <a:ext cx="10872788" cy="3785652"/>
          </a:xfrm>
          <a:prstGeom prst="rect">
            <a:avLst/>
          </a:prstGeom>
          <a:noFill/>
        </p:spPr>
        <p:txBody>
          <a:bodyPr wrap="square" rtlCol="0">
            <a:spAutoFit/>
          </a:bodyPr>
          <a:lstStyle/>
          <a:p>
            <a:pPr algn="l" defTabSz="914400">
              <a:buNone/>
            </a:pPr>
            <a:r>
              <a:rPr lang="en-GB" sz="2000" b="0" i="0">
                <a:solidFill>
                  <a:schemeClr val="tx1"/>
                </a:solidFill>
                <a:latin typeface="Calibri"/>
                <a:ea typeface="+mn-ea"/>
                <a:cs typeface="+mn-cs"/>
              </a:rPr>
              <a:t>Fattori che contribuiscono a portare il problem solving a un nuovo livello e aumentare la competitività dell'azienda:</a:t>
            </a:r>
          </a:p>
          <a:p>
            <a:pPr algn="l" defTabSz="914400">
              <a:buNone/>
            </a:pPr>
            <a:endParaRPr sz="2000" dirty="0"/>
          </a:p>
          <a:p>
            <a:pPr marL="457200" indent="-457200" algn="l" defTabSz="914400">
              <a:buFont typeface="Calibri Light"/>
              <a:buAutoNum type="arabicPeriod"/>
            </a:pPr>
            <a:r>
              <a:rPr lang="pt-PT" sz="2000" b="0" i="0">
                <a:solidFill>
                  <a:schemeClr val="tx1"/>
                </a:solidFill>
                <a:latin typeface="Calibri"/>
                <a:ea typeface="Gotham Pro"/>
                <a:cs typeface="Gotham Pro"/>
              </a:rPr>
              <a:t>Proattività</a:t>
            </a:r>
          </a:p>
          <a:p>
            <a:pPr marL="457200" indent="-457200" algn="l" defTabSz="914400">
              <a:buFont typeface="Calibri Light"/>
              <a:buAutoNum type="arabicPeriod"/>
            </a:pPr>
            <a:r>
              <a:rPr lang="en-GB" sz="2000" b="0" i="0">
                <a:solidFill>
                  <a:schemeClr val="tx1"/>
                </a:solidFill>
                <a:latin typeface="Calibri"/>
                <a:ea typeface="+mn-ea"/>
                <a:cs typeface="+mn-cs"/>
              </a:rPr>
              <a:t>Trasformare i problemi in opportunità</a:t>
            </a:r>
            <a:endParaRPr sz="2000" dirty="0"/>
          </a:p>
          <a:p>
            <a:pPr marL="457200" indent="-457200" algn="l" defTabSz="914400">
              <a:buFont typeface="Calibri Light"/>
              <a:buAutoNum type="arabicPeriod"/>
            </a:pPr>
            <a:r>
              <a:rPr lang="en-GB" sz="2000" b="0" i="0">
                <a:solidFill>
                  <a:schemeClr val="tx1"/>
                </a:solidFill>
                <a:latin typeface="Calibri"/>
                <a:ea typeface="+mn-ea"/>
                <a:cs typeface="+mn-cs"/>
              </a:rPr>
              <a:t>Persone, passione e cultura per la risoluzione dei problemi</a:t>
            </a:r>
          </a:p>
          <a:p>
            <a:pPr marL="800100" lvl="1" indent="-342900" algn="l" defTabSz="914400">
              <a:buFontTx/>
              <a:buChar char="-"/>
            </a:pPr>
            <a:r>
              <a:rPr lang="en-GB" sz="2000" b="0" i="0">
                <a:solidFill>
                  <a:schemeClr val="tx1"/>
                </a:solidFill>
                <a:latin typeface="Calibri"/>
                <a:ea typeface="+mn-ea"/>
                <a:cs typeface="+mn-cs"/>
              </a:rPr>
              <a:t>Le competenze, le capacità, le qualità e le risorse delle persone che risolvono i problemi. </a:t>
            </a:r>
          </a:p>
          <a:p>
            <a:pPr marL="800100" lvl="1" indent="-342900" algn="l" defTabSz="914400">
              <a:buFontTx/>
              <a:buChar char="-"/>
            </a:pPr>
            <a:r>
              <a:rPr lang="en-US" sz="2000" b="0" i="0">
                <a:solidFill>
                  <a:schemeClr val="tx1"/>
                </a:solidFill>
                <a:latin typeface="Calibri"/>
                <a:ea typeface="+mn-ea"/>
                <a:cs typeface="+mn-cs"/>
              </a:rPr>
              <a:t>Creare una cultura che supporti e promuova la risoluzione dei problemi e la creatività </a:t>
            </a:r>
          </a:p>
          <a:p>
            <a:pPr marL="800100" lvl="1" indent="-342900" algn="l" defTabSz="914400">
              <a:buFontTx/>
              <a:buChar char="-"/>
            </a:pPr>
            <a:r>
              <a:rPr lang="en-GB" sz="2000" b="0" i="0">
                <a:solidFill>
                  <a:schemeClr val="tx1"/>
                </a:solidFill>
                <a:latin typeface="Calibri"/>
                <a:ea typeface="+mn-ea"/>
                <a:cs typeface="+mn-cs"/>
              </a:rPr>
              <a:t>L'emancipazione è essenziale per sfruttare a pieno le qualità delle persone. </a:t>
            </a:r>
          </a:p>
          <a:p>
            <a:pPr marL="800100" lvl="1" indent="-342900" algn="l" defTabSz="914400">
              <a:buFontTx/>
              <a:buChar char="-"/>
            </a:pPr>
            <a:r>
              <a:rPr lang="en-GB" sz="2000" b="0" i="0">
                <a:solidFill>
                  <a:schemeClr val="tx1"/>
                </a:solidFill>
                <a:latin typeface="Calibri"/>
                <a:ea typeface="+mn-ea"/>
                <a:cs typeface="+mn-cs"/>
              </a:rPr>
              <a:t>La passione e l'attitudine delle persone coinvolte. </a:t>
            </a:r>
          </a:p>
          <a:p>
            <a:pPr marL="457200" indent="-457200" algn="l" defTabSz="914400">
              <a:buFont typeface="Calibri Light"/>
              <a:buAutoNum type="arabicPeriod"/>
            </a:pPr>
            <a:r>
              <a:rPr lang="en-US" sz="2000" b="0" i="0">
                <a:solidFill>
                  <a:schemeClr val="tx1"/>
                </a:solidFill>
                <a:latin typeface="Calibri"/>
                <a:ea typeface="+mn-ea"/>
                <a:cs typeface="+mn-cs"/>
              </a:rPr>
              <a:t>Apprendimento e valutazione</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Costruire una storia e comunicarla</a:t>
            </a:r>
            <a:endParaRPr sz="2000" dirty="0"/>
          </a:p>
          <a:p>
            <a:pPr algn="l" defTabSz="914400">
              <a:buNone/>
            </a:pPr>
            <a:endParaRPr sz="2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34</a:t>
            </a:fld>
            <a:endParaRPr dirty="0"/>
          </a:p>
        </p:txBody>
      </p:sp>
    </p:spTree>
    <p:extLst>
      <p:ext uri="{BB962C8B-B14F-4D97-AF65-F5344CB8AC3E}">
        <p14:creationId xmlns:p14="http://schemas.microsoft.com/office/powerpoint/2010/main" val="33437666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646331"/>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Esercizio 6: Scatola di problemi</a:t>
            </a:r>
          </a:p>
        </p:txBody>
      </p:sp>
      <p:sp>
        <p:nvSpPr>
          <p:cNvPr id="4" name="CasellaDiTesto 3"/>
          <p:cNvSpPr txBox="1"/>
          <p:nvPr/>
        </p:nvSpPr>
        <p:spPr>
          <a:xfrm>
            <a:off x="913054" y="2093120"/>
            <a:ext cx="10872788" cy="3477875"/>
          </a:xfrm>
          <a:prstGeom prst="rect">
            <a:avLst/>
          </a:prstGeom>
          <a:noFill/>
        </p:spPr>
        <p:txBody>
          <a:bodyPr wrap="square" rtlCol="0">
            <a:spAutoFit/>
          </a:bodyPr>
          <a:lstStyle/>
          <a:p>
            <a:pPr marL="457200" indent="-457200" algn="l" defTabSz="914400">
              <a:buFont typeface="Calibri Light"/>
              <a:buAutoNum type="arabicPeriod"/>
            </a:pPr>
            <a:r>
              <a:rPr lang="en-US" sz="2000" b="0" i="0">
                <a:solidFill>
                  <a:schemeClr val="tx1"/>
                </a:solidFill>
                <a:latin typeface="Calibri"/>
                <a:ea typeface="+mn-ea"/>
                <a:cs typeface="+mn-cs"/>
              </a:rPr>
              <a:t>1.	Prima, ogni persona scrive un problema quotidiano legato al lavoro / all'imprenditorialità, ad esempio come trovare il tempo da passare con i bambini, piega il foglio e lo fa cadere nella prima scatola</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Successivamente, ogni persona scrive una condizione che influenza il problema, ad esempio che gli orari di apertura del negozio sono lunghi, piega il foglio e lo fa cadere nella seconda scatola</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Il facilitatore mescola i fogli piegati e ogni imprenditore ne raccoglie uno dal primo e uno dalla seconda scatola.    </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I partecipanti hanno 5 minuti di tempo per generare soluzioni per il problema con la condizione data e per pensare a come presentarlo in 1 minuto</a:t>
            </a:r>
            <a:endParaRPr sz="2000" dirty="0"/>
          </a:p>
          <a:p>
            <a:pPr marL="457200" indent="-457200" algn="l" defTabSz="914400">
              <a:buFont typeface="Calibri Light"/>
              <a:buAutoNum type="arabicPeriod"/>
            </a:pPr>
            <a:r>
              <a:rPr lang="en-US" sz="2000" b="0" i="0">
                <a:solidFill>
                  <a:schemeClr val="tx1"/>
                </a:solidFill>
                <a:latin typeface="Calibri"/>
                <a:ea typeface="+mn-ea"/>
                <a:cs typeface="+mn-cs"/>
              </a:rPr>
              <a:t>Infine, ognuno presenta il problema e la soluzione all'altro.  Ogni persona ha un tempo massimo di 1 minuto per farlo.</a:t>
            </a:r>
            <a:endParaRPr sz="2000" dirty="0"/>
          </a:p>
          <a:p>
            <a:pPr algn="l" defTabSz="914400">
              <a:buNone/>
            </a:pP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35</a:t>
            </a:fld>
            <a:endParaRPr dirty="0"/>
          </a:p>
        </p:txBody>
      </p:sp>
    </p:spTree>
    <p:extLst>
      <p:ext uri="{BB962C8B-B14F-4D97-AF65-F5344CB8AC3E}">
        <p14:creationId xmlns:p14="http://schemas.microsoft.com/office/powerpoint/2010/main" val="333006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646331"/>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Esempi di risoluzione dei problemi quotidiani nel mondo degli affari</a:t>
            </a:r>
          </a:p>
        </p:txBody>
      </p:sp>
      <p:sp>
        <p:nvSpPr>
          <p:cNvPr id="4" name="CasellaDiTesto 3"/>
          <p:cNvSpPr txBox="1"/>
          <p:nvPr/>
        </p:nvSpPr>
        <p:spPr>
          <a:xfrm>
            <a:off x="913054" y="2093120"/>
            <a:ext cx="10872788" cy="4093428"/>
          </a:xfrm>
          <a:prstGeom prst="rect">
            <a:avLst/>
          </a:prstGeom>
          <a:noFill/>
        </p:spPr>
        <p:txBody>
          <a:bodyPr wrap="square" rtlCol="0">
            <a:spAutoFit/>
          </a:bodyPr>
          <a:lstStyle/>
          <a:p>
            <a:pPr algn="l" defTabSz="914400">
              <a:buNone/>
            </a:pPr>
            <a:r>
              <a:rPr lang="en-US" sz="2000" b="1" i="0">
                <a:solidFill>
                  <a:schemeClr val="tx1"/>
                </a:solidFill>
                <a:latin typeface="Calibri"/>
                <a:ea typeface="+mn-ea"/>
                <a:cs typeface="+mn-cs"/>
              </a:rPr>
              <a:t>Come avere un interno elegante di un negozio o di un ufficio? </a:t>
            </a:r>
          </a:p>
          <a:p>
            <a:pPr algn="l" defTabSz="914400">
              <a:buNone/>
            </a:pPr>
            <a:r>
              <a:rPr lang="en-US" sz="2000" b="0" i="0">
                <a:solidFill>
                  <a:schemeClr val="tx1"/>
                </a:solidFill>
                <a:latin typeface="Calibri"/>
                <a:ea typeface="+mn-ea"/>
                <a:cs typeface="+mn-cs"/>
              </a:rPr>
              <a:t>Usa mobili di seconda mano, personalizza lo spazio, investi in dettagli, trasforma le pareti in lavagne per poi disegnarci sopra con gessetti, o coprili con vecchi giornali, disegni dei tuoi figli, ecc.</a:t>
            </a:r>
          </a:p>
          <a:p>
            <a:pPr algn="l" defTabSz="914400">
              <a:buNone/>
            </a:pPr>
            <a:endParaRPr sz="2000" dirty="0"/>
          </a:p>
          <a:p>
            <a:pPr algn="l" defTabSz="914400">
              <a:buNone/>
            </a:pPr>
            <a:r>
              <a:rPr lang="en-US" sz="2000" b="1" i="0">
                <a:solidFill>
                  <a:schemeClr val="tx1"/>
                </a:solidFill>
                <a:latin typeface="Calibri"/>
                <a:ea typeface="+mn-ea"/>
                <a:cs typeface="+mn-cs"/>
              </a:rPr>
              <a:t>Risparmia sui biglietti da visita?</a:t>
            </a:r>
          </a:p>
          <a:p>
            <a:pPr algn="l" defTabSz="914400">
              <a:buNone/>
            </a:pPr>
            <a:r>
              <a:rPr lang="en-US" sz="2000" b="0" i="0">
                <a:solidFill>
                  <a:schemeClr val="tx1"/>
                </a:solidFill>
                <a:latin typeface="Calibri"/>
                <a:ea typeface="+mn-ea"/>
                <a:cs typeface="+mn-cs"/>
              </a:rPr>
              <a:t>Perché non usare un timbro su della carta colorata o un tuo disegno? </a:t>
            </a:r>
            <a:endParaRPr sz="2000" dirty="0"/>
          </a:p>
          <a:p>
            <a:pPr algn="l" defTabSz="914400">
              <a:buNone/>
            </a:pPr>
            <a:r>
              <a:rPr lang="en-US" sz="2000" b="0" i="0">
                <a:solidFill>
                  <a:schemeClr val="tx1"/>
                </a:solidFill>
                <a:latin typeface="Calibri"/>
                <a:ea typeface="+mn-ea"/>
                <a:cs typeface="+mn-cs"/>
              </a:rPr>
              <a:t> </a:t>
            </a:r>
            <a:endParaRPr sz="2000" dirty="0"/>
          </a:p>
          <a:p>
            <a:pPr algn="l" defTabSz="914400">
              <a:buNone/>
            </a:pPr>
            <a:r>
              <a:rPr lang="en-US" sz="2000" b="1" i="0">
                <a:solidFill>
                  <a:schemeClr val="tx1"/>
                </a:solidFill>
                <a:latin typeface="Calibri"/>
                <a:ea typeface="+mn-ea"/>
                <a:cs typeface="+mn-cs"/>
              </a:rPr>
              <a:t>Come ottenere le prime opinioni sui prodotti?  </a:t>
            </a:r>
          </a:p>
          <a:p>
            <a:pPr algn="l" defTabSz="914400">
              <a:buNone/>
            </a:pPr>
            <a:r>
              <a:rPr lang="en-US" sz="2000" b="0" i="0">
                <a:solidFill>
                  <a:schemeClr val="tx1"/>
                </a:solidFill>
                <a:latin typeface="Calibri"/>
                <a:ea typeface="+mn-ea"/>
                <a:cs typeface="+mn-cs"/>
              </a:rPr>
              <a:t>Chiedi ai tuoi familiari e amici, invita gli studenti a commentare i tuoi prodotti, utilizza i Social Media o vai al mercato.</a:t>
            </a:r>
            <a:endParaRPr sz="2000" dirty="0"/>
          </a:p>
          <a:p>
            <a:pPr algn="l" defTabSz="914400">
              <a:buNone/>
            </a:pPr>
            <a:endParaRPr sz="2000" dirty="0"/>
          </a:p>
          <a:p>
            <a:pPr algn="l" defTabSz="914400">
              <a:buNone/>
            </a:pPr>
            <a:r>
              <a:rPr lang="en-US" sz="2000" b="1" i="0">
                <a:solidFill>
                  <a:schemeClr val="tx1"/>
                </a:solidFill>
                <a:latin typeface="Calibri"/>
                <a:ea typeface="+mn-ea"/>
                <a:cs typeface="+mn-cs"/>
              </a:rPr>
              <a:t>Ricerca di mercato?  </a:t>
            </a:r>
            <a:r>
              <a:rPr lang="en-US" sz="2000" b="0" i="0">
                <a:solidFill>
                  <a:schemeClr val="tx1"/>
                </a:solidFill>
                <a:latin typeface="Calibri"/>
                <a:ea typeface="+mn-ea"/>
                <a:cs typeface="+mn-cs"/>
              </a:rPr>
              <a:t>Perché non chiedere agli studenti. Hanno bisogno di compiti. </a:t>
            </a:r>
          </a:p>
          <a:p>
            <a:pPr algn="l" defTabSz="914400">
              <a:buNone/>
            </a:pPr>
            <a:endParaRPr sz="2000" dirty="0"/>
          </a:p>
          <a:p>
            <a:pPr algn="l" defTabSz="914400">
              <a:buNone/>
            </a:pPr>
            <a:r>
              <a:rPr lang="en-US" sz="2000" b="1" i="0">
                <a:solidFill>
                  <a:schemeClr val="tx1"/>
                </a:solidFill>
                <a:latin typeface="Calibri"/>
                <a:ea typeface="+mn-ea"/>
                <a:cs typeface="+mn-cs"/>
              </a:rPr>
              <a:t>Confezioni:</a:t>
            </a:r>
            <a:r>
              <a:rPr lang="en-US" sz="2000" b="0" i="0">
                <a:solidFill>
                  <a:schemeClr val="tx1"/>
                </a:solidFill>
                <a:latin typeface="Calibri"/>
                <a:ea typeface="+mn-ea"/>
                <a:cs typeface="+mn-cs"/>
              </a:rPr>
              <a:t> Materiali economici, come giornali e nastri, possono essere usati per creare confezioni originali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36</a:t>
            </a:fld>
            <a:endParaRPr dirty="0"/>
          </a:p>
        </p:txBody>
      </p:sp>
    </p:spTree>
    <p:extLst>
      <p:ext uri="{BB962C8B-B14F-4D97-AF65-F5344CB8AC3E}">
        <p14:creationId xmlns:p14="http://schemas.microsoft.com/office/powerpoint/2010/main" val="590756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1200329"/>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Esempi di aziende che risolvono problemi e creano opportunità commerciali Rags2Riches (R2R) 1/2</a:t>
            </a:r>
            <a:endParaRPr sz="3600" dirty="0">
              <a:ea typeface="Gotham Pro"/>
              <a:cs typeface="Gotham Pro"/>
            </a:endParaRPr>
          </a:p>
        </p:txBody>
      </p:sp>
      <p:sp>
        <p:nvSpPr>
          <p:cNvPr id="4" name="CasellaDiTesto 3"/>
          <p:cNvSpPr txBox="1"/>
          <p:nvPr/>
        </p:nvSpPr>
        <p:spPr>
          <a:xfrm>
            <a:off x="913054" y="2679715"/>
            <a:ext cx="10872788" cy="3477875"/>
          </a:xfrm>
          <a:prstGeom prst="rect">
            <a:avLst/>
          </a:prstGeom>
          <a:noFill/>
        </p:spPr>
        <p:txBody>
          <a:bodyPr wrap="square" rtlCol="0">
            <a:spAutoFit/>
          </a:bodyPr>
          <a:lstStyle/>
          <a:p>
            <a:pPr marL="342900" indent="-342900" algn="l" defTabSz="914400">
              <a:buFont typeface="Arial"/>
              <a:buChar char="•"/>
            </a:pPr>
            <a:r>
              <a:rPr lang="en-US" sz="2000" b="0" i="0">
                <a:solidFill>
                  <a:schemeClr val="tx1"/>
                </a:solidFill>
                <a:latin typeface="Calibri"/>
                <a:ea typeface="+mn-ea"/>
                <a:cs typeface="+mn-cs"/>
              </a:rPr>
              <a:t>Un'impresa sociale delle Filippine che fornisce borse e accessori alla moda, etici, sostenibili ed ecologici fatti a mano dalle artigiane locali.  </a:t>
            </a:r>
          </a:p>
          <a:p>
            <a:pPr marL="342900" indent="-342900" algn="l" defTabSz="914400">
              <a:buFont typeface="Arial"/>
              <a:buChar char="•"/>
            </a:pPr>
            <a:r>
              <a:rPr lang="en-US" sz="2000" b="0" i="0">
                <a:solidFill>
                  <a:schemeClr val="tx1"/>
                </a:solidFill>
                <a:latin typeface="Calibri"/>
                <a:ea typeface="+mn-ea"/>
                <a:cs typeface="+mn-cs"/>
              </a:rPr>
              <a:t>La fondatrice, Reese Fernandez-Ruiz, lavorando come insegnante in una delle più grandi discariche delle Filippine, ha visto le conseguenze della povertà e il modo in cui le donne cercavano di guadagnarsi da vivere facendo tappeti con gli scarti di tessuto</a:t>
            </a:r>
          </a:p>
          <a:p>
            <a:pPr marL="342900" indent="-342900" algn="l" defTabSz="914400">
              <a:buFont typeface="Arial"/>
              <a:buChar char="•"/>
            </a:pPr>
            <a:r>
              <a:rPr lang="en-US" sz="2000" b="0" i="0">
                <a:solidFill>
                  <a:schemeClr val="tx1"/>
                </a:solidFill>
                <a:latin typeface="Calibri"/>
                <a:ea typeface="+mn-ea"/>
                <a:cs typeface="+mn-cs"/>
              </a:rPr>
              <a:t>Idea imprenditoriale:  combinare le abilità di queste artigiane con design, marketing e una catena logistica.  </a:t>
            </a:r>
          </a:p>
          <a:p>
            <a:pPr marL="342900" indent="-342900" algn="l" defTabSz="914400">
              <a:buFont typeface="Arial"/>
              <a:buChar char="•"/>
            </a:pPr>
            <a:r>
              <a:rPr lang="en-US" sz="2000" b="0" i="0">
                <a:solidFill>
                  <a:schemeClr val="tx1"/>
                </a:solidFill>
                <a:latin typeface="Calibri"/>
                <a:ea typeface="+mn-ea"/>
                <a:cs typeface="+mn-cs"/>
              </a:rPr>
              <a:t>Con la sua attività, R2R ha aumentato la qualità della vita delle artigiane che lavorano per essa e le loro famiglie attraverso, ad esempio, assistenaza finanziaria, un'opportunità per la sicurezza sociale</a:t>
            </a:r>
          </a:p>
          <a:p>
            <a:pPr marL="342900" indent="-342900" algn="l" defTabSz="914400">
              <a:buFont typeface="Arial"/>
              <a:buChar char="•"/>
            </a:pPr>
            <a:r>
              <a:rPr lang="en-US" sz="2000" b="0" i="0">
                <a:solidFill>
                  <a:schemeClr val="tx1"/>
                </a:solidFill>
                <a:latin typeface="Calibri"/>
                <a:ea typeface="+mn-ea"/>
                <a:cs typeface="+mn-cs"/>
              </a:rPr>
              <a:t>L'aspetto sociale mette in risalto il marchio dell'azienda</a:t>
            </a:r>
          </a:p>
          <a:p>
            <a:pPr marL="342900" indent="-342900" algn="l" defTabSz="914400">
              <a:buFont typeface="Arial"/>
              <a:buChar char="•"/>
            </a:pPr>
            <a:endParaRPr sz="2000" dirty="0"/>
          </a:p>
          <a:p>
            <a:pPr algn="l" defTabSz="914400">
              <a:buNone/>
            </a:pPr>
            <a:r>
              <a:rPr lang="en-US" sz="2000" b="1" i="0">
                <a:solidFill>
                  <a:schemeClr val="tx1"/>
                </a:solidFill>
                <a:latin typeface="Calibri"/>
                <a:ea typeface="+mn-ea"/>
                <a:cs typeface="+mn-cs"/>
              </a:rPr>
              <a:t>Attraverso la sua attività R2R affronta</a:t>
            </a:r>
            <a:r>
              <a:rPr lang="en-US" sz="2000" b="0" i="0">
                <a:solidFill>
                  <a:schemeClr val="tx1"/>
                </a:solidFill>
                <a:latin typeface="Calibri"/>
                <a:ea typeface="+mn-ea"/>
                <a:cs typeface="+mn-cs"/>
              </a:rPr>
              <a:t> le sfide sociali e ambientali nonostante il basso investimento finanziario. Maggiori informazioni sulla sua storia: </a:t>
            </a:r>
            <a:r>
              <a:rPr lang="en-GB" sz="2000" b="0" i="0" u="sng">
                <a:solidFill>
                  <a:schemeClr val="tx1"/>
                </a:solidFill>
                <a:latin typeface="Calibri"/>
                <a:ea typeface="+mn-ea"/>
                <a:cs typeface="+mn-cs"/>
                <a:hlinkClick r:id="rId3"/>
              </a:rPr>
              <a:t>Le donne filippine che trasformano gli stracci in alta moda. </a:t>
            </a:r>
            <a:r>
              <a:rPr lang="en-GB" sz="2000" b="0" i="0">
                <a:solidFill>
                  <a:schemeClr val="tx1"/>
                </a:solidFill>
                <a:latin typeface="Calibri"/>
                <a:ea typeface="+mn-ea"/>
                <a:cs typeface="+mn-cs"/>
              </a:rPr>
              <a:t> </a:t>
            </a: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37</a:t>
            </a:fld>
            <a:endParaRPr dirty="0"/>
          </a:p>
        </p:txBody>
      </p:sp>
    </p:spTree>
    <p:extLst>
      <p:ext uri="{BB962C8B-B14F-4D97-AF65-F5344CB8AC3E}">
        <p14:creationId xmlns:p14="http://schemas.microsoft.com/office/powerpoint/2010/main" val="1728404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1200329"/>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Esempi di aziende che risolvono problemi e creano opportunità commerciali Pulp Pantry</a:t>
            </a:r>
            <a:endParaRPr sz="3600" dirty="0">
              <a:ea typeface="Gotham Pro"/>
              <a:cs typeface="Gotham Pro"/>
            </a:endParaRPr>
          </a:p>
        </p:txBody>
      </p:sp>
      <p:sp>
        <p:nvSpPr>
          <p:cNvPr id="4" name="CasellaDiTesto 3"/>
          <p:cNvSpPr txBox="1"/>
          <p:nvPr/>
        </p:nvSpPr>
        <p:spPr>
          <a:xfrm>
            <a:off x="913054" y="2643857"/>
            <a:ext cx="10872788" cy="3477875"/>
          </a:xfrm>
          <a:prstGeom prst="rect">
            <a:avLst/>
          </a:prstGeom>
          <a:noFill/>
        </p:spPr>
        <p:txBody>
          <a:bodyPr wrap="square" rtlCol="0">
            <a:spAutoFit/>
          </a:bodyPr>
          <a:lstStyle/>
          <a:p>
            <a:pPr algn="l" defTabSz="914400">
              <a:buNone/>
            </a:pPr>
            <a:r>
              <a:rPr lang="en-US" sz="2000" b="0" i="0">
                <a:solidFill>
                  <a:schemeClr val="tx1"/>
                </a:solidFill>
                <a:latin typeface="Calibri"/>
                <a:ea typeface="+mn-ea"/>
                <a:cs typeface="+mn-cs"/>
              </a:rPr>
              <a:t>"Cosa fai con la tua polpa?" è stata la domanda che ha portato sulla strada dell'imprenditoria Kaitlin Mogentale e Ashley Miyasaki e ha portato alla fondazione dell'azienda Pulp Pantry.  L'azienda californiana produce muesli senza cereali, snack e prodotti da forno ricavati dalla polpa residua dalla spremitura di frutta nei bar.  Oltre a riciclare e ridurre gli sprechi, Pulp Pantry promuove abitudini alimentari più salutari e un approccio ecologico.  Si concentra sullo stile di vita e sulla desiderabilità rendendo attraente mangiare frutta e verdura fresca, migliorando la dieta delle persone. </a:t>
            </a:r>
          </a:p>
          <a:p>
            <a:pPr algn="l" defTabSz="914400">
              <a:buNone/>
            </a:pPr>
            <a:endParaRPr sz="2000" dirty="0"/>
          </a:p>
          <a:p>
            <a:pPr algn="l" defTabSz="914400">
              <a:buNone/>
            </a:pPr>
            <a:r>
              <a:rPr lang="en-US" sz="2000" b="1" i="0">
                <a:solidFill>
                  <a:schemeClr val="tx1"/>
                </a:solidFill>
                <a:latin typeface="Calibri"/>
                <a:ea typeface="+mn-ea"/>
                <a:cs typeface="+mn-cs"/>
              </a:rPr>
              <a:t>Attraverso la sua attività, Pulp Pantry affronta</a:t>
            </a:r>
            <a:r>
              <a:rPr lang="en-US" sz="2000" b="0" i="0">
                <a:solidFill>
                  <a:schemeClr val="tx1"/>
                </a:solidFill>
                <a:latin typeface="Calibri"/>
                <a:ea typeface="+mn-ea"/>
                <a:cs typeface="+mn-cs"/>
              </a:rPr>
              <a:t> la questione dello spreco alimentare, del riciclaggio e del basso contenuto nutrizionale del cibo nonostante il basso investimento finanziario .</a:t>
            </a:r>
            <a:endParaRPr sz="2000" dirty="0"/>
          </a:p>
          <a:p>
            <a:pPr algn="l" defTabSz="914400">
              <a:buNone/>
            </a:pPr>
            <a:r>
              <a:rPr lang="en-US" sz="2000" b="0" i="0">
                <a:solidFill>
                  <a:schemeClr val="tx1"/>
                </a:solidFill>
                <a:latin typeface="Calibri"/>
                <a:ea typeface="+mn-ea"/>
                <a:cs typeface="+mn-cs"/>
              </a:rPr>
              <a:t> </a:t>
            </a:r>
            <a:endParaRPr sz="2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38</a:t>
            </a:fld>
            <a:endParaRPr dirty="0"/>
          </a:p>
        </p:txBody>
      </p:sp>
    </p:spTree>
    <p:extLst>
      <p:ext uri="{BB962C8B-B14F-4D97-AF65-F5344CB8AC3E}">
        <p14:creationId xmlns:p14="http://schemas.microsoft.com/office/powerpoint/2010/main" val="4241016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1200329"/>
          </a:xfrm>
          <a:prstGeom prst="rect">
            <a:avLst/>
          </a:prstGeom>
          <a:noFill/>
        </p:spPr>
        <p:txBody>
          <a:bodyPr wrap="square" rtlCol="0">
            <a:spAutoFit/>
          </a:bodyPr>
          <a:lstStyle/>
          <a:p>
            <a:pPr algn="l" defTabSz="914400">
              <a:buNone/>
            </a:pPr>
            <a:r>
              <a:rPr lang="en-GB" sz="3600" b="1" i="0">
                <a:solidFill>
                  <a:schemeClr val="tx1"/>
                </a:solidFill>
                <a:latin typeface="Calibri"/>
                <a:ea typeface="+mn-ea"/>
                <a:cs typeface="+mn-cs"/>
              </a:rPr>
              <a:t>Esempi di aziende che risolvono problemi e creano opportunità commerciali FoodCloud</a:t>
            </a:r>
            <a:endParaRPr sz="3600" dirty="0">
              <a:ea typeface="Gotham Pro"/>
              <a:cs typeface="Gotham Pro"/>
            </a:endParaRPr>
          </a:p>
        </p:txBody>
      </p:sp>
      <p:sp>
        <p:nvSpPr>
          <p:cNvPr id="4" name="CasellaDiTesto 3"/>
          <p:cNvSpPr txBox="1"/>
          <p:nvPr/>
        </p:nvSpPr>
        <p:spPr>
          <a:xfrm>
            <a:off x="913054" y="2625928"/>
            <a:ext cx="10872788" cy="2862322"/>
          </a:xfrm>
          <a:prstGeom prst="rect">
            <a:avLst/>
          </a:prstGeom>
          <a:noFill/>
        </p:spPr>
        <p:txBody>
          <a:bodyPr wrap="square" rtlCol="0">
            <a:spAutoFit/>
          </a:bodyPr>
          <a:lstStyle/>
          <a:p>
            <a:pPr algn="l" defTabSz="914400">
              <a:buNone/>
            </a:pPr>
            <a:r>
              <a:rPr lang="en-US" sz="2000" b="0" i="0">
                <a:solidFill>
                  <a:schemeClr val="tx1"/>
                </a:solidFill>
                <a:latin typeface="Calibri"/>
                <a:ea typeface="+mn-ea"/>
                <a:cs typeface="+mn-cs"/>
              </a:rPr>
              <a:t>FoodCloud è un'impresa sociale irlandese che affronta lo spreco alimentare e la povertà L' app FoodCloud collega le attività che hanno cibo in eccedenza con gli enti di beneficenza che hanno bisogno di cibo da distribuire a chi ne ha bisogno, comunicandogli che il cibo è pronto per la raccolta.  FoodCloud da allora ha ampliato la sua attività nel Regno Unito. </a:t>
            </a:r>
          </a:p>
          <a:p>
            <a:pPr algn="l" defTabSz="914400">
              <a:buNone/>
            </a:pPr>
            <a:endParaRPr sz="2000" dirty="0"/>
          </a:p>
          <a:p>
            <a:pPr algn="l" defTabSz="914400">
              <a:buNone/>
            </a:pPr>
            <a:r>
              <a:rPr lang="en-US" sz="2000" b="1" i="0">
                <a:solidFill>
                  <a:schemeClr val="tx1"/>
                </a:solidFill>
                <a:latin typeface="Calibri"/>
                <a:ea typeface="+mn-ea"/>
                <a:cs typeface="+mn-cs"/>
              </a:rPr>
              <a:t>Attraverso la sua attività, FoodCloud affronta</a:t>
            </a:r>
            <a:r>
              <a:rPr lang="en-US" sz="2000" b="0" i="0">
                <a:solidFill>
                  <a:schemeClr val="tx1"/>
                </a:solidFill>
                <a:latin typeface="Calibri"/>
                <a:ea typeface="+mn-ea"/>
                <a:cs typeface="+mn-cs"/>
              </a:rPr>
              <a:t> il tema dello spreco alimentare, del riciclaggio e della povertà.  Utilizza la tecnologia più recente come veicolo e attivatore di comunicazione e networking tra gli utenti dell'app.</a:t>
            </a:r>
            <a:endParaRPr sz="2000" dirty="0"/>
          </a:p>
          <a:p>
            <a:pPr algn="l" defTabSz="914400">
              <a:buNone/>
            </a:pPr>
            <a:r>
              <a:rPr lang="en-US" sz="2000" b="0" i="0">
                <a:solidFill>
                  <a:schemeClr val="tx1"/>
                </a:solidFill>
                <a:latin typeface="Calibri"/>
                <a:ea typeface="+mn-ea"/>
                <a:cs typeface="+mn-cs"/>
              </a:rPr>
              <a:t>(vedere riferimenti alla fine)</a:t>
            </a:r>
            <a:endParaRPr sz="2000" dirty="0"/>
          </a:p>
          <a:p>
            <a:pPr algn="l" defTabSz="914400">
              <a:buNone/>
            </a:pPr>
            <a:endParaRPr sz="2000" dirty="0">
              <a:ea typeface="Gotham Pro"/>
              <a:cs typeface="Gotham Pro"/>
            </a:endParaRPr>
          </a:p>
          <a:p>
            <a:pPr algn="l" defTabSz="914400">
              <a:buNone/>
            </a:pPr>
            <a:endParaRPr sz="2000" dirty="0">
              <a:ea typeface="Gotham Pro"/>
              <a:cs typeface="Gotham Pro"/>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39</a:t>
            </a:fld>
            <a:endParaRPr dirty="0"/>
          </a:p>
        </p:txBody>
      </p:sp>
    </p:spTree>
    <p:extLst>
      <p:ext uri="{BB962C8B-B14F-4D97-AF65-F5344CB8AC3E}">
        <p14:creationId xmlns:p14="http://schemas.microsoft.com/office/powerpoint/2010/main" val="3267703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mn-ea"/>
                <a:cs typeface="+mn-cs"/>
              </a:rPr>
              <a:t>Esercizio 1: Scegli un problema: trova una soluzione!</a:t>
            </a:r>
          </a:p>
        </p:txBody>
      </p:sp>
      <p:sp>
        <p:nvSpPr>
          <p:cNvPr id="4" name="CasellaDiTesto 3"/>
          <p:cNvSpPr txBox="1"/>
          <p:nvPr/>
        </p:nvSpPr>
        <p:spPr>
          <a:xfrm>
            <a:off x="719090" y="2583553"/>
            <a:ext cx="6499128" cy="3108543"/>
          </a:xfrm>
          <a:prstGeom prst="rect">
            <a:avLst/>
          </a:prstGeom>
          <a:noFill/>
        </p:spPr>
        <p:txBody>
          <a:bodyPr wrap="square" rtlCol="0">
            <a:spAutoFit/>
          </a:bodyPr>
          <a:lstStyle/>
          <a:p>
            <a:pPr marL="342900" indent="-342900" algn="l" defTabSz="914400">
              <a:buFont typeface="Arial"/>
              <a:buChar char="•"/>
            </a:pPr>
            <a:r>
              <a:rPr lang="en-US" sz="2400" b="0" i="0">
                <a:solidFill>
                  <a:schemeClr val="tx1"/>
                </a:solidFill>
                <a:latin typeface="Calibri"/>
                <a:ea typeface="+mn-ea"/>
                <a:cs typeface="+mn-cs"/>
              </a:rPr>
              <a:t>Scegli un problema o un ostacolo, qualunque cosa tu possa immaginare dalla tua vita quotidiana o lavorativa, e trova una soluzione! </a:t>
            </a:r>
          </a:p>
          <a:p>
            <a:pPr marL="342900" indent="-342900" algn="l" defTabSz="914400">
              <a:buFont typeface="Arial"/>
              <a:buChar char="•"/>
            </a:pPr>
            <a:r>
              <a:rPr lang="en-US" sz="2400" b="0" i="0">
                <a:solidFill>
                  <a:schemeClr val="tx1"/>
                </a:solidFill>
                <a:latin typeface="Calibri"/>
                <a:ea typeface="+mn-ea"/>
                <a:cs typeface="+mn-cs"/>
              </a:rPr>
              <a:t>Per esempio</a:t>
            </a:r>
          </a:p>
          <a:p>
            <a:pPr marL="800100" lvl="1" indent="-342900" algn="l" defTabSz="914400">
              <a:buFont typeface="Arial"/>
              <a:buChar char="•"/>
            </a:pPr>
            <a:r>
              <a:rPr lang="en-US" sz="2400" b="1" i="0">
                <a:solidFill>
                  <a:schemeClr val="tx1"/>
                </a:solidFill>
                <a:latin typeface="Calibri"/>
                <a:ea typeface="+mn-ea"/>
                <a:cs typeface="+mn-cs"/>
              </a:rPr>
              <a:t>Problema</a:t>
            </a:r>
            <a:r>
              <a:rPr lang="en-US" sz="2400" b="0" i="0">
                <a:solidFill>
                  <a:schemeClr val="tx1"/>
                </a:solidFill>
                <a:latin typeface="Calibri"/>
                <a:ea typeface="+mn-ea"/>
                <a:cs typeface="+mn-cs"/>
              </a:rPr>
              <a:t>: è sempre abbastanza difficile trovare la data migliore per una riunione </a:t>
            </a:r>
          </a:p>
          <a:p>
            <a:pPr marL="800100" lvl="1" indent="-342900" algn="l" defTabSz="914400">
              <a:buFont typeface="Arial"/>
              <a:buChar char="•"/>
            </a:pPr>
            <a:r>
              <a:rPr lang="en-US" sz="2400" b="1" i="0">
                <a:solidFill>
                  <a:schemeClr val="tx1"/>
                </a:solidFill>
                <a:latin typeface="Calibri"/>
                <a:ea typeface="+mn-ea"/>
                <a:cs typeface="+mn-cs"/>
              </a:rPr>
              <a:t>Soluzione</a:t>
            </a:r>
            <a:r>
              <a:rPr lang="en-US" sz="2400" b="0" i="0">
                <a:solidFill>
                  <a:schemeClr val="tx1"/>
                </a:solidFill>
                <a:latin typeface="Calibri"/>
                <a:ea typeface="+mn-ea"/>
                <a:cs typeface="+mn-cs"/>
              </a:rPr>
              <a:t>: Sondaggio Doodle</a:t>
            </a:r>
          </a:p>
          <a:p>
            <a:pPr algn="l" defTabSz="914400">
              <a:buNone/>
            </a:pPr>
            <a:r>
              <a:rPr lang="it-IT" sz="2800" b="0" i="0">
                <a:solidFill>
                  <a:schemeClr val="tx1"/>
                </a:solidFill>
                <a:latin typeface="Calibri"/>
                <a:ea typeface="+mn-ea"/>
                <a:cs typeface="+mn-cs"/>
              </a:rPr>
              <a:t> </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4</a:t>
            </a:fld>
            <a:endParaRPr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142" y="2153404"/>
            <a:ext cx="3972422" cy="3968840"/>
          </a:xfrm>
          <a:prstGeom prst="rect">
            <a:avLst/>
          </a:prstGeom>
        </p:spPr>
      </p:pic>
      <p:sp>
        <p:nvSpPr>
          <p:cNvPr id="7" name="Rectangle 6"/>
          <p:cNvSpPr/>
          <p:nvPr/>
        </p:nvSpPr>
        <p:spPr>
          <a:xfrm>
            <a:off x="7444951" y="5875994"/>
            <a:ext cx="5220303" cy="230832"/>
          </a:xfrm>
          <a:prstGeom prst="rect">
            <a:avLst/>
          </a:prstGeom>
        </p:spPr>
        <p:txBody>
          <a:bodyPr wrap="square">
            <a:spAutoFit/>
          </a:bodyPr>
          <a:lstStyle/>
          <a:p>
            <a:r>
              <a:rPr lang="en-US" sz="900" dirty="0" err="1" smtClean="0">
                <a:solidFill>
                  <a:schemeClr val="bg1">
                    <a:lumMod val="65000"/>
                  </a:schemeClr>
                </a:solidFill>
              </a:rPr>
              <a:t>Immagine</a:t>
            </a:r>
            <a:r>
              <a:rPr lang="en-US" sz="900" dirty="0" smtClean="0">
                <a:solidFill>
                  <a:schemeClr val="bg1">
                    <a:lumMod val="65000"/>
                  </a:schemeClr>
                </a:solidFill>
              </a:rPr>
              <a:t>: </a:t>
            </a:r>
            <a:r>
              <a:rPr lang="en-US" sz="900" dirty="0" smtClean="0">
                <a:solidFill>
                  <a:schemeClr val="bg1">
                    <a:lumMod val="65000"/>
                  </a:schemeClr>
                </a:solidFill>
              </a:rPr>
              <a:t>https</a:t>
            </a:r>
            <a:r>
              <a:rPr lang="en-US" sz="900" dirty="0">
                <a:solidFill>
                  <a:schemeClr val="bg1">
                    <a:lumMod val="65000"/>
                  </a:schemeClr>
                </a:solidFill>
              </a:rPr>
              <a:t>://www.gograph.com/illustration/question-mark-gg57608067.html</a:t>
            </a:r>
          </a:p>
        </p:txBody>
      </p:sp>
    </p:spTree>
    <p:extLst>
      <p:ext uri="{BB962C8B-B14F-4D97-AF65-F5344CB8AC3E}">
        <p14:creationId xmlns:p14="http://schemas.microsoft.com/office/powerpoint/2010/main" val="10834174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096370"/>
            <a:ext cx="10870959" cy="1754326"/>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Prossima sessione: </a:t>
            </a:r>
            <a:r>
              <a:rPr lang="en-GB" sz="3600" b="1" i="0">
                <a:solidFill>
                  <a:schemeClr val="tx1"/>
                </a:solidFill>
                <a:latin typeface="Calibri"/>
                <a:ea typeface="Gotham Pro"/>
                <a:cs typeface="Gotham Pro"/>
              </a:rPr>
              <a:t>Creatività e divertimento per lo sviluppo di una mentalità imprenditoriale eil Business Modeling come gioco</a:t>
            </a:r>
            <a:endParaRPr sz="3600" dirty="0">
              <a:ea typeface="Gotham Pro"/>
              <a:cs typeface="Gotham Pro"/>
            </a:endParaRPr>
          </a:p>
        </p:txBody>
      </p:sp>
      <p:sp>
        <p:nvSpPr>
          <p:cNvPr id="4" name="CasellaDiTesto 3"/>
          <p:cNvSpPr txBox="1"/>
          <p:nvPr/>
        </p:nvSpPr>
        <p:spPr>
          <a:xfrm>
            <a:off x="1089025" y="2670552"/>
            <a:ext cx="10872788" cy="3785652"/>
          </a:xfrm>
          <a:prstGeom prst="rect">
            <a:avLst/>
          </a:prstGeom>
          <a:noFill/>
        </p:spPr>
        <p:txBody>
          <a:bodyPr wrap="square" rtlCol="0">
            <a:spAutoFit/>
          </a:bodyPr>
          <a:lstStyle/>
          <a:p>
            <a:pPr marL="342900" indent="-342900" algn="l" defTabSz="914400">
              <a:buClr>
                <a:srgbClr val="FF0000"/>
              </a:buClr>
              <a:buFont typeface="Arial"/>
              <a:buChar char="•"/>
            </a:pPr>
            <a:r>
              <a:rPr lang="en-GB" sz="2000" b="0" i="0">
                <a:solidFill>
                  <a:srgbClr val="FF0000"/>
                </a:solidFill>
                <a:latin typeface="Calibri"/>
                <a:ea typeface="+mn-ea"/>
                <a:cs typeface="+mn-cs"/>
              </a:rPr>
              <a:t>[Inserire Data e Ora]</a:t>
            </a:r>
          </a:p>
          <a:p>
            <a:pPr marL="342900" indent="-342900" algn="l" defTabSz="914400">
              <a:buFont typeface="Arial"/>
              <a:buChar char="•"/>
            </a:pPr>
            <a:endParaRPr sz="2000" dirty="0">
              <a:solidFill>
                <a:srgbClr val="FF0000"/>
              </a:solidFill>
            </a:endParaRPr>
          </a:p>
          <a:p>
            <a:pPr marL="342900" indent="-342900" algn="l" defTabSz="914400">
              <a:buFont typeface="Arial"/>
              <a:buChar char="•"/>
            </a:pPr>
            <a:r>
              <a:rPr lang="en-GB" sz="2000" b="0" i="0">
                <a:solidFill>
                  <a:schemeClr val="tx1"/>
                </a:solidFill>
                <a:latin typeface="Calibri"/>
                <a:ea typeface="+mn-ea"/>
                <a:cs typeface="+mn-cs"/>
              </a:rPr>
              <a:t>Obiettivi del modulo</a:t>
            </a:r>
          </a:p>
          <a:p>
            <a:pPr marL="742950" lvl="1" indent="-285750" algn="l" defTabSz="914400">
              <a:buFont typeface="Arial"/>
              <a:buChar char="•"/>
            </a:pPr>
            <a:r>
              <a:rPr lang="en-GB" sz="2000" b="0" i="0">
                <a:solidFill>
                  <a:schemeClr val="tx1"/>
                </a:solidFill>
                <a:latin typeface="Calibri"/>
                <a:ea typeface="+mn-ea"/>
                <a:cs typeface="+mn-cs"/>
              </a:rPr>
              <a:t> Identificare e valutare la creatività come una competenza imprenditoriale cruciale</a:t>
            </a:r>
          </a:p>
          <a:p>
            <a:pPr marL="742950" lvl="1" indent="-285750" algn="l" defTabSz="914400">
              <a:buFont typeface="Arial"/>
              <a:buChar char="•"/>
            </a:pPr>
            <a:r>
              <a:rPr lang="en-GB" sz="2000" b="0" i="0">
                <a:solidFill>
                  <a:schemeClr val="tx1"/>
                </a:solidFill>
                <a:latin typeface="Calibri"/>
                <a:ea typeface="+mn-ea"/>
                <a:cs typeface="+mn-cs"/>
              </a:rPr>
              <a:t>Comprendere e applicare gli elementi di base del processo creativo e le capacità di pensiero come comportamento imprenditoriale</a:t>
            </a:r>
          </a:p>
          <a:p>
            <a:pPr marL="742950" lvl="1" indent="-285750" algn="l" defTabSz="914400">
              <a:buFont typeface="Arial"/>
              <a:buChar char="•"/>
            </a:pPr>
            <a:r>
              <a:rPr lang="en-GB" sz="2000" b="0" i="0">
                <a:solidFill>
                  <a:schemeClr val="tx1"/>
                </a:solidFill>
                <a:latin typeface="Calibri"/>
                <a:ea typeface="+mn-ea"/>
                <a:cs typeface="+mn-cs"/>
              </a:rPr>
              <a:t>Aumentare il pensiero creativo e le capacità decisionali promuovendo il pensiero originale e fuori dagli schemi a livello individuale</a:t>
            </a:r>
          </a:p>
          <a:p>
            <a:pPr marL="742950" lvl="1" indent="-285750" algn="l" defTabSz="914400">
              <a:buFont typeface="Arial"/>
              <a:buChar char="•"/>
            </a:pPr>
            <a:r>
              <a:rPr lang="en-GB" sz="2000" b="0" i="0">
                <a:solidFill>
                  <a:schemeClr val="tx1"/>
                </a:solidFill>
                <a:latin typeface="Calibri"/>
                <a:ea typeface="+mn-ea"/>
                <a:cs typeface="+mn-cs"/>
              </a:rPr>
              <a:t>Sviluppare / migliorare e mettere in pratica le competenze di pianificazione e gestione che ti permetteranno di definire priorità, pianificare e attuare attività per raggiungere i tuoi obiettivi </a:t>
            </a:r>
          </a:p>
          <a:p>
            <a:pPr marL="742950" lvl="1" indent="-285750" algn="l" defTabSz="914400">
              <a:buFont typeface="Arial"/>
              <a:buChar char="•"/>
            </a:pPr>
            <a:r>
              <a:rPr lang="en-GB" sz="2000" b="0" i="0">
                <a:solidFill>
                  <a:schemeClr val="tx1"/>
                </a:solidFill>
                <a:latin typeface="Calibri"/>
                <a:ea typeface="+mn-ea"/>
                <a:cs typeface="+mn-cs"/>
              </a:rPr>
              <a:t>Gestire progetti e piani d'azione per trasformare con efficacia ed efficienza le idee in azioni</a:t>
            </a:r>
          </a:p>
          <a:p>
            <a:pPr marL="342900" indent="-342900" algn="l" defTabSz="914400">
              <a:buFont typeface="Arial"/>
              <a:buChar char="•"/>
            </a:pPr>
            <a:endParaRPr sz="2000" dirty="0">
              <a:solidFill>
                <a:srgbClr val="FF0000"/>
              </a:solidFill>
            </a:endParaRP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40</a:t>
            </a:fld>
            <a:endParaRPr dirty="0"/>
          </a:p>
        </p:txBody>
      </p:sp>
    </p:spTree>
    <p:extLst>
      <p:ext uri="{BB962C8B-B14F-4D97-AF65-F5344CB8AC3E}">
        <p14:creationId xmlns:p14="http://schemas.microsoft.com/office/powerpoint/2010/main" val="2856864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Contatti</a:t>
            </a:r>
          </a:p>
        </p:txBody>
      </p:sp>
      <p:sp>
        <p:nvSpPr>
          <p:cNvPr id="4" name="CasellaDiTesto 3"/>
          <p:cNvSpPr txBox="1"/>
          <p:nvPr/>
        </p:nvSpPr>
        <p:spPr>
          <a:xfrm>
            <a:off x="1089025" y="2615496"/>
            <a:ext cx="10872788" cy="1261884"/>
          </a:xfrm>
          <a:prstGeom prst="rect">
            <a:avLst/>
          </a:prstGeom>
          <a:noFill/>
        </p:spPr>
        <p:txBody>
          <a:bodyPr wrap="square" rtlCol="0">
            <a:spAutoFit/>
          </a:bodyPr>
          <a:lstStyle/>
          <a:p>
            <a:pPr marL="342900" indent="-342900" algn="l" defTabSz="914400">
              <a:buClr>
                <a:srgbClr val="FF0000"/>
              </a:buClr>
              <a:buFont typeface="Arial"/>
              <a:buChar char="•"/>
            </a:pPr>
            <a:r>
              <a:rPr lang="en-GB" altLang="en-US" sz="2000" b="0" i="0">
                <a:solidFill>
                  <a:srgbClr val="FF0000"/>
                </a:solidFill>
                <a:latin typeface="Calibri"/>
                <a:ea typeface="+mn-ea"/>
                <a:cs typeface="+mn-cs"/>
              </a:rPr>
              <a:t>Membro del personale/Facilitatore</a:t>
            </a:r>
          </a:p>
          <a:p>
            <a:pPr marL="800100" lvl="1" indent="-342900" algn="l" defTabSz="914400">
              <a:buClr>
                <a:srgbClr val="FF0000"/>
              </a:buClr>
              <a:buFont typeface="Arial"/>
              <a:buChar char="•"/>
            </a:pPr>
            <a:r>
              <a:rPr lang="en-GB" altLang="en-US" sz="2000" b="0" i="0">
                <a:solidFill>
                  <a:srgbClr val="FF0000"/>
                </a:solidFill>
                <a:latin typeface="Calibri"/>
                <a:ea typeface="+mn-ea"/>
                <a:cs typeface="+mn-cs"/>
              </a:rPr>
              <a:t>Indirizzo Email</a:t>
            </a:r>
            <a:endParaRPr sz="2000" dirty="0">
              <a:solidFill>
                <a:srgbClr val="FF0000"/>
              </a:solidFill>
            </a:endParaRPr>
          </a:p>
          <a:p>
            <a:pPr algn="l" defTabSz="914400">
              <a:buNone/>
            </a:pPr>
            <a:endParaRPr dirty="0">
              <a:solidFill>
                <a:srgbClr val="FF0000"/>
              </a:solidFill>
            </a:endParaRPr>
          </a:p>
          <a:p>
            <a:pPr algn="l" defTabSz="914400">
              <a:buNone/>
            </a:pPr>
            <a:endParaRPr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41</a:t>
            </a:fld>
            <a:endParaRPr dirty="0"/>
          </a:p>
        </p:txBody>
      </p:sp>
    </p:spTree>
    <p:extLst>
      <p:ext uri="{BB962C8B-B14F-4D97-AF65-F5344CB8AC3E}">
        <p14:creationId xmlns:p14="http://schemas.microsoft.com/office/powerpoint/2010/main" val="276729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pPr algn="r" defTabSz="914400">
              <a:buNone/>
            </a:pPr>
            <a:fld id="{3E4BB82E-5C2C-46DE-8524-7C2F4C0CD1DA}" type="slidenum">
              <a:rPr lang="it-IT" sz="1200" b="0" i="0">
                <a:solidFill>
                  <a:schemeClr val="tx1">
                    <a:tint val="75000"/>
                  </a:schemeClr>
                </a:solidFill>
                <a:latin typeface="Calibri"/>
                <a:ea typeface="+mn-ea"/>
                <a:cs typeface="+mn-cs"/>
              </a:rPr>
              <a:t>42</a:t>
            </a:fld>
            <a:endParaRPr dirty="0"/>
          </a:p>
        </p:txBody>
      </p:sp>
      <p:sp>
        <p:nvSpPr>
          <p:cNvPr id="20" name="Rectangle 19"/>
          <p:cNvSpPr/>
          <p:nvPr/>
        </p:nvSpPr>
        <p:spPr>
          <a:xfrm>
            <a:off x="600076" y="5645772"/>
            <a:ext cx="9227414" cy="553998"/>
          </a:xfrm>
          <a:prstGeom prst="rect">
            <a:avLst/>
          </a:prstGeom>
        </p:spPr>
        <p:txBody>
          <a:bodyPr wrap="square">
            <a:spAutoFit/>
          </a:bodyPr>
          <a:lstStyle/>
          <a:p>
            <a:pPr algn="l" defTabSz="914400">
              <a:buNone/>
            </a:pPr>
            <a:r>
              <a:rPr lang="en-US" sz="1200" b="0" i="0" dirty="0">
                <a:solidFill>
                  <a:srgbClr val="44546A"/>
                </a:solidFill>
                <a:latin typeface="Calibri"/>
                <a:ea typeface="+mn-ea"/>
                <a:cs typeface="+mn-cs"/>
              </a:rPr>
              <a:t>Il </a:t>
            </a:r>
            <a:r>
              <a:rPr lang="en-US" sz="1200" b="0" i="0" dirty="0" err="1">
                <a:solidFill>
                  <a:srgbClr val="44546A"/>
                </a:solidFill>
                <a:latin typeface="Calibri"/>
                <a:ea typeface="+mn-ea"/>
                <a:cs typeface="+mn-cs"/>
              </a:rPr>
              <a:t>sostegno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Commissione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Europea</a:t>
            </a:r>
            <a:r>
              <a:rPr lang="en-US" sz="1200" b="0" i="0" dirty="0">
                <a:solidFill>
                  <a:srgbClr val="44546A"/>
                </a:solidFill>
                <a:latin typeface="Calibri"/>
                <a:ea typeface="+mn-ea"/>
                <a:cs typeface="+mn-cs"/>
              </a:rPr>
              <a:t> per la </a:t>
            </a:r>
            <a:r>
              <a:rPr lang="en-US" sz="1200" b="0" i="0" dirty="0" err="1">
                <a:solidFill>
                  <a:srgbClr val="44546A"/>
                </a:solidFill>
                <a:latin typeface="Calibri"/>
                <a:ea typeface="+mn-ea"/>
                <a:cs typeface="+mn-cs"/>
              </a:rPr>
              <a:t>produzione</a:t>
            </a:r>
            <a:r>
              <a:rPr lang="en-US" sz="1200" b="0" i="0" dirty="0">
                <a:solidFill>
                  <a:srgbClr val="44546A"/>
                </a:solidFill>
                <a:latin typeface="Calibri"/>
                <a:ea typeface="+mn-ea"/>
                <a:cs typeface="+mn-cs"/>
              </a:rPr>
              <a:t> di </a:t>
            </a:r>
            <a:r>
              <a:rPr lang="en-US" sz="1200" b="0" i="0" dirty="0" err="1">
                <a:solidFill>
                  <a:srgbClr val="44546A"/>
                </a:solidFill>
                <a:latin typeface="Calibri"/>
                <a:ea typeface="+mn-ea"/>
                <a:cs typeface="+mn-cs"/>
              </a:rPr>
              <a:t>questa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pubblicazione</a:t>
            </a:r>
            <a:r>
              <a:rPr lang="en-US" sz="1200" b="0" i="0" dirty="0">
                <a:solidFill>
                  <a:srgbClr val="44546A"/>
                </a:solidFill>
                <a:latin typeface="Calibri"/>
                <a:ea typeface="+mn-ea"/>
                <a:cs typeface="+mn-cs"/>
              </a:rPr>
              <a:t> non </a:t>
            </a:r>
            <a:r>
              <a:rPr lang="en-US" sz="1200" b="0" i="0" dirty="0" err="1">
                <a:solidFill>
                  <a:srgbClr val="44546A"/>
                </a:solidFill>
                <a:latin typeface="Calibri"/>
                <a:ea typeface="+mn-ea"/>
                <a:cs typeface="+mn-cs"/>
              </a:rPr>
              <a:t>costituisce</a:t>
            </a:r>
            <a:r>
              <a:rPr lang="en-US" sz="1200" b="0" i="0" dirty="0">
                <a:solidFill>
                  <a:srgbClr val="44546A"/>
                </a:solidFill>
                <a:latin typeface="Calibri"/>
                <a:ea typeface="+mn-ea"/>
                <a:cs typeface="+mn-cs"/>
              </a:rPr>
              <a:t> la </a:t>
            </a:r>
            <a:r>
              <a:rPr lang="en-US" sz="1200" b="0" i="0" dirty="0" err="1">
                <a:solidFill>
                  <a:srgbClr val="44546A"/>
                </a:solidFill>
                <a:latin typeface="Calibri"/>
                <a:ea typeface="+mn-ea"/>
                <a:cs typeface="+mn-cs"/>
              </a:rPr>
              <a:t>convalida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contenuti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che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riflettono</a:t>
            </a:r>
            <a:r>
              <a:rPr lang="en-US" sz="1200" b="0" i="0" dirty="0">
                <a:solidFill>
                  <a:srgbClr val="44546A"/>
                </a:solidFill>
                <a:latin typeface="Calibri"/>
                <a:ea typeface="+mn-ea"/>
                <a:cs typeface="+mn-cs"/>
              </a:rPr>
              <a:t> le sole </a:t>
            </a:r>
            <a:r>
              <a:rPr lang="en-US" sz="1200" b="0" i="0" dirty="0" err="1">
                <a:solidFill>
                  <a:srgbClr val="44546A"/>
                </a:solidFill>
                <a:latin typeface="Calibri"/>
                <a:ea typeface="+mn-ea"/>
                <a:cs typeface="+mn-cs"/>
              </a:rPr>
              <a:t>opinioni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dell'autore</a:t>
            </a:r>
            <a:r>
              <a:rPr lang="en-US" sz="1200" b="0" i="0" dirty="0">
                <a:solidFill>
                  <a:srgbClr val="44546A"/>
                </a:solidFill>
                <a:latin typeface="Calibri"/>
                <a:ea typeface="+mn-ea"/>
                <a:cs typeface="+mn-cs"/>
              </a:rPr>
              <a:t> e la </a:t>
            </a:r>
            <a:r>
              <a:rPr lang="en-US" sz="1200" b="0" i="0" dirty="0" err="1">
                <a:solidFill>
                  <a:srgbClr val="44546A"/>
                </a:solidFill>
                <a:latin typeface="Calibri"/>
                <a:ea typeface="+mn-ea"/>
                <a:cs typeface="+mn-cs"/>
              </a:rPr>
              <a:t>Commissione</a:t>
            </a:r>
            <a:r>
              <a:rPr lang="en-US" sz="1200" b="0" i="0" dirty="0">
                <a:solidFill>
                  <a:srgbClr val="44546A"/>
                </a:solidFill>
                <a:latin typeface="Calibri"/>
                <a:ea typeface="+mn-ea"/>
                <a:cs typeface="+mn-cs"/>
              </a:rPr>
              <a:t> non </a:t>
            </a:r>
            <a:r>
              <a:rPr lang="en-US" sz="1200" b="0" i="0" dirty="0" err="1">
                <a:solidFill>
                  <a:srgbClr val="44546A"/>
                </a:solidFill>
                <a:latin typeface="Calibri"/>
                <a:ea typeface="+mn-ea"/>
                <a:cs typeface="+mn-cs"/>
              </a:rPr>
              <a:t>può</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essere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ritenuta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responsabile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dell'utilizzo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che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può</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essere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fatto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delle</a:t>
            </a:r>
            <a:r>
              <a:rPr lang="en-US" sz="1200" b="0" i="0" dirty="0">
                <a:solidFill>
                  <a:srgbClr val="44546A"/>
                </a:solidFill>
                <a:latin typeface="Calibri"/>
                <a:ea typeface="+mn-ea"/>
                <a:cs typeface="+mn-cs"/>
              </a:rPr>
              <a:t> </a:t>
            </a:r>
            <a:r>
              <a:rPr lang="en-US" sz="1200" b="0" i="0" dirty="0" err="1" smtClean="0">
                <a:solidFill>
                  <a:srgbClr val="44546A"/>
                </a:solidFill>
                <a:latin typeface="Calibri"/>
                <a:ea typeface="+mn-ea"/>
                <a:cs typeface="+mn-cs"/>
              </a:rPr>
              <a:t>informazioni</a:t>
            </a:r>
            <a:r>
              <a:rPr lang="en-US" sz="1200" b="0" i="0" dirty="0" smtClean="0">
                <a:solidFill>
                  <a:srgbClr val="44546A"/>
                </a:solidFill>
                <a:latin typeface="Calibri"/>
                <a:ea typeface="+mn-ea"/>
                <a:cs typeface="+mn-cs"/>
              </a:rPr>
              <a:t> </a:t>
            </a:r>
            <a:r>
              <a:rPr lang="en-US" sz="1200" b="0" i="0" dirty="0" err="1" smtClean="0">
                <a:solidFill>
                  <a:srgbClr val="44546A"/>
                </a:solidFill>
                <a:latin typeface="Calibri"/>
                <a:ea typeface="+mn-ea"/>
                <a:cs typeface="+mn-cs"/>
              </a:rPr>
              <a:t>fornite</a:t>
            </a:r>
            <a:r>
              <a:rPr lang="en-US" sz="1200" b="0" i="0" dirty="0" smtClean="0">
                <a:solidFill>
                  <a:srgbClr val="44546A"/>
                </a:solidFill>
                <a:latin typeface="Calibri"/>
                <a:ea typeface="+mn-ea"/>
                <a:cs typeface="+mn-cs"/>
              </a:rPr>
              <a:t>.</a:t>
            </a:r>
            <a:r>
              <a:rPr lang="en-US" dirty="0" smtClean="0">
                <a:solidFill>
                  <a:srgbClr val="44546A"/>
                </a:solidFill>
                <a:latin typeface="Calibri"/>
              </a:rPr>
              <a:t> </a:t>
            </a:r>
            <a:endParaRPr lang="en-US" sz="1150" b="0" i="0" dirty="0">
              <a:solidFill>
                <a:srgbClr val="44546A"/>
              </a:solidFill>
              <a:latin typeface="Calibri"/>
              <a:ea typeface="+mn-ea"/>
              <a:cs typeface="+mn-cs"/>
            </a:endParaRP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defTabSz="914400">
              <a:buNone/>
            </a:pPr>
            <a:r>
              <a:rPr lang="it-IT" sz="2200" b="1" i="0">
                <a:solidFill>
                  <a:srgbClr val="44546A"/>
                </a:solidFill>
                <a:latin typeface="Calibri"/>
                <a:ea typeface="+mn-ea"/>
                <a:cs typeface="+mn-cs"/>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defTabSz="914400">
              <a:buNone/>
            </a:pPr>
            <a:r>
              <a:rPr lang="it-IT" sz="1600" b="0" i="0">
                <a:solidFill>
                  <a:schemeClr val="tx1"/>
                </a:solidFill>
                <a:latin typeface="Calibri"/>
                <a:ea typeface="+mn-ea"/>
                <a:cs typeface="+mn-cs"/>
              </a:rPr>
              <a:t>facebook.com/KaleidoscopeEU/</a:t>
            </a:r>
          </a:p>
        </p:txBody>
      </p:sp>
    </p:spTree>
    <p:extLst>
      <p:ext uri="{BB962C8B-B14F-4D97-AF65-F5344CB8AC3E}">
        <p14:creationId xmlns:p14="http://schemas.microsoft.com/office/powerpoint/2010/main" val="2660861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5</a:t>
            </a:fld>
            <a:endParaRPr dirty="0"/>
          </a:p>
        </p:txBody>
      </p:sp>
      <p:sp>
        <p:nvSpPr>
          <p:cNvPr id="12" name="CasellaDiTesto 1"/>
          <p:cNvSpPr txBox="1"/>
          <p:nvPr/>
        </p:nvSpPr>
        <p:spPr>
          <a:xfrm>
            <a:off x="911225" y="1571719"/>
            <a:ext cx="5176804"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Parte 1 - Comunicazione</a:t>
            </a:r>
          </a:p>
        </p:txBody>
      </p:sp>
      <p:sp>
        <p:nvSpPr>
          <p:cNvPr id="13" name="CasellaDiTesto 2"/>
          <p:cNvSpPr txBox="1"/>
          <p:nvPr/>
        </p:nvSpPr>
        <p:spPr>
          <a:xfrm>
            <a:off x="911225" y="2060575"/>
            <a:ext cx="5184776" cy="461665"/>
          </a:xfrm>
          <a:prstGeom prst="rect">
            <a:avLst/>
          </a:prstGeom>
          <a:noFill/>
        </p:spPr>
        <p:txBody>
          <a:bodyPr wrap="square" rtlCol="0">
            <a:spAutoFit/>
          </a:bodyPr>
          <a:lstStyle/>
          <a:p>
            <a:pPr algn="l" defTabSz="914400">
              <a:buNone/>
            </a:pPr>
            <a:r>
              <a:rPr lang="it-IT" sz="2400" b="0" i="0">
                <a:solidFill>
                  <a:schemeClr val="tx1"/>
                </a:solidFill>
                <a:latin typeface="Calibri"/>
                <a:ea typeface="Gotham Pro"/>
                <a:cs typeface="Gotham Pro"/>
              </a:rPr>
              <a:t>Unità 2</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8293" y="1769701"/>
            <a:ext cx="6017996" cy="3773785"/>
          </a:xfrm>
          <a:prstGeom prst="rect">
            <a:avLst/>
          </a:prstGeom>
        </p:spPr>
      </p:pic>
      <p:sp>
        <p:nvSpPr>
          <p:cNvPr id="6" name="CasellaDiTesto 2"/>
          <p:cNvSpPr txBox="1"/>
          <p:nvPr/>
        </p:nvSpPr>
        <p:spPr>
          <a:xfrm>
            <a:off x="7049756" y="5545034"/>
            <a:ext cx="5184776"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Foto: </a:t>
            </a:r>
            <a:r>
              <a:rPr lang="fi-FI" sz="1200" dirty="0" smtClean="0">
                <a:solidFill>
                  <a:schemeClr val="bg1">
                    <a:lumMod val="65000"/>
                  </a:schemeClr>
                </a:solidFill>
              </a:rPr>
              <a:t>michelangelo-71282_1280 </a:t>
            </a:r>
            <a:r>
              <a:rPr lang="fi-FI" sz="1200" dirty="0" smtClean="0">
                <a:solidFill>
                  <a:schemeClr val="bg1">
                    <a:lumMod val="65000"/>
                  </a:schemeClr>
                </a:solidFill>
              </a:rPr>
              <a:t>di</a:t>
            </a:r>
            <a:r>
              <a:rPr lang="fi-FI" sz="1200" dirty="0" smtClean="0">
                <a:solidFill>
                  <a:schemeClr val="bg1">
                    <a:lumMod val="65000"/>
                  </a:schemeClr>
                </a:solidFill>
              </a:rPr>
              <a:t> </a:t>
            </a:r>
            <a:r>
              <a:rPr lang="fi-FI" sz="1200" dirty="0" err="1" smtClean="0">
                <a:solidFill>
                  <a:schemeClr val="bg1">
                    <a:lumMod val="65000"/>
                  </a:schemeClr>
                </a:solidFill>
              </a:rPr>
              <a:t>Camilo</a:t>
            </a:r>
            <a:r>
              <a:rPr lang="fi-FI" sz="1200" dirty="0" smtClean="0">
                <a:solidFill>
                  <a:schemeClr val="bg1">
                    <a:lumMod val="65000"/>
                  </a:schemeClr>
                </a:solidFill>
              </a:rPr>
              <a:t> </a:t>
            </a:r>
            <a:r>
              <a:rPr lang="fi-FI" sz="1200" dirty="0" err="1" smtClean="0">
                <a:solidFill>
                  <a:schemeClr val="bg1">
                    <a:lumMod val="65000"/>
                  </a:schemeClr>
                </a:solidFill>
              </a:rPr>
              <a:t>Garqavito</a:t>
            </a:r>
            <a:r>
              <a:rPr lang="fi-FI" sz="1200" dirty="0" smtClean="0">
                <a:solidFill>
                  <a:schemeClr val="bg1">
                    <a:lumMod val="65000"/>
                  </a:schemeClr>
                </a:solidFill>
              </a:rPr>
              <a:t> </a:t>
            </a:r>
            <a:r>
              <a:rPr lang="fi-FI" sz="1200" dirty="0" err="1" smtClean="0">
                <a:solidFill>
                  <a:schemeClr val="bg1">
                    <a:lumMod val="65000"/>
                  </a:schemeClr>
                </a:solidFill>
              </a:rPr>
              <a:t>nel</a:t>
            </a:r>
            <a:r>
              <a:rPr lang="fi-FI" sz="1200" dirty="0" smtClean="0">
                <a:solidFill>
                  <a:schemeClr val="bg1">
                    <a:lumMod val="65000"/>
                  </a:schemeClr>
                </a:solidFill>
              </a:rPr>
              <a:t> </a:t>
            </a:r>
            <a:r>
              <a:rPr lang="fi-FI" sz="1200" dirty="0" smtClean="0">
                <a:solidFill>
                  <a:schemeClr val="bg1">
                    <a:lumMod val="65000"/>
                  </a:schemeClr>
                </a:solidFill>
              </a:rPr>
              <a:t>www.flickr.com</a:t>
            </a:r>
            <a:endParaRPr lang="it-IT" sz="1200" dirty="0">
              <a:solidFill>
                <a:schemeClr val="bg1">
                  <a:lumMod val="65000"/>
                </a:schemeClr>
              </a:solidFill>
              <a:ea typeface="Gotham Pro" charset="0"/>
              <a:cs typeface="Gotham Pro" charset="0"/>
            </a:endParaRPr>
          </a:p>
        </p:txBody>
      </p:sp>
    </p:spTree>
    <p:extLst>
      <p:ext uri="{BB962C8B-B14F-4D97-AF65-F5344CB8AC3E}">
        <p14:creationId xmlns:p14="http://schemas.microsoft.com/office/powerpoint/2010/main" val="1756541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Introduzione</a:t>
            </a:r>
          </a:p>
        </p:txBody>
      </p:sp>
      <p:sp>
        <p:nvSpPr>
          <p:cNvPr id="4" name="CasellaDiTesto 3"/>
          <p:cNvSpPr txBox="1"/>
          <p:nvPr/>
        </p:nvSpPr>
        <p:spPr>
          <a:xfrm>
            <a:off x="913054" y="2208207"/>
            <a:ext cx="6614150" cy="4062651"/>
          </a:xfrm>
          <a:prstGeom prst="rect">
            <a:avLst/>
          </a:prstGeom>
          <a:noFill/>
        </p:spPr>
        <p:txBody>
          <a:bodyPr wrap="square" rtlCol="0">
            <a:spAutoFit/>
          </a:bodyPr>
          <a:lstStyle/>
          <a:p>
            <a:pPr algn="l" defTabSz="914400">
              <a:buNone/>
            </a:pPr>
            <a:r>
              <a:rPr lang="en-GB" sz="2000" b="1" i="0">
                <a:solidFill>
                  <a:schemeClr val="tx1"/>
                </a:solidFill>
                <a:latin typeface="Calibri"/>
                <a:ea typeface="+mn-ea"/>
                <a:cs typeface="+mn-cs"/>
              </a:rPr>
              <a:t>Immagina un mondo senza comunicazione: hai un'idea fantastica, ma non hai il potere della comunicazione ...</a:t>
            </a:r>
          </a:p>
          <a:p>
            <a:pPr marL="342900" indent="-342900" algn="l" defTabSz="914400">
              <a:buFont typeface="Arial"/>
              <a:buChar char="•"/>
            </a:pPr>
            <a:endParaRPr sz="2000" dirty="0"/>
          </a:p>
          <a:p>
            <a:pPr marL="342900" indent="-342900" algn="l" defTabSz="914400">
              <a:buFont typeface="Arial"/>
              <a:buChar char="•"/>
            </a:pPr>
            <a:r>
              <a:rPr lang="en-GB" sz="2000" b="0" i="0">
                <a:solidFill>
                  <a:schemeClr val="tx1"/>
                </a:solidFill>
                <a:latin typeface="Calibri"/>
                <a:ea typeface="+mn-ea"/>
                <a:cs typeface="+mn-cs"/>
              </a:rPr>
              <a:t>La comunicazione è una necessità.  Gli esseri umani hanno bisogno di comunicare per esprimere se stessi, esprimere i loro sentimenti, trasmettere informazioni agli altri e condividere i loro pensieri. </a:t>
            </a:r>
          </a:p>
          <a:p>
            <a:pPr marL="342900" indent="-342900" algn="l" defTabSz="914400">
              <a:buFont typeface="Arial"/>
              <a:buChar char="•"/>
            </a:pPr>
            <a:r>
              <a:rPr lang="en-GB" sz="2000" b="0" i="0">
                <a:solidFill>
                  <a:schemeClr val="tx1"/>
                </a:solidFill>
                <a:latin typeface="Calibri"/>
                <a:ea typeface="+mn-ea"/>
                <a:cs typeface="+mn-cs"/>
              </a:rPr>
              <a:t>La comunicazione può essere intenzionale o non intenzionale, può implicare segnali convenzionali o non convenzionali, può assumere forme linguistiche o non linguistiche e può avvenire attraverso modalità parlate o di altro tipo.  </a:t>
            </a:r>
          </a:p>
          <a:p>
            <a:pPr marL="342900" indent="-342900" algn="l" defTabSz="914400">
              <a:buFont typeface="Arial"/>
              <a:buChar char="•"/>
            </a:pPr>
            <a:r>
              <a:rPr lang="en-GB" sz="2000" b="0" i="0">
                <a:solidFill>
                  <a:schemeClr val="tx1"/>
                </a:solidFill>
                <a:latin typeface="Calibri"/>
                <a:ea typeface="+mn-ea"/>
                <a:cs typeface="+mn-cs"/>
              </a:rPr>
              <a:t>La comunicazione è un dialogo, non un monologo. </a:t>
            </a:r>
            <a:endParaRPr sz="2000" dirty="0"/>
          </a:p>
          <a:p>
            <a:pPr algn="l" defTabSz="914400">
              <a:buNone/>
            </a:pPr>
            <a:endParaRPr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6</a:t>
            </a:fld>
            <a:endParaRPr dirty="0"/>
          </a:p>
        </p:txBody>
      </p:sp>
      <p:sp>
        <p:nvSpPr>
          <p:cNvPr id="7" name="Rectangle 6"/>
          <p:cNvSpPr/>
          <p:nvPr/>
        </p:nvSpPr>
        <p:spPr>
          <a:xfrm>
            <a:off x="8599893" y="5242559"/>
            <a:ext cx="3599401" cy="276999"/>
          </a:xfrm>
          <a:prstGeom prst="rect">
            <a:avLst/>
          </a:prstGeom>
        </p:spPr>
        <p:txBody>
          <a:bodyPr wrap="square">
            <a:spAutoFit/>
          </a:bodyPr>
          <a:lstStyle/>
          <a:p>
            <a:r>
              <a:rPr lang="en-US" sz="1200" dirty="0" err="1" smtClean="0">
                <a:solidFill>
                  <a:schemeClr val="bg1">
                    <a:lumMod val="65000"/>
                  </a:schemeClr>
                </a:solidFill>
              </a:rPr>
              <a:t>Foto</a:t>
            </a:r>
            <a:r>
              <a:rPr lang="en-US" sz="1200" dirty="0" smtClean="0">
                <a:solidFill>
                  <a:schemeClr val="bg1">
                    <a:lumMod val="65000"/>
                  </a:schemeClr>
                </a:solidFill>
              </a:rPr>
              <a:t>: </a:t>
            </a:r>
            <a:r>
              <a:rPr lang="en-US" sz="1200" dirty="0" smtClean="0">
                <a:solidFill>
                  <a:schemeClr val="bg1">
                    <a:lumMod val="65000"/>
                  </a:schemeClr>
                </a:solidFill>
              </a:rPr>
              <a:t>sheep-2372148_1920 </a:t>
            </a:r>
            <a:r>
              <a:rPr lang="en-US" sz="1200" dirty="0" smtClean="0">
                <a:solidFill>
                  <a:schemeClr val="bg1">
                    <a:lumMod val="65000"/>
                  </a:schemeClr>
                </a:solidFill>
              </a:rPr>
              <a:t>di</a:t>
            </a:r>
            <a:r>
              <a:rPr lang="en-US" sz="1200" dirty="0" smtClean="0">
                <a:solidFill>
                  <a:schemeClr val="bg1">
                    <a:lumMod val="65000"/>
                  </a:schemeClr>
                </a:solidFill>
              </a:rPr>
              <a:t> </a:t>
            </a:r>
            <a:r>
              <a:rPr lang="en-US" sz="1200" dirty="0" err="1" smtClean="0">
                <a:solidFill>
                  <a:schemeClr val="bg1">
                    <a:lumMod val="65000"/>
                  </a:schemeClr>
                </a:solidFill>
              </a:rPr>
              <a:t>Suju</a:t>
            </a:r>
            <a:r>
              <a:rPr lang="en-US" sz="1200" dirty="0" smtClean="0">
                <a:solidFill>
                  <a:schemeClr val="bg1">
                    <a:lumMod val="65000"/>
                  </a:schemeClr>
                </a:solidFill>
              </a:rPr>
              <a:t> </a:t>
            </a:r>
            <a:r>
              <a:rPr lang="en-US" sz="1200" dirty="0" err="1" smtClean="0">
                <a:solidFill>
                  <a:schemeClr val="bg1">
                    <a:lumMod val="65000"/>
                  </a:schemeClr>
                </a:solidFill>
              </a:rPr>
              <a:t>nel</a:t>
            </a:r>
            <a:r>
              <a:rPr lang="en-US" sz="1200" dirty="0" smtClean="0">
                <a:solidFill>
                  <a:schemeClr val="bg1">
                    <a:lumMod val="65000"/>
                  </a:schemeClr>
                </a:solidFill>
              </a:rPr>
              <a:t> </a:t>
            </a:r>
            <a:r>
              <a:rPr lang="en-US" sz="1200" dirty="0" smtClean="0">
                <a:solidFill>
                  <a:schemeClr val="bg1">
                    <a:lumMod val="65000"/>
                  </a:schemeClr>
                </a:solidFill>
              </a:rPr>
              <a:t>Pixabay.com</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458" y="2699453"/>
            <a:ext cx="4231165" cy="2543106"/>
          </a:xfrm>
          <a:prstGeom prst="rect">
            <a:avLst/>
          </a:prstGeom>
        </p:spPr>
      </p:pic>
    </p:spTree>
    <p:extLst>
      <p:ext uri="{BB962C8B-B14F-4D97-AF65-F5344CB8AC3E}">
        <p14:creationId xmlns:p14="http://schemas.microsoft.com/office/powerpoint/2010/main" val="2265493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Tipi di comunicazione aziendale</a:t>
            </a:r>
          </a:p>
        </p:txBody>
      </p:sp>
      <p:sp>
        <p:nvSpPr>
          <p:cNvPr id="4" name="CasellaDiTesto 3"/>
          <p:cNvSpPr txBox="1"/>
          <p:nvPr/>
        </p:nvSpPr>
        <p:spPr>
          <a:xfrm>
            <a:off x="891283" y="2301542"/>
            <a:ext cx="10872788" cy="461665"/>
          </a:xfrm>
          <a:prstGeom prst="rect">
            <a:avLst/>
          </a:prstGeom>
          <a:noFill/>
        </p:spPr>
        <p:txBody>
          <a:bodyPr wrap="square" rtlCol="0">
            <a:spAutoFit/>
          </a:bodyPr>
          <a:lstStyle/>
          <a:p>
            <a:pPr algn="l" defTabSz="914400">
              <a:buNone/>
            </a:pPr>
            <a:r>
              <a:rPr lang="en-GB" sz="2400" b="0" i="0">
                <a:solidFill>
                  <a:schemeClr val="tx1"/>
                </a:solidFill>
                <a:latin typeface="Calibri"/>
                <a:ea typeface="+mn-ea"/>
                <a:cs typeface="+mn-cs"/>
              </a:rPr>
              <a:t>La comunicazione aziendale può essere interna o esterna. </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7</a:t>
            </a:fld>
            <a:endParaRPr dirty="0"/>
          </a:p>
        </p:txBody>
      </p:sp>
      <p:sp>
        <p:nvSpPr>
          <p:cNvPr id="3" name="Rectangle 2">
            <a:extLst>
              <a:ext uri="{FF2B5EF4-FFF2-40B4-BE49-F238E27FC236}">
                <a16:creationId xmlns="" xmlns:a16="http://schemas.microsoft.com/office/drawing/2014/main" id="{1D96E364-522F-4A2B-BCF3-C27B4E051DC8}"/>
              </a:ext>
            </a:extLst>
          </p:cNvPr>
          <p:cNvSpPr/>
          <p:nvPr/>
        </p:nvSpPr>
        <p:spPr>
          <a:xfrm>
            <a:off x="913054" y="3003532"/>
            <a:ext cx="6096000" cy="1938992"/>
          </a:xfrm>
          <a:prstGeom prst="rect">
            <a:avLst/>
          </a:prstGeom>
        </p:spPr>
        <p:txBody>
          <a:bodyPr>
            <a:spAutoFit/>
          </a:bodyPr>
          <a:lstStyle/>
          <a:p>
            <a:pPr algn="l" defTabSz="914400">
              <a:buNone/>
            </a:pPr>
            <a:r>
              <a:rPr lang="en-GB" sz="2400" b="0" i="0">
                <a:solidFill>
                  <a:schemeClr val="tx1"/>
                </a:solidFill>
                <a:latin typeface="Calibri"/>
                <a:ea typeface="+mn-ea"/>
                <a:cs typeface="+mn-cs"/>
              </a:rPr>
              <a:t>Serve a:  </a:t>
            </a:r>
            <a:endParaRPr sz="2400" dirty="0"/>
          </a:p>
          <a:p>
            <a:pPr marL="285750" indent="-285750" algn="l" defTabSz="914400">
              <a:buFont typeface="Arial"/>
              <a:buChar char="•"/>
            </a:pPr>
            <a:r>
              <a:rPr lang="en-GB" sz="2400" b="0" i="0">
                <a:solidFill>
                  <a:schemeClr val="tx1"/>
                </a:solidFill>
                <a:latin typeface="Calibri"/>
                <a:ea typeface="+mn-ea"/>
                <a:cs typeface="+mn-cs"/>
              </a:rPr>
              <a:t>scambiare informazioni</a:t>
            </a:r>
            <a:endParaRPr sz="2400" dirty="0"/>
          </a:p>
          <a:p>
            <a:pPr marL="285750" indent="-285750" algn="l" defTabSz="914400">
              <a:buFont typeface="Arial"/>
              <a:buChar char="•"/>
            </a:pPr>
            <a:r>
              <a:rPr lang="en-GB" sz="2400" b="0" i="0">
                <a:solidFill>
                  <a:schemeClr val="tx1"/>
                </a:solidFill>
                <a:latin typeface="Calibri"/>
                <a:ea typeface="+mn-ea"/>
                <a:cs typeface="+mn-cs"/>
              </a:rPr>
              <a:t>scambiare opzioni</a:t>
            </a:r>
            <a:endParaRPr sz="2400" dirty="0"/>
          </a:p>
          <a:p>
            <a:pPr marL="285750" indent="-285750" algn="l" defTabSz="914400">
              <a:buFont typeface="Arial"/>
              <a:buChar char="•"/>
            </a:pPr>
            <a:r>
              <a:rPr lang="en-GB" sz="2400" b="0" i="0">
                <a:solidFill>
                  <a:schemeClr val="tx1"/>
                </a:solidFill>
                <a:latin typeface="Calibri"/>
                <a:ea typeface="+mn-ea"/>
                <a:cs typeface="+mn-cs"/>
              </a:rPr>
              <a:t>fare piani e proposte</a:t>
            </a:r>
          </a:p>
          <a:p>
            <a:pPr marL="285750" indent="-285750" algn="l" defTabSz="914400">
              <a:buFont typeface="Arial"/>
              <a:buChar char="•"/>
            </a:pPr>
            <a:r>
              <a:rPr lang="en-GB" sz="2400" b="0" i="0">
                <a:solidFill>
                  <a:schemeClr val="tx1"/>
                </a:solidFill>
                <a:latin typeface="Calibri"/>
                <a:ea typeface="+mn-ea"/>
                <a:cs typeface="+mn-cs"/>
              </a:rPr>
              <a:t>raggiungere un accordo</a:t>
            </a:r>
            <a:endParaRPr sz="2400" dirty="0"/>
          </a:p>
        </p:txBody>
      </p:sp>
      <p:sp>
        <p:nvSpPr>
          <p:cNvPr id="5" name="Rectangle 4">
            <a:extLst>
              <a:ext uri="{FF2B5EF4-FFF2-40B4-BE49-F238E27FC236}">
                <a16:creationId xmlns="" xmlns:a16="http://schemas.microsoft.com/office/drawing/2014/main" id="{3EE3E50C-B1C2-4FC9-AF14-1B47C217F5F9}"/>
              </a:ext>
            </a:extLst>
          </p:cNvPr>
          <p:cNvSpPr/>
          <p:nvPr/>
        </p:nvSpPr>
        <p:spPr>
          <a:xfrm>
            <a:off x="6165015" y="3363871"/>
            <a:ext cx="6096000" cy="1200329"/>
          </a:xfrm>
          <a:prstGeom prst="rect">
            <a:avLst/>
          </a:prstGeom>
        </p:spPr>
        <p:txBody>
          <a:bodyPr>
            <a:spAutoFit/>
          </a:bodyPr>
          <a:lstStyle/>
          <a:p>
            <a:pPr marL="285750" indent="-285750" algn="l" defTabSz="914400">
              <a:buFont typeface="Arial"/>
              <a:buChar char="•"/>
            </a:pPr>
            <a:r>
              <a:rPr lang="en-GB" sz="2400" b="0" i="0">
                <a:solidFill>
                  <a:schemeClr val="tx1"/>
                </a:solidFill>
                <a:latin typeface="Calibri"/>
                <a:ea typeface="+mn-ea"/>
                <a:cs typeface="+mn-cs"/>
              </a:rPr>
              <a:t>prendere decisioni</a:t>
            </a:r>
            <a:endParaRPr sz="2400" dirty="0"/>
          </a:p>
          <a:p>
            <a:pPr marL="285750" indent="-285750" algn="l" defTabSz="914400">
              <a:buFont typeface="Arial"/>
              <a:buChar char="•"/>
            </a:pPr>
            <a:r>
              <a:rPr lang="en-GB" sz="2400" b="0" i="0">
                <a:solidFill>
                  <a:schemeClr val="tx1"/>
                </a:solidFill>
                <a:latin typeface="Calibri"/>
                <a:ea typeface="+mn-ea"/>
                <a:cs typeface="+mn-cs"/>
              </a:rPr>
              <a:t>terminare e adempiere gli ordini</a:t>
            </a:r>
            <a:endParaRPr sz="2400" dirty="0"/>
          </a:p>
          <a:p>
            <a:pPr marL="285750" indent="-285750" algn="l" defTabSz="914400">
              <a:buFont typeface="Arial"/>
              <a:buChar char="•"/>
            </a:pPr>
            <a:r>
              <a:rPr lang="en-GB" sz="2400" b="0" i="0">
                <a:solidFill>
                  <a:schemeClr val="tx1"/>
                </a:solidFill>
                <a:latin typeface="Calibri"/>
                <a:ea typeface="+mn-ea"/>
                <a:cs typeface="+mn-cs"/>
              </a:rPr>
              <a:t>condurre vendite</a:t>
            </a:r>
          </a:p>
        </p:txBody>
      </p:sp>
    </p:spTree>
    <p:extLst>
      <p:ext uri="{BB962C8B-B14F-4D97-AF65-F5344CB8AC3E}">
        <p14:creationId xmlns:p14="http://schemas.microsoft.com/office/powerpoint/2010/main" val="3306939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Canali di comunicazione aziendale</a:t>
            </a:r>
          </a:p>
        </p:txBody>
      </p:sp>
      <p:sp>
        <p:nvSpPr>
          <p:cNvPr id="4" name="CasellaDiTesto 3"/>
          <p:cNvSpPr txBox="1"/>
          <p:nvPr/>
        </p:nvSpPr>
        <p:spPr>
          <a:xfrm>
            <a:off x="891283" y="2301542"/>
            <a:ext cx="10872788" cy="3477875"/>
          </a:xfrm>
          <a:prstGeom prst="rect">
            <a:avLst/>
          </a:prstGeom>
          <a:noFill/>
        </p:spPr>
        <p:txBody>
          <a:bodyPr wrap="square" rtlCol="0">
            <a:spAutoFit/>
          </a:bodyPr>
          <a:lstStyle/>
          <a:p>
            <a:pPr marL="571500" indent="-571500" algn="l" defTabSz="914400">
              <a:buFont typeface="Arial"/>
              <a:buChar char="•"/>
            </a:pPr>
            <a:r>
              <a:rPr lang="it-IT" sz="3200" b="0" i="0">
                <a:solidFill>
                  <a:schemeClr val="tx1"/>
                </a:solidFill>
                <a:latin typeface="Calibri"/>
                <a:ea typeface="+mn-ea"/>
                <a:cs typeface="+mn-cs"/>
              </a:rPr>
              <a:t>Verbale (orale o parlata)</a:t>
            </a:r>
          </a:p>
          <a:p>
            <a:pPr marL="571500" indent="-571500" algn="l" defTabSz="914400">
              <a:buFont typeface="Arial"/>
              <a:buChar char="•"/>
            </a:pPr>
            <a:r>
              <a:rPr lang="it-IT" sz="3200" b="0" i="0">
                <a:solidFill>
                  <a:schemeClr val="tx1"/>
                </a:solidFill>
                <a:latin typeface="Calibri"/>
                <a:ea typeface="+mn-ea"/>
                <a:cs typeface="+mn-cs"/>
              </a:rPr>
              <a:t>Non verbale </a:t>
            </a:r>
          </a:p>
          <a:p>
            <a:pPr marL="1485900" lvl="2" indent="-571500" algn="l" defTabSz="914400">
              <a:buFont typeface="Arial"/>
              <a:buChar char="•"/>
            </a:pPr>
            <a:r>
              <a:rPr lang="it-IT" sz="2800" b="0" i="0">
                <a:solidFill>
                  <a:schemeClr val="tx1"/>
                </a:solidFill>
                <a:latin typeface="Calibri"/>
                <a:ea typeface="+mn-ea"/>
                <a:cs typeface="+mn-cs"/>
              </a:rPr>
              <a:t>Aspetto</a:t>
            </a:r>
          </a:p>
          <a:p>
            <a:pPr marL="1485900" lvl="2" indent="-571500" algn="l" defTabSz="914400">
              <a:buFont typeface="Arial"/>
              <a:buChar char="•"/>
            </a:pPr>
            <a:r>
              <a:rPr lang="it-IT" sz="2800" b="0" i="0">
                <a:solidFill>
                  <a:schemeClr val="tx1"/>
                </a:solidFill>
                <a:latin typeface="Calibri"/>
                <a:ea typeface="+mn-ea"/>
                <a:cs typeface="+mn-cs"/>
              </a:rPr>
              <a:t>Linguaggio del corpo</a:t>
            </a:r>
          </a:p>
          <a:p>
            <a:pPr marL="1485900" lvl="2" indent="-571500" algn="l" defTabSz="914400">
              <a:buFont typeface="Arial"/>
              <a:buChar char="•"/>
            </a:pPr>
            <a:r>
              <a:rPr lang="it-IT" sz="2800" b="0" i="0">
                <a:solidFill>
                  <a:schemeClr val="tx1"/>
                </a:solidFill>
                <a:latin typeface="Calibri"/>
                <a:ea typeface="+mn-ea"/>
                <a:cs typeface="+mn-cs"/>
              </a:rPr>
              <a:t>Suoni</a:t>
            </a:r>
          </a:p>
          <a:p>
            <a:pPr marL="571500" indent="-571500" algn="l" defTabSz="914400">
              <a:buFont typeface="Arial"/>
              <a:buChar char="•"/>
            </a:pPr>
            <a:r>
              <a:rPr lang="it-IT" sz="3200" b="0" i="0">
                <a:solidFill>
                  <a:schemeClr val="tx1"/>
                </a:solidFill>
                <a:latin typeface="Calibri"/>
                <a:ea typeface="+mn-ea"/>
                <a:cs typeface="+mn-cs"/>
              </a:rPr>
              <a:t>Scritta</a:t>
            </a:r>
          </a:p>
          <a:p>
            <a:pPr marL="571500" indent="-571500" algn="l" defTabSz="914400">
              <a:buFont typeface="Arial"/>
              <a:buChar char="•"/>
            </a:pPr>
            <a:r>
              <a:rPr lang="it-IT" sz="3200" b="0" i="0">
                <a:solidFill>
                  <a:schemeClr val="tx1"/>
                </a:solidFill>
                <a:latin typeface="Calibri"/>
                <a:ea typeface="+mn-ea"/>
                <a:cs typeface="+mn-cs"/>
              </a:rPr>
              <a:t>Elettronica e multimediale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8</a:t>
            </a:fld>
            <a:endParaRPr dirty="0"/>
          </a:p>
        </p:txBody>
      </p:sp>
    </p:spTree>
    <p:extLst>
      <p:ext uri="{BB962C8B-B14F-4D97-AF65-F5344CB8AC3E}">
        <p14:creationId xmlns:p14="http://schemas.microsoft.com/office/powerpoint/2010/main" val="1042879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919217"/>
            <a:ext cx="10870959" cy="1200329"/>
          </a:xfrm>
          <a:prstGeom prst="rect">
            <a:avLst/>
          </a:prstGeom>
          <a:noFill/>
        </p:spPr>
        <p:txBody>
          <a:bodyPr wrap="square" rtlCol="0">
            <a:spAutoFit/>
          </a:bodyPr>
          <a:lstStyle/>
          <a:p>
            <a:pPr algn="ctr" defTabSz="914400">
              <a:buNone/>
            </a:pPr>
            <a:r>
              <a:rPr lang="it-IT" sz="3600" b="1" i="0">
                <a:solidFill>
                  <a:schemeClr val="tx1"/>
                </a:solidFill>
                <a:latin typeface="Calibri"/>
                <a:ea typeface="Gotham Pro"/>
                <a:cs typeface="Gotham Pro"/>
              </a:rPr>
              <a:t>Vantaggi e svantaggi dei vari canali di comunicazione</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9</a:t>
            </a:fld>
            <a:endParaRPr dirty="0"/>
          </a:p>
        </p:txBody>
      </p:sp>
      <p:graphicFrame>
        <p:nvGraphicFramePr>
          <p:cNvPr id="3" name="Table 2"/>
          <p:cNvGraphicFramePr>
            <a:graphicFrameLocks noGrp="1"/>
          </p:cNvGraphicFramePr>
          <p:nvPr>
            <p:extLst>
              <p:ext uri="{D42A27DB-BD31-4B8C-83A1-F6EECF244321}">
                <p14:modId xmlns:p14="http://schemas.microsoft.com/office/powerpoint/2010/main" val="495671956"/>
              </p:ext>
            </p:extLst>
          </p:nvPr>
        </p:nvGraphicFramePr>
        <p:xfrm>
          <a:off x="653144" y="2178842"/>
          <a:ext cx="10798627" cy="4130811"/>
        </p:xfrm>
        <a:graphic>
          <a:graphicData uri="http://schemas.openxmlformats.org/drawingml/2006/table">
            <a:tbl>
              <a:tblPr firstRow="1" firstCol="1" bandRow="1">
                <a:tableStyleId>{912C8C85-51F0-491E-9774-3900AFEF0FD7}</a:tableStyleId>
              </a:tblPr>
              <a:tblGrid>
                <a:gridCol w="2450768">
                  <a:extLst>
                    <a:ext uri="{9D8B030D-6E8A-4147-A177-3AD203B41FA5}">
                      <a16:colId xmlns="" xmlns:a16="http://schemas.microsoft.com/office/drawing/2014/main" val="4194029974"/>
                    </a:ext>
                  </a:extLst>
                </a:gridCol>
                <a:gridCol w="4255930">
                  <a:extLst>
                    <a:ext uri="{9D8B030D-6E8A-4147-A177-3AD203B41FA5}">
                      <a16:colId xmlns="" xmlns:a16="http://schemas.microsoft.com/office/drawing/2014/main" val="4155988826"/>
                    </a:ext>
                  </a:extLst>
                </a:gridCol>
                <a:gridCol w="4091929">
                  <a:extLst>
                    <a:ext uri="{9D8B030D-6E8A-4147-A177-3AD203B41FA5}">
                      <a16:colId xmlns="" xmlns:a16="http://schemas.microsoft.com/office/drawing/2014/main" val="1886545864"/>
                    </a:ext>
                  </a:extLst>
                </a:gridCol>
              </a:tblGrid>
              <a:tr h="275238">
                <a:tc>
                  <a:txBody>
                    <a:bodyPr/>
                    <a:lstStyle/>
                    <a:p>
                      <a:pPr algn="just">
                        <a:lnSpc>
                          <a:spcPct val="115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marL="0" algn="just" defTabSz="914400">
                        <a:lnSpc>
                          <a:spcPct val="115000"/>
                        </a:lnSpc>
                        <a:spcAft>
                          <a:spcPts val="0"/>
                        </a:spcAft>
                        <a:buNone/>
                      </a:pPr>
                      <a:r>
                        <a:rPr lang="en-GB" sz="1800" b="1" i="0">
                          <a:solidFill>
                            <a:schemeClr val="bg1"/>
                          </a:solidFill>
                          <a:effectLst/>
                          <a:latin typeface="Calibri"/>
                          <a:ea typeface="+mn-ea"/>
                          <a:cs typeface="+mn-cs"/>
                        </a:rPr>
                        <a:t>Vantaggi</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1" i="0">
                          <a:solidFill>
                            <a:schemeClr val="bg1"/>
                          </a:solidFill>
                          <a:effectLst/>
                          <a:latin typeface="Calibri"/>
                          <a:ea typeface="+mn-ea"/>
                          <a:cs typeface="+mn-cs"/>
                        </a:rPr>
                        <a:t>Svantaggi</a:t>
                      </a:r>
                      <a:endParaRPr sz="1800" dirty="0">
                        <a:latin typeface="Calibri"/>
                        <a:ea typeface="Calibri"/>
                        <a:cs typeface="Times New Roman"/>
                      </a:endParaRPr>
                    </a:p>
                  </a:txBody>
                  <a:tcPr marL="68580" marR="68580" marT="0" marB="0">
                    <a:solidFill>
                      <a:srgbClr val="C00000"/>
                    </a:solidFill>
                  </a:tcPr>
                </a:tc>
                <a:extLst>
                  <a:ext uri="{0D108BD9-81ED-4DB2-BD59-A6C34878D82A}">
                    <a16:rowId xmlns="" xmlns:a16="http://schemas.microsoft.com/office/drawing/2014/main" val="1622707595"/>
                  </a:ext>
                </a:extLst>
              </a:tr>
              <a:tr h="1223803">
                <a:tc>
                  <a:txBody>
                    <a:bodyPr/>
                    <a:lstStyle/>
                    <a:p>
                      <a:pPr marL="0" algn="just" defTabSz="914400">
                        <a:lnSpc>
                          <a:spcPct val="115000"/>
                        </a:lnSpc>
                        <a:spcAft>
                          <a:spcPts val="0"/>
                        </a:spcAft>
                        <a:buNone/>
                      </a:pPr>
                      <a:r>
                        <a:rPr lang="en-GB" sz="1800" b="1" i="0">
                          <a:solidFill>
                            <a:schemeClr val="tx1"/>
                          </a:solidFill>
                          <a:effectLst/>
                          <a:latin typeface="Calibri"/>
                          <a:ea typeface="+mn-ea"/>
                          <a:cs typeface="+mn-cs"/>
                        </a:rPr>
                        <a:t>Comunicazione orale</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Costruisce relazioni e fiducia; accelera il processo decisionale grazie al feedback immediato</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La sua natura spontanea può portare a dichiarazioni poco sagge; le persone non possono fare affidamento su di essa a meno che non venga registrata.  </a:t>
                      </a:r>
                      <a:endParaRPr sz="1800" dirty="0">
                        <a:latin typeface="Calibri"/>
                        <a:ea typeface="Calibri"/>
                        <a:cs typeface="Times New Roman"/>
                      </a:endParaRPr>
                    </a:p>
                  </a:txBody>
                  <a:tcPr marL="68580" marR="68580" marT="0" marB="0"/>
                </a:tc>
                <a:extLst>
                  <a:ext uri="{0D108BD9-81ED-4DB2-BD59-A6C34878D82A}">
                    <a16:rowId xmlns="" xmlns:a16="http://schemas.microsoft.com/office/drawing/2014/main" val="2969631560"/>
                  </a:ext>
                </a:extLst>
              </a:tr>
              <a:tr h="1223803">
                <a:tc>
                  <a:txBody>
                    <a:bodyPr/>
                    <a:lstStyle/>
                    <a:p>
                      <a:pPr marL="0" algn="just" defTabSz="914400">
                        <a:lnSpc>
                          <a:spcPct val="115000"/>
                        </a:lnSpc>
                        <a:spcAft>
                          <a:spcPts val="0"/>
                        </a:spcAft>
                        <a:buNone/>
                      </a:pPr>
                      <a:r>
                        <a:rPr lang="en-GB" sz="1800" b="1" i="0">
                          <a:solidFill>
                            <a:schemeClr val="tx1"/>
                          </a:solidFill>
                          <a:effectLst/>
                          <a:latin typeface="Calibri"/>
                          <a:ea typeface="+mn-ea"/>
                          <a:cs typeface="+mn-cs"/>
                        </a:rPr>
                        <a:t>Comunicazione scritta</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Il messaggio può essere modificato per una maggiore esattezza; può essere archiviato come riferimento; può essere studiato.  Adeguato per funzioni aziendali legali e formali</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Il messaggio è statico; il mittente non riceve un riscontro immediato.  Difficile per il mittente valutare se il destinatario ha capito.</a:t>
                      </a:r>
                      <a:endParaRPr sz="1800" dirty="0">
                        <a:latin typeface="Calibri"/>
                        <a:ea typeface="Calibri"/>
                        <a:cs typeface="Times New Roman"/>
                      </a:endParaRPr>
                    </a:p>
                  </a:txBody>
                  <a:tcPr marL="68580" marR="68580" marT="0" marB="0"/>
                </a:tc>
                <a:extLst>
                  <a:ext uri="{0D108BD9-81ED-4DB2-BD59-A6C34878D82A}">
                    <a16:rowId xmlns="" xmlns:a16="http://schemas.microsoft.com/office/drawing/2014/main" val="976003968"/>
                  </a:ext>
                </a:extLst>
              </a:tr>
              <a:tr h="976131">
                <a:tc>
                  <a:txBody>
                    <a:bodyPr/>
                    <a:lstStyle/>
                    <a:p>
                      <a:pPr marL="0" algn="just" defTabSz="914400">
                        <a:lnSpc>
                          <a:spcPct val="115000"/>
                        </a:lnSpc>
                        <a:spcAft>
                          <a:spcPts val="0"/>
                        </a:spcAft>
                        <a:buNone/>
                      </a:pPr>
                      <a:r>
                        <a:rPr lang="en-GB" sz="1800" b="1" i="0">
                          <a:solidFill>
                            <a:schemeClr val="tx1"/>
                          </a:solidFill>
                          <a:effectLst/>
                          <a:latin typeface="Calibri"/>
                          <a:ea typeface="+mn-ea"/>
                          <a:cs typeface="+mn-cs"/>
                        </a:rPr>
                        <a:t>Multimediale</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Istantaneo, globale e adattabile a più obiettivi</a:t>
                      </a:r>
                      <a:endParaRPr sz="1800" dirty="0">
                        <a:latin typeface="Calibri"/>
                        <a:ea typeface="Calibri"/>
                        <a:cs typeface="Times New Roman"/>
                      </a:endParaRPr>
                    </a:p>
                  </a:txBody>
                  <a:tcPr marL="68580" marR="68580" marT="0" marB="0"/>
                </a:tc>
                <a:tc>
                  <a:txBody>
                    <a:bodyPr/>
                    <a:lstStyle/>
                    <a:p>
                      <a:pPr marL="0" algn="just" defTabSz="914400">
                        <a:lnSpc>
                          <a:spcPct val="115000"/>
                        </a:lnSpc>
                        <a:spcAft>
                          <a:spcPts val="0"/>
                        </a:spcAft>
                        <a:buNone/>
                      </a:pPr>
                      <a:r>
                        <a:rPr lang="en-GB" sz="1800" b="0" i="0">
                          <a:solidFill>
                            <a:schemeClr val="tx1"/>
                          </a:solidFill>
                          <a:effectLst/>
                          <a:latin typeface="Calibri"/>
                          <a:ea typeface="+mn-ea"/>
                          <a:cs typeface="+mn-cs"/>
                        </a:rPr>
                        <a:t>Le difficoltà tecniche e gli attacchi di hacking minacciano la sicurezza delle organizzazioni e dei loro clienti.  </a:t>
                      </a:r>
                      <a:endParaRPr sz="1800" dirty="0">
                        <a:latin typeface="Calibri"/>
                        <a:ea typeface="Calibri"/>
                        <a:cs typeface="Times New Roman"/>
                      </a:endParaRPr>
                    </a:p>
                  </a:txBody>
                  <a:tcPr marL="68580" marR="68580" marT="0" marB="0"/>
                </a:tc>
                <a:extLst>
                  <a:ext uri="{0D108BD9-81ED-4DB2-BD59-A6C34878D82A}">
                    <a16:rowId xmlns="" xmlns:a16="http://schemas.microsoft.com/office/drawing/2014/main" val="2071502354"/>
                  </a:ext>
                </a:extLst>
              </a:tr>
            </a:tbl>
          </a:graphicData>
        </a:graphic>
      </p:graphicFrame>
    </p:spTree>
    <p:extLst>
      <p:ext uri="{BB962C8B-B14F-4D97-AF65-F5344CB8AC3E}">
        <p14:creationId xmlns:p14="http://schemas.microsoft.com/office/powerpoint/2010/main" val="407024790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3985</Words>
  <Application>Microsoft Office PowerPoint</Application>
  <PresentationFormat>Widescreen</PresentationFormat>
  <Paragraphs>495</Paragraphs>
  <Slides>42</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Arial</vt:lpstr>
      <vt:lpstr>Calibri</vt:lpstr>
      <vt:lpstr>Calibri Light</vt:lpstr>
      <vt:lpstr>Gotham Pro</vt:lpstr>
      <vt:lpstr>Gotham Pro Black</vt:lpstr>
      <vt:lpstr>Gotham Pro Light</vt:lpstr>
      <vt:lpstr>Times New Roman</vt:lpstr>
      <vt:lpstr>Wingdings</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Emerson</dc:creator>
  <cp:lastModifiedBy>Oraviita, Tanja</cp:lastModifiedBy>
  <cp:revision>12</cp:revision>
  <dcterms:created xsi:type="dcterms:W3CDTF">2018-07-26T14:16:22Z</dcterms:created>
  <dcterms:modified xsi:type="dcterms:W3CDTF">2019-01-26T15:37:50Z</dcterms:modified>
</cp:coreProperties>
</file>