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  <p:sldMasterId id="2147483661" r:id="rId2"/>
  </p:sldMasterIdLst>
  <p:notesMasterIdLst>
    <p:notesMasterId r:id="rId11"/>
  </p:notesMasterIdLst>
  <p:sldIdLst>
    <p:sldId id="270" r:id="rId3"/>
    <p:sldId id="257" r:id="rId4"/>
    <p:sldId id="265" r:id="rId5"/>
    <p:sldId id="277" r:id="rId6"/>
    <p:sldId id="273" r:id="rId7"/>
    <p:sldId id="274" r:id="rId8"/>
    <p:sldId id="276" r:id="rId9"/>
    <p:sldId id="263" r:id="rId10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pos="7423" userDrawn="1">
          <p15:clr>
            <a:srgbClr val="A4A3A4"/>
          </p15:clr>
        </p15:guide>
        <p15:guide id="2" orient="horz" pos="4269" userDrawn="1">
          <p15:clr>
            <a:srgbClr val="A4A3A4"/>
          </p15:clr>
        </p15:guide>
        <p15:guide id="3" pos="3840" userDrawn="1">
          <p15:clr>
            <a:srgbClr val="A4A3A4"/>
          </p15:clr>
        </p15:guide>
        <p15:guide id="4" orient="horz" pos="572" userDrawn="1">
          <p15:clr>
            <a:srgbClr val="A4A3A4"/>
          </p15:clr>
        </p15:guide>
        <p15:guide id="5" orient="horz" pos="1548" userDrawn="1">
          <p15:clr>
            <a:srgbClr val="A4A3A4"/>
          </p15:clr>
        </p15:guide>
        <p15:guide id="6" pos="574" userDrawn="1">
          <p15:clr>
            <a:srgbClr val="A4A3A4"/>
          </p15:clr>
        </p15:guide>
        <p15:guide id="7" orient="horz" pos="1298" userDrawn="1">
          <p15:clr>
            <a:srgbClr val="A4A3A4"/>
          </p15:clr>
        </p15:guide>
        <p15:guide id="8" orient="horz" pos="1842" userDrawn="1">
          <p15:clr>
            <a:srgbClr val="A4A3A4"/>
          </p15:clr>
        </p15:guide>
        <p15:guide id="9" orient="horz" pos="3770" userDrawn="1">
          <p15:clr>
            <a:srgbClr val="A4A3A4"/>
          </p15:clr>
        </p15:guide>
        <p15:guide id="10" orient="horz" pos="4156" userDrawn="1">
          <p15:clr>
            <a:srgbClr val="A4A3A4"/>
          </p15:clr>
        </p15:guide>
        <p15:guide id="11" orient="horz" pos="3929" userDrawn="1">
          <p15:clr>
            <a:srgbClr val="A4A3A4"/>
          </p15:clr>
        </p15:guide>
        <p15:guide id="12" pos="234" userDrawn="1">
          <p15:clr>
            <a:srgbClr val="A4A3A4"/>
          </p15:clr>
        </p15:guide>
        <p15:guide id="13" pos="2479" userDrawn="1">
          <p15:clr>
            <a:srgbClr val="A4A3A4"/>
          </p15:clr>
        </p15:guide>
        <p15:guide id="14" pos="5201" userDrawn="1">
          <p15:clr>
            <a:srgbClr val="A4A3A4"/>
          </p15:clr>
        </p15:guide>
        <p15:guide id="15" orient="horz" pos="39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182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981"/>
    <p:restoredTop sz="96256"/>
  </p:normalViewPr>
  <p:slideViewPr>
    <p:cSldViewPr snapToGrid="0" snapToObjects="1">
      <p:cViewPr varScale="1">
        <p:scale>
          <a:sx n="69" d="100"/>
          <a:sy n="69" d="100"/>
        </p:scale>
        <p:origin x="-372" y="-90"/>
      </p:cViewPr>
      <p:guideLst>
        <p:guide orient="horz" pos="4269"/>
        <p:guide orient="horz" pos="572"/>
        <p:guide orient="horz" pos="1548"/>
        <p:guide orient="horz" pos="1298"/>
        <p:guide orient="horz" pos="1842"/>
        <p:guide orient="horz" pos="3770"/>
        <p:guide orient="horz" pos="4156"/>
        <p:guide orient="horz" pos="3929"/>
        <p:guide orient="horz" pos="3997"/>
        <p:guide pos="7423"/>
        <p:guide pos="3840"/>
        <p:guide pos="574"/>
        <p:guide pos="234"/>
        <p:guide pos="2479"/>
        <p:guide pos="520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5" d="100"/>
          <a:sy n="95" d="100"/>
        </p:scale>
        <p:origin x="3720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78BC1D-B95A-9842-9725-CC2F7A9CC23A}" type="datetimeFigureOut">
              <a:rPr lang="it-IT" smtClean="0"/>
              <a:t>27/09/2018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9BDE69-6D4C-EB42-AB81-86812A9FD88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552739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defTabSz="914400">
              <a:buNone/>
            </a:pPr>
            <a:fld id="{FC9BDE69-6D4C-EB42-AB81-86812A9FD885}" type="slidenum">
              <a:rPr lang="it-IT" sz="1200" b="0" i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2</a:t>
            </a:fld>
            <a:endParaRPr lang="it-IT" sz="1200" b="0" i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863833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defTabSz="914400">
              <a:buNone/>
            </a:pPr>
            <a:fld id="{FC9BDE69-6D4C-EB42-AB81-86812A9FD885}" type="slidenum">
              <a:rPr lang="it-IT" sz="1200" b="0" i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3</a:t>
            </a:fld>
            <a:endParaRPr lang="it-IT" sz="1200" b="0" i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706926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defTabSz="914400">
              <a:buNone/>
            </a:pPr>
            <a:fld id="{FC9BDE69-6D4C-EB42-AB81-86812A9FD885}" type="slidenum">
              <a:rPr lang="it-IT" sz="1200" b="0" i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4</a:t>
            </a:fld>
            <a:endParaRPr lang="it-IT" sz="1200" b="0" i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606058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defTabSz="914400">
              <a:buNone/>
            </a:pPr>
            <a:fld id="{FC9BDE69-6D4C-EB42-AB81-86812A9FD885}" type="slidenum">
              <a:rPr lang="it-IT" sz="1200" b="0" i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5</a:t>
            </a:fld>
            <a:endParaRPr lang="it-IT" sz="1200" b="0" i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233236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defTabSz="914400">
              <a:buNone/>
            </a:pPr>
            <a:fld id="{FC9BDE69-6D4C-EB42-AB81-86812A9FD885}" type="slidenum">
              <a:rPr lang="it-IT" sz="1200" b="0" i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6</a:t>
            </a:fld>
            <a:endParaRPr lang="it-IT" sz="1200" b="0" i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233236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defTabSz="914400">
              <a:buNone/>
            </a:pPr>
            <a:fld id="{FC9BDE69-6D4C-EB42-AB81-86812A9FD885}" type="slidenum">
              <a:rPr lang="it-IT" sz="1200" b="0" i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7</a:t>
            </a:fld>
            <a:endParaRPr lang="it-IT" sz="1200" b="0" i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863833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defTabSz="914400">
              <a:buNone/>
            </a:pPr>
            <a:fld id="{FC9BDE69-6D4C-EB42-AB81-86812A9FD885}" type="slidenum">
              <a:rPr lang="it-IT" sz="1200" b="0" i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8</a:t>
            </a:fld>
            <a:endParaRPr lang="it-IT" sz="1200" b="0" i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989635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FE841-7605-7A44-96E0-2201010B078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37294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FE841-7605-7A44-96E0-2201010B078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409431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FE841-7605-7A44-96E0-2201010B078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261556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verticale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FE841-7605-7A44-96E0-2201010B078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01066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FE841-7605-7A44-96E0-2201010B0786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35199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ttangolo 11"/>
          <p:cNvSpPr/>
          <p:nvPr userDrawn="1"/>
        </p:nvSpPr>
        <p:spPr>
          <a:xfrm>
            <a:off x="0" y="6237515"/>
            <a:ext cx="12192000" cy="620486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it-IT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it-IT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4" name="CasellaDiTesto 13"/>
          <p:cNvSpPr txBox="1"/>
          <p:nvPr userDrawn="1"/>
        </p:nvSpPr>
        <p:spPr>
          <a:xfrm>
            <a:off x="594647" y="6332314"/>
            <a:ext cx="596363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t-IT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>
              <a:buNone/>
            </a:pPr>
            <a:r>
              <a:rPr lang="it-IT" sz="2200" b="0" i="0">
                <a:solidFill>
                  <a:prstClr val="white"/>
                </a:solidFill>
                <a:latin typeface="Gotham Pro Light"/>
                <a:cs typeface="Gotham Pro Light"/>
              </a:rPr>
              <a:t>Sostegno per le imprenditrici migranti</a:t>
            </a:r>
            <a:endParaRPr sz="2200" dirty="0">
              <a:latin typeface="Gotham Pro Light"/>
              <a:ea typeface="Gotham Pro Light"/>
              <a:cs typeface="Gotham Pro Light"/>
            </a:endParaRPr>
          </a:p>
        </p:txBody>
      </p:sp>
      <p:pic>
        <p:nvPicPr>
          <p:cNvPr id="15" name="Immagine 1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7925" y="519279"/>
            <a:ext cx="1706164" cy="369607"/>
          </a:xfrm>
          <a:prstGeom prst="rect">
            <a:avLst/>
          </a:prstGeom>
        </p:spPr>
      </p:pic>
      <p:pic>
        <p:nvPicPr>
          <p:cNvPr id="4" name="Immagine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707" y="116749"/>
            <a:ext cx="1261136" cy="1180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07197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FE841-7605-7A44-96E0-2201010B0786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76379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FE841-7605-7A44-96E0-2201010B0786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821502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FE841-7605-7A44-96E0-2201010B0786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527509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FE841-7605-7A44-96E0-2201010B0786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335282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FE841-7605-7A44-96E0-2201010B0786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22924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ttangolo 11"/>
          <p:cNvSpPr/>
          <p:nvPr userDrawn="1"/>
        </p:nvSpPr>
        <p:spPr>
          <a:xfrm>
            <a:off x="0" y="6237515"/>
            <a:ext cx="12192000" cy="620486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it-IT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it-IT" b="0" cap="none" spc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4" name="CasellaDiTesto 13"/>
          <p:cNvSpPr txBox="1"/>
          <p:nvPr userDrawn="1"/>
        </p:nvSpPr>
        <p:spPr>
          <a:xfrm>
            <a:off x="947738" y="6323468"/>
            <a:ext cx="59944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t-IT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buNone/>
            </a:pPr>
            <a:r>
              <a:rPr lang="it-IT" sz="2200" b="0" i="0">
                <a:solidFill>
                  <a:schemeClr val="bg1"/>
                </a:solidFill>
                <a:latin typeface="Calibri"/>
                <a:ea typeface="Gotham Pro Light"/>
                <a:cs typeface="Gotham Pro Light"/>
              </a:rPr>
              <a:t>Sostegno per le imprenditrici migranti</a:t>
            </a:r>
            <a:endParaRPr sz="2200" dirty="0">
              <a:solidFill>
                <a:schemeClr val="bg1"/>
              </a:solidFill>
              <a:latin typeface="+mn-lt"/>
              <a:ea typeface="Gotham Pro Light"/>
              <a:cs typeface="Gotham Pro Light"/>
            </a:endParaRPr>
          </a:p>
        </p:txBody>
      </p:sp>
      <p:pic>
        <p:nvPicPr>
          <p:cNvPr id="15" name="Immagine 1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7925" y="519279"/>
            <a:ext cx="1706164" cy="369607"/>
          </a:xfrm>
          <a:prstGeom prst="rect">
            <a:avLst/>
          </a:prstGeom>
        </p:spPr>
      </p:pic>
      <p:pic>
        <p:nvPicPr>
          <p:cNvPr id="4" name="Immagine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707" y="116749"/>
            <a:ext cx="1261136" cy="1180423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060889" y="6365195"/>
            <a:ext cx="2743200" cy="365125"/>
          </a:xfrm>
        </p:spPr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</a:lstStyle>
          <a:p>
            <a:fld id="{164FE841-7605-7A44-96E0-2201010B0786}" type="slidenum">
              <a:rPr lang="it-IT" smtClean="0"/>
              <a:pPr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958317958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pos="597" userDrawn="1">
          <p15:clr>
            <a:srgbClr val="FBAE40"/>
          </p15:clr>
        </p15:guide>
        <p15:guide id="2" pos="7423" userDrawn="1">
          <p15:clr>
            <a:srgbClr val="FBAE40"/>
          </p15:clr>
        </p15:guide>
        <p15:guide id="3" orient="horz" pos="4201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FE841-7605-7A44-96E0-2201010B0786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489830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FE841-7605-7A44-96E0-2201010B0786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509502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FE841-7605-7A44-96E0-2201010B0786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699177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FE841-7605-7A44-96E0-2201010B0786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379961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verticale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FE841-7605-7A44-96E0-2201010B0786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81554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>
                <a:solidFill>
                  <a:schemeClr val="bg1"/>
                </a:solidFill>
              </a:defRPr>
            </a:lvl1pPr>
          </a:lstStyle>
          <a:p>
            <a:fld id="{164FE841-7605-7A44-96E0-2201010B0786}" type="slidenum">
              <a:rPr lang="it-IT" smtClean="0"/>
              <a:pPr/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7232107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FE841-7605-7A44-96E0-2201010B078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51122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FE841-7605-7A44-96E0-2201010B078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273289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FE841-7605-7A44-96E0-2201010B078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406598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FE841-7605-7A44-96E0-2201010B078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555700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FE841-7605-7A44-96E0-2201010B078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79187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FE841-7605-7A44-96E0-2201010B078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369359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4FE841-7605-7A44-96E0-2201010B078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961981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4FE841-7605-7A44-96E0-2201010B0786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96194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4.tiff"/><Relationship Id="rId4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CasellaDiTesto 7"/>
          <p:cNvSpPr txBox="1"/>
          <p:nvPr/>
        </p:nvSpPr>
        <p:spPr>
          <a:xfrm>
            <a:off x="9932893" y="-1936376"/>
            <a:ext cx="155822" cy="370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/>
          <a:p>
            <a:pPr algn="l" defTabSz="914400">
              <a:buNone/>
            </a:pPr>
            <a:r>
              <a:rPr sz="1800" b="0" i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</a:p>
        </p:txBody>
      </p:sp>
      <p:pic>
        <p:nvPicPr>
          <p:cNvPr id="136" name="Immagine 10" descr="Immagine 10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75331" y="219816"/>
            <a:ext cx="1375050" cy="1287046"/>
          </a:xfrm>
          <a:prstGeom prst="rect">
            <a:avLst/>
          </a:prstGeom>
          <a:ln w="12700">
            <a:miter lim="400000"/>
          </a:ln>
        </p:spPr>
      </p:pic>
      <p:sp>
        <p:nvSpPr>
          <p:cNvPr id="142" name="Rettangolo 10"/>
          <p:cNvSpPr/>
          <p:nvPr/>
        </p:nvSpPr>
        <p:spPr>
          <a:xfrm>
            <a:off x="0" y="6375400"/>
            <a:ext cx="12192000" cy="482600"/>
          </a:xfrm>
          <a:prstGeom prst="rect">
            <a:avLst/>
          </a:prstGeom>
          <a:solidFill>
            <a:srgbClr val="203864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effectLst>
                  <a:outerShdw blurRad="38100" dist="19050" dir="2700000" rotWithShape="0">
                    <a:srgbClr val="000000">
                      <a:alpha val="40000"/>
                    </a:srgbClr>
                  </a:outerShdw>
                </a:effectLst>
              </a:defRPr>
            </a:pPr>
            <a:endParaRPr dirty="0"/>
          </a:p>
        </p:txBody>
      </p:sp>
      <p:sp>
        <p:nvSpPr>
          <p:cNvPr id="144" name="Rettangolo 11"/>
          <p:cNvSpPr txBox="1"/>
          <p:nvPr/>
        </p:nvSpPr>
        <p:spPr>
          <a:xfrm>
            <a:off x="532061" y="6443238"/>
            <a:ext cx="2368233" cy="2564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1500" b="1">
                <a:solidFill>
                  <a:srgbClr val="FFFFFF"/>
                </a:solidFill>
                <a:latin typeface="Gotham Pro"/>
                <a:ea typeface="Gotham Pro"/>
                <a:cs typeface="Gotham Pro"/>
                <a:sym typeface="Gotham Pro"/>
              </a:defRPr>
            </a:lvl1pPr>
          </a:lstStyle>
          <a:p>
            <a:pPr algn="l" defTabSz="914400">
              <a:buNone/>
            </a:pPr>
            <a:r>
              <a:rPr sz="1800" b="0" i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kaleidoscopeproject.eu</a:t>
            </a:r>
          </a:p>
        </p:txBody>
      </p:sp>
      <p:pic>
        <p:nvPicPr>
          <p:cNvPr id="145" name="Immagine 14" descr="Immagine 14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9946256" y="1055648"/>
            <a:ext cx="1706166" cy="369608"/>
          </a:xfrm>
          <a:prstGeom prst="rect">
            <a:avLst/>
          </a:prstGeom>
          <a:ln w="12700">
            <a:miter lim="400000"/>
          </a:ln>
        </p:spPr>
      </p:pic>
      <p:sp>
        <p:nvSpPr>
          <p:cNvPr id="146" name="Linea"/>
          <p:cNvSpPr/>
          <p:nvPr/>
        </p:nvSpPr>
        <p:spPr>
          <a:xfrm>
            <a:off x="588790" y="1676400"/>
            <a:ext cx="11127879" cy="0"/>
          </a:xfrm>
          <a:prstGeom prst="line">
            <a:avLst/>
          </a:prstGeom>
          <a:ln w="12700">
            <a:solidFill>
              <a:schemeClr val="accent1"/>
            </a:solidFill>
            <a:miter/>
          </a:ln>
        </p:spPr>
        <p:txBody>
          <a:bodyPr lIns="45719" rIns="45719"/>
          <a:lstStyle/>
          <a:p>
            <a:endParaRPr dirty="0"/>
          </a:p>
        </p:txBody>
      </p:sp>
      <p:sp>
        <p:nvSpPr>
          <p:cNvPr id="147" name="Estios aut restrumet ute opta doluptates et, to blate di tore idenisciae cus."/>
          <p:cNvSpPr txBox="1"/>
          <p:nvPr/>
        </p:nvSpPr>
        <p:spPr>
          <a:xfrm>
            <a:off x="6197909" y="2266509"/>
            <a:ext cx="5591192" cy="13849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 anchor="ctr">
            <a:spAutoFit/>
          </a:bodyPr>
          <a:lstStyle>
            <a:lvl1pPr defTabSz="457200">
              <a:defRPr sz="3200" b="1"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algn="l" defTabSz="914400">
              <a:buNone/>
            </a:pPr>
            <a:r>
              <a:rPr lang="en-GB" sz="28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Barriere</a:t>
            </a:r>
            <a:r>
              <a:rPr lang="en-GB" sz="2800" b="0" i="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GB" sz="28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interculturali</a:t>
            </a:r>
            <a:r>
              <a:rPr lang="en-GB" sz="2800" b="0" i="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GB" sz="28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all'accesso</a:t>
            </a:r>
            <a:r>
              <a:rPr lang="en-GB" sz="2800" b="0" i="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GB" sz="28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dei</a:t>
            </a:r>
            <a:r>
              <a:rPr lang="en-GB" sz="2800" b="0" i="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GB" sz="28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mercati</a:t>
            </a:r>
            <a:r>
              <a:rPr lang="en-GB" sz="2800" b="0" i="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, </a:t>
            </a:r>
            <a:r>
              <a:rPr lang="en-GB" sz="28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imparare</a:t>
            </a:r>
            <a:r>
              <a:rPr lang="en-GB" sz="2800" b="0" i="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GB" sz="28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dalla</a:t>
            </a:r>
            <a:r>
              <a:rPr lang="en-GB" sz="2800" b="0" i="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GB" sz="28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cultura</a:t>
            </a:r>
            <a:r>
              <a:rPr lang="en-GB" sz="2800" b="0" i="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GB" sz="2800" b="0" i="0" dirty="0" err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d'arrivo</a:t>
            </a:r>
            <a:endParaRPr lang="en-GB" sz="2800" b="0" i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48" name="Subtitle"/>
          <p:cNvSpPr txBox="1"/>
          <p:nvPr/>
        </p:nvSpPr>
        <p:spPr>
          <a:xfrm>
            <a:off x="6292630" y="3895029"/>
            <a:ext cx="5772613" cy="4001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>
              <a:defRPr sz="2000"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algn="l" defTabSz="914400">
              <a:buNone/>
            </a:pPr>
            <a:r>
              <a:rPr lang="en-US" sz="1800" b="0" i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Unità 5</a:t>
            </a:r>
          </a:p>
        </p:txBody>
      </p:sp>
      <p:sp>
        <p:nvSpPr>
          <p:cNvPr id="149" name="Linea"/>
          <p:cNvSpPr/>
          <p:nvPr/>
        </p:nvSpPr>
        <p:spPr>
          <a:xfrm>
            <a:off x="475332" y="5215982"/>
            <a:ext cx="11241337" cy="1"/>
          </a:xfrm>
          <a:prstGeom prst="line">
            <a:avLst/>
          </a:prstGeom>
          <a:ln w="12700">
            <a:solidFill>
              <a:schemeClr val="accent1"/>
            </a:solidFill>
            <a:miter/>
          </a:ln>
        </p:spPr>
        <p:txBody>
          <a:bodyPr lIns="45719" rIns="45719"/>
          <a:lstStyle/>
          <a:p>
            <a:endParaRPr dirty="0"/>
          </a:p>
        </p:txBody>
      </p:sp>
      <p:pic>
        <p:nvPicPr>
          <p:cNvPr id="150" name="8866676-3x2-940x627.jpg" descr="8866676-3x2-940x627.jpg"/>
          <p:cNvPicPr>
            <a:picLocks noChangeAspect="1"/>
          </p:cNvPicPr>
          <p:nvPr/>
        </p:nvPicPr>
        <p:blipFill>
          <a:blip r:embed="rId4">
            <a:extLst/>
          </a:blip>
          <a:srcRect l="6257" t="9183" r="11853" b="22484"/>
          <a:stretch>
            <a:fillRect/>
          </a:stretch>
        </p:blipFill>
        <p:spPr>
          <a:xfrm>
            <a:off x="516930" y="1986223"/>
            <a:ext cx="5267958" cy="2932146"/>
          </a:xfrm>
          <a:prstGeom prst="rect">
            <a:avLst/>
          </a:prstGeom>
          <a:ln w="12700">
            <a:miter lim="400000"/>
          </a:ln>
        </p:spPr>
      </p:pic>
      <p:sp>
        <p:nvSpPr>
          <p:cNvPr id="23" name="CasellaDiTesto 19"/>
          <p:cNvSpPr txBox="1"/>
          <p:nvPr/>
        </p:nvSpPr>
        <p:spPr>
          <a:xfrm>
            <a:off x="5166360" y="5362048"/>
            <a:ext cx="16995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buNone/>
            </a:pPr>
            <a:r>
              <a:rPr lang="it-IT" sz="1800" b="1" i="0">
                <a:solidFill>
                  <a:srgbClr val="FF0000"/>
                </a:solidFill>
                <a:latin typeface="Calibri"/>
                <a:ea typeface="Gotham Pro Light"/>
                <a:cs typeface="Gotham Pro Light"/>
              </a:rPr>
              <a:t>gg/mm/aaaa</a:t>
            </a:r>
          </a:p>
        </p:txBody>
      </p:sp>
      <p:sp>
        <p:nvSpPr>
          <p:cNvPr id="25" name="CasellaDiTesto 6"/>
          <p:cNvSpPr txBox="1"/>
          <p:nvPr/>
        </p:nvSpPr>
        <p:spPr>
          <a:xfrm>
            <a:off x="389773" y="5374209"/>
            <a:ext cx="3918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14400">
              <a:buNone/>
            </a:pPr>
            <a:r>
              <a:rPr lang="it-IT" sz="1800" b="1" i="0">
                <a:solidFill>
                  <a:srgbClr val="FF0000"/>
                </a:solidFill>
                <a:latin typeface="Calibri"/>
                <a:ea typeface="Gotham Pro Black"/>
                <a:cs typeface="Gotham Pro Black"/>
              </a:rPr>
              <a:t>Evento e luogo</a:t>
            </a:r>
          </a:p>
        </p:txBody>
      </p:sp>
      <p:sp>
        <p:nvSpPr>
          <p:cNvPr id="26" name="CasellaDiTesto 20"/>
          <p:cNvSpPr txBox="1"/>
          <p:nvPr/>
        </p:nvSpPr>
        <p:spPr>
          <a:xfrm>
            <a:off x="8173120" y="5381736"/>
            <a:ext cx="36271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914400">
              <a:buNone/>
            </a:pPr>
            <a:r>
              <a:rPr lang="it-IT" sz="1800" b="1" i="0">
                <a:solidFill>
                  <a:srgbClr val="FF0000"/>
                </a:solidFill>
                <a:latin typeface="Calibri"/>
                <a:ea typeface="Gotham Pro Black"/>
                <a:cs typeface="Gotham Pro Black"/>
              </a:rPr>
              <a:t>Nome del presentatore</a:t>
            </a:r>
          </a:p>
          <a:p>
            <a:pPr algn="r" defTabSz="914400">
              <a:buNone/>
            </a:pPr>
            <a:r>
              <a:rPr lang="it-IT" sz="1800" b="0" i="0">
                <a:solidFill>
                  <a:srgbClr val="FF0000"/>
                </a:solidFill>
                <a:latin typeface="Calibri"/>
                <a:ea typeface="Gotham Pro Black"/>
                <a:cs typeface="Gotham Pro Black"/>
              </a:rPr>
              <a:t>Nome dell'organizzazione</a:t>
            </a:r>
          </a:p>
          <a:p>
            <a:pPr algn="r" defTabSz="914400">
              <a:buNone/>
            </a:pPr>
            <a:r>
              <a:rPr lang="it-IT" sz="1800" b="0" i="0">
                <a:solidFill>
                  <a:srgbClr val="FF0000"/>
                </a:solidFill>
                <a:latin typeface="Calibri"/>
                <a:ea typeface="Gotham Pro Black"/>
                <a:cs typeface="Gotham Pro Black"/>
              </a:rPr>
              <a:t>Email del presentatore</a:t>
            </a:r>
          </a:p>
        </p:txBody>
      </p:sp>
      <p:sp>
        <p:nvSpPr>
          <p:cNvPr id="17" name="CasellaDiTesto 16"/>
          <p:cNvSpPr txBox="1"/>
          <p:nvPr/>
        </p:nvSpPr>
        <p:spPr>
          <a:xfrm>
            <a:off x="2101162" y="224927"/>
            <a:ext cx="46242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600" dirty="0" smtClean="0">
                <a:solidFill>
                  <a:schemeClr val="accent1">
                    <a:lumMod val="75000"/>
                  </a:schemeClr>
                </a:solidFill>
              </a:rPr>
              <a:t>Sostegno per le </a:t>
            </a:r>
            <a:r>
              <a:rPr lang="it-IT" sz="3600" dirty="0">
                <a:solidFill>
                  <a:schemeClr val="accent1">
                    <a:lumMod val="75000"/>
                  </a:schemeClr>
                </a:solidFill>
              </a:rPr>
              <a:t>I</a:t>
            </a:r>
            <a:r>
              <a:rPr lang="it-IT" sz="3600" dirty="0" smtClean="0">
                <a:solidFill>
                  <a:schemeClr val="accent1">
                    <a:lumMod val="75000"/>
                  </a:schemeClr>
                </a:solidFill>
              </a:rPr>
              <a:t>mprenditrici </a:t>
            </a:r>
            <a:r>
              <a:rPr lang="it-IT" sz="3600" dirty="0">
                <a:solidFill>
                  <a:schemeClr val="accent1">
                    <a:lumMod val="75000"/>
                  </a:schemeClr>
                </a:solidFill>
              </a:rPr>
              <a:t>M</a:t>
            </a:r>
            <a:r>
              <a:rPr lang="it-IT" sz="3600" dirty="0" smtClean="0">
                <a:solidFill>
                  <a:schemeClr val="accent1">
                    <a:lumMod val="75000"/>
                  </a:schemeClr>
                </a:solidFill>
              </a:rPr>
              <a:t>igranti</a:t>
            </a:r>
            <a:endParaRPr lang="it-IT" sz="36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8" name="Rettangolo 5"/>
          <p:cNvSpPr txBox="1"/>
          <p:nvPr/>
        </p:nvSpPr>
        <p:spPr>
          <a:xfrm>
            <a:off x="4508500" y="6430538"/>
            <a:ext cx="7454900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9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algn="l" defTabSz="914400">
              <a:buNone/>
            </a:pPr>
            <a:r>
              <a:rPr b="0" i="0" kern="120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Il </a:t>
            </a:r>
            <a:r>
              <a:rPr b="0" i="0" kern="1200" dirty="0" err="1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sostegno</a:t>
            </a:r>
            <a:r>
              <a:rPr b="0" i="0" kern="120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b="0" i="0" kern="1200" dirty="0" err="1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della</a:t>
            </a:r>
            <a:r>
              <a:rPr b="0" i="0" kern="120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b="0" i="0" kern="1200" dirty="0" err="1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Commissione</a:t>
            </a:r>
            <a:r>
              <a:rPr b="0" i="0" kern="120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b="0" i="0" kern="1200" dirty="0" err="1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Europea</a:t>
            </a:r>
            <a:r>
              <a:rPr b="0" i="0" kern="120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 per la </a:t>
            </a:r>
            <a:r>
              <a:rPr b="0" i="0" kern="1200" dirty="0" err="1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produzione</a:t>
            </a:r>
            <a:r>
              <a:rPr b="0" i="0" kern="120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 di </a:t>
            </a:r>
            <a:r>
              <a:rPr b="0" i="0" kern="1200" dirty="0" err="1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questa</a:t>
            </a:r>
            <a:r>
              <a:rPr b="0" i="0" kern="120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b="0" i="0" kern="1200" dirty="0" err="1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pubblicazione</a:t>
            </a:r>
            <a:r>
              <a:rPr b="0" i="0" kern="120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 non </a:t>
            </a:r>
            <a:r>
              <a:rPr b="0" i="0" kern="1200" dirty="0" err="1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costituisce</a:t>
            </a:r>
            <a:r>
              <a:rPr b="0" i="0" kern="120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 la </a:t>
            </a:r>
            <a:r>
              <a:rPr b="0" i="0" kern="1200" dirty="0" err="1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convalida</a:t>
            </a:r>
            <a:r>
              <a:rPr b="0" i="0" kern="120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b="0" i="0" kern="1200" dirty="0" err="1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dei</a:t>
            </a:r>
            <a:r>
              <a:rPr b="0" i="0" kern="120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b="0" i="0" kern="1200" dirty="0" err="1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contenuti</a:t>
            </a:r>
            <a:r>
              <a:rPr b="0" i="0" kern="120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, </a:t>
            </a:r>
            <a:r>
              <a:rPr b="0" i="0" kern="1200" dirty="0" err="1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che</a:t>
            </a:r>
            <a:r>
              <a:rPr b="0" i="0" kern="120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b="0" i="0" kern="1200" dirty="0" err="1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riflettono</a:t>
            </a:r>
            <a:r>
              <a:rPr b="0" i="0" kern="120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 le sole </a:t>
            </a:r>
            <a:r>
              <a:rPr b="0" i="0" kern="1200" dirty="0" err="1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opinioni</a:t>
            </a:r>
            <a:r>
              <a:rPr b="0" i="0" kern="120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b="0" i="0" kern="1200" dirty="0" err="1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dell'autore</a:t>
            </a:r>
            <a:r>
              <a:rPr b="0" i="0" kern="120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 e la </a:t>
            </a:r>
            <a:r>
              <a:rPr b="0" i="0" kern="1200" dirty="0" err="1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Commissione</a:t>
            </a:r>
            <a:r>
              <a:rPr b="0" i="0" kern="120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 non </a:t>
            </a:r>
            <a:r>
              <a:rPr b="0" i="0" kern="1200" dirty="0" err="1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può</a:t>
            </a:r>
            <a:r>
              <a:rPr b="0" i="0" kern="120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b="0" i="0" kern="1200" dirty="0" err="1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essere</a:t>
            </a:r>
            <a:r>
              <a:rPr b="0" i="0" kern="120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b="0" i="0" kern="1200" dirty="0" err="1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ritenuta</a:t>
            </a:r>
            <a:r>
              <a:rPr b="0" i="0" kern="120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b="0" i="0" kern="1200" dirty="0" err="1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responsabile</a:t>
            </a:r>
            <a:r>
              <a:rPr b="0" i="0" kern="120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b="0" i="0" kern="1200" dirty="0" err="1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dell'utilizzo</a:t>
            </a:r>
            <a:r>
              <a:rPr b="0" i="0" kern="120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b="0" i="0" kern="1200" dirty="0" err="1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che</a:t>
            </a:r>
            <a:r>
              <a:rPr b="0" i="0" kern="120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b="0" i="0" kern="1200" dirty="0" err="1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può</a:t>
            </a:r>
            <a:r>
              <a:rPr b="0" i="0" kern="120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b="0" i="0" kern="1200" dirty="0" err="1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essere</a:t>
            </a:r>
            <a:r>
              <a:rPr b="0" i="0" kern="120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b="0" i="0" kern="1200" dirty="0" err="1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fatto</a:t>
            </a:r>
            <a:r>
              <a:rPr b="0" i="0" kern="120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b="0" i="0" kern="1200" dirty="0" err="1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delle</a:t>
            </a:r>
            <a:r>
              <a:rPr b="0" i="0" kern="120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b="0" i="0" kern="1200" dirty="0" err="1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informazioni</a:t>
            </a:r>
            <a:r>
              <a:rPr b="0" i="0" kern="120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b="0" i="0" kern="1200" dirty="0" err="1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fornite</a:t>
            </a:r>
            <a:r>
              <a:rPr b="0" i="0" kern="120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75587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913054" y="1561876"/>
            <a:ext cx="108709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14400">
              <a:buNone/>
            </a:pPr>
            <a:r>
              <a:rPr lang="it-IT" sz="3600" b="1" i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Obiettivi del modulo</a:t>
            </a:r>
          </a:p>
        </p:txBody>
      </p:sp>
      <p:sp>
        <p:nvSpPr>
          <p:cNvPr id="3" name="CasellaDiTesto 2"/>
          <p:cNvSpPr txBox="1"/>
          <p:nvPr/>
        </p:nvSpPr>
        <p:spPr>
          <a:xfrm>
            <a:off x="913054" y="2127156"/>
            <a:ext cx="10870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14400">
              <a:buNone/>
            </a:pPr>
            <a:r>
              <a:rPr lang="it-IT" sz="2400" b="0" i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Alla fine del modulo avrete:</a:t>
            </a:r>
          </a:p>
        </p:txBody>
      </p:sp>
      <p:sp>
        <p:nvSpPr>
          <p:cNvPr id="4" name="CasellaDiTesto 3"/>
          <p:cNvSpPr txBox="1"/>
          <p:nvPr/>
        </p:nvSpPr>
        <p:spPr>
          <a:xfrm>
            <a:off x="913054" y="2594104"/>
            <a:ext cx="1087278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 defTabSz="914400">
              <a:buFont typeface="Arial"/>
              <a:buChar char="•"/>
            </a:pPr>
            <a:endParaRPr sz="2000" dirty="0"/>
          </a:p>
          <a:p>
            <a:pPr marL="285750" indent="-285750" algn="l" defTabSz="914400">
              <a:buFont typeface="Arial"/>
              <a:buChar char="•"/>
            </a:pPr>
            <a:r>
              <a:rPr lang="it-IT" sz="2000" b="0" i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acquisito consapevolezza delle barriere interculturali all'accesso dei mercati.</a:t>
            </a:r>
          </a:p>
          <a:p>
            <a:pPr algn="l" defTabSz="914400">
              <a:buNone/>
            </a:pPr>
            <a:endParaRPr sz="2000" dirty="0"/>
          </a:p>
          <a:p>
            <a:pPr marL="285750" indent="-285750" algn="l" defTabSz="914400">
              <a:buFont typeface="Arial"/>
              <a:buChar char="•"/>
            </a:pPr>
            <a:r>
              <a:rPr lang="it-IT" sz="2000" b="0" i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aumentato la vostra conoscenza delle strategie per superare le barriere interculturali al mercato dell'accesso.</a:t>
            </a:r>
          </a:p>
          <a:p>
            <a:pPr algn="l" defTabSz="914400">
              <a:buNone/>
            </a:pPr>
            <a:endParaRPr sz="2000" dirty="0"/>
          </a:p>
          <a:p>
            <a:pPr marL="285750" indent="-285750" algn="l" defTabSz="914400">
              <a:buFont typeface="Arial"/>
              <a:buChar char="•"/>
            </a:pPr>
            <a:r>
              <a:rPr lang="it-IT" sz="2000" b="0" i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acquisito familiarità con la cultura d'arrivo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defTabSz="914400">
              <a:buNone/>
            </a:pPr>
            <a:fld id="{164FE841-7605-7A44-96E0-2201010B0786}" type="slidenum">
              <a:rPr lang="it-IT" sz="2000" b="0" i="0">
                <a:solidFill>
                  <a:schemeClr val="bg1"/>
                </a:solidFill>
                <a:latin typeface="Calibri"/>
                <a:ea typeface="+mn-ea"/>
                <a:cs typeface="+mn-cs"/>
              </a:rPr>
              <a:t>2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057601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913054" y="1561876"/>
            <a:ext cx="108709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14400">
              <a:buNone/>
            </a:pPr>
            <a:r>
              <a:rPr lang="it-IT" sz="3600" b="1" i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Introduzione </a:t>
            </a:r>
          </a:p>
        </p:txBody>
      </p:sp>
      <p:sp>
        <p:nvSpPr>
          <p:cNvPr id="3" name="CasellaDiTesto 2"/>
          <p:cNvSpPr txBox="1"/>
          <p:nvPr/>
        </p:nvSpPr>
        <p:spPr>
          <a:xfrm>
            <a:off x="913054" y="2070884"/>
            <a:ext cx="10365891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14400">
              <a:buNone/>
            </a:pPr>
            <a:r>
              <a:rPr lang="it-IT" sz="2400" b="0" i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Barriere interculturali</a:t>
            </a:r>
          </a:p>
          <a:p>
            <a:pPr algn="just" defTabSz="914400">
              <a:buNone/>
            </a:pPr>
            <a:endParaRPr sz="2400" dirty="0">
              <a:ea typeface="Gotham Pro"/>
              <a:cs typeface="Gotham Pro"/>
            </a:endParaRPr>
          </a:p>
          <a:p>
            <a:pPr algn="just" defTabSz="914400">
              <a:buNone/>
            </a:pPr>
            <a:r>
              <a:rPr lang="en-US" sz="1600" b="0" i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In Europa, la popolazione migrante cambia da paese a paese e sono state osservate differenze per quanto riguarda il numero di immigrati e la loro origine. È molto interessante notare che, nonostante ogni paese abbia una diversa storia migratoria, con diverse popolazioni di immigrati, oggi gli imprenditori migranti affrontano ostacoli piuttosto simili in tutta Europa. </a:t>
            </a:r>
          </a:p>
          <a:p>
            <a:pPr algn="l" defTabSz="914400">
              <a:buNone/>
            </a:pPr>
            <a:endParaRPr sz="2400" dirty="0">
              <a:ea typeface="Gotham Pro"/>
              <a:cs typeface="Gotham Pro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defTabSz="914400">
              <a:buNone/>
            </a:pPr>
            <a:fld id="{164FE841-7605-7A44-96E0-2201010B0786}" type="slidenum">
              <a:rPr lang="it-IT" sz="2000" b="0" i="0">
                <a:solidFill>
                  <a:schemeClr val="bg1"/>
                </a:solidFill>
                <a:latin typeface="Calibri"/>
                <a:ea typeface="+mn-ea"/>
                <a:cs typeface="+mn-cs"/>
              </a:rPr>
              <a:t>3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8582948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913054" y="1561876"/>
            <a:ext cx="108709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14400">
              <a:buNone/>
            </a:pPr>
            <a:r>
              <a:rPr lang="it-IT" sz="3600" b="1" i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Barriere interculturali</a:t>
            </a:r>
          </a:p>
          <a:p>
            <a:pPr algn="l" defTabSz="914400">
              <a:buNone/>
            </a:pPr>
            <a:r>
              <a:rPr lang="it-IT" sz="3600" b="1" i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</a:t>
            </a:r>
          </a:p>
        </p:txBody>
      </p:sp>
      <p:sp>
        <p:nvSpPr>
          <p:cNvPr id="3" name="CasellaDiTesto 2"/>
          <p:cNvSpPr txBox="1"/>
          <p:nvPr/>
        </p:nvSpPr>
        <p:spPr>
          <a:xfrm>
            <a:off x="913054" y="2070884"/>
            <a:ext cx="10365891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14400">
              <a:buNone/>
            </a:pPr>
            <a:r>
              <a:rPr lang="it-IT" sz="2400" b="0" i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Tipi principali</a:t>
            </a:r>
          </a:p>
          <a:p>
            <a:pPr algn="just" defTabSz="914400">
              <a:buNone/>
            </a:pPr>
            <a:endParaRPr sz="2400" dirty="0">
              <a:ea typeface="Gotham Pro"/>
              <a:cs typeface="Gotham Pro"/>
            </a:endParaRPr>
          </a:p>
          <a:p>
            <a:pPr algn="l" defTabSz="914400">
              <a:buNone/>
            </a:pPr>
            <a:r>
              <a:rPr lang="en-US" sz="2000" b="0" i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Un immigrato che desideri diventare un imprenditore incontra molti ostacoli diversi. Ci sono tre tipi principali di difficoltà.</a:t>
            </a:r>
          </a:p>
          <a:p>
            <a:pPr algn="l" defTabSz="914400">
              <a:buNone/>
            </a:pPr>
            <a:endParaRPr sz="2000" dirty="0">
              <a:ea typeface="Gotham Pro"/>
              <a:cs typeface="Gotham Pro"/>
            </a:endParaRPr>
          </a:p>
          <a:p>
            <a:pPr marL="342900" indent="-342900" algn="l" defTabSz="914400">
              <a:buFont typeface="Arial"/>
              <a:buChar char="•"/>
            </a:pPr>
            <a:r>
              <a:rPr lang="en-US" sz="2000" b="0" i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Stabilire un contatto con i clienti</a:t>
            </a:r>
          </a:p>
          <a:p>
            <a:pPr algn="l" defTabSz="914400">
              <a:buNone/>
            </a:pPr>
            <a:endParaRPr sz="2000" dirty="0">
              <a:ea typeface="Gotham Pro"/>
              <a:cs typeface="Gotham Pro"/>
            </a:endParaRPr>
          </a:p>
          <a:p>
            <a:pPr marL="342900" indent="-342900" algn="l" defTabSz="914400">
              <a:buFont typeface="Arial"/>
              <a:buChar char="•"/>
            </a:pPr>
            <a:r>
              <a:rPr lang="en-US" sz="2000" b="0" i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Svolgere le procedure amministrative</a:t>
            </a:r>
          </a:p>
          <a:p>
            <a:pPr algn="l" defTabSz="914400">
              <a:buNone/>
            </a:pPr>
            <a:endParaRPr sz="2000" dirty="0">
              <a:ea typeface="Gotham Pro"/>
              <a:cs typeface="Gotham Pro"/>
            </a:endParaRPr>
          </a:p>
          <a:p>
            <a:pPr marL="342900" indent="-342900" algn="l" defTabSz="914400">
              <a:buFont typeface="Arial"/>
              <a:buChar char="•"/>
            </a:pPr>
            <a:r>
              <a:rPr lang="en-US" sz="2000" b="0" i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Ottenere finanziamenti.</a:t>
            </a:r>
          </a:p>
          <a:p>
            <a:pPr algn="l" defTabSz="914400">
              <a:buNone/>
            </a:pPr>
            <a:endParaRPr sz="2400" dirty="0">
              <a:ea typeface="Gotham Pro"/>
              <a:cs typeface="Gotham Pro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defTabSz="914400">
              <a:buNone/>
            </a:pPr>
            <a:fld id="{164FE841-7605-7A44-96E0-2201010B0786}" type="slidenum">
              <a:rPr lang="it-IT" sz="2000" b="0" i="0">
                <a:solidFill>
                  <a:schemeClr val="bg1"/>
                </a:solidFill>
                <a:latin typeface="Calibri"/>
                <a:ea typeface="+mn-ea"/>
                <a:cs typeface="+mn-cs"/>
              </a:rPr>
              <a:t>4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0029645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1018126" y="2294877"/>
            <a:ext cx="850240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14400">
              <a:buNone/>
            </a:pPr>
            <a:r>
              <a:rPr lang="en-US" sz="2000" b="0" i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La condizione di essere un immigrato comporta di per sé molte difficoltà:</a:t>
            </a:r>
          </a:p>
          <a:p>
            <a:pPr algn="l" defTabSz="914400">
              <a:buNone/>
            </a:pPr>
            <a:endParaRPr sz="2000" dirty="0">
              <a:ea typeface="Gotham Pro"/>
              <a:cs typeface="Gotham Pro"/>
            </a:endParaRPr>
          </a:p>
          <a:p>
            <a:pPr marL="342900" indent="-342900" algn="l" defTabSz="914400">
              <a:buFont typeface="Arial"/>
              <a:buChar char="•"/>
            </a:pPr>
            <a:r>
              <a:rPr lang="en-US" sz="2000" b="0" i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Ottenere uno status</a:t>
            </a:r>
          </a:p>
          <a:p>
            <a:pPr marL="342900" indent="-342900" algn="l" defTabSz="914400">
              <a:buFont typeface="Arial"/>
              <a:buChar char="•"/>
            </a:pPr>
            <a:r>
              <a:rPr lang="en-US" sz="2000" b="0" i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Adattarsi al nuovo ambiente</a:t>
            </a:r>
          </a:p>
          <a:p>
            <a:pPr marL="342900" indent="-342900" algn="l" defTabSz="914400">
              <a:buFont typeface="Arial"/>
              <a:buChar char="•"/>
            </a:pPr>
            <a:r>
              <a:rPr lang="en-US" sz="2000" b="0" i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Shock culturale</a:t>
            </a:r>
          </a:p>
          <a:p>
            <a:pPr marL="342900" indent="-342900" algn="l" defTabSz="914400">
              <a:buFont typeface="Arial"/>
              <a:buChar char="•"/>
            </a:pPr>
            <a:r>
              <a:rPr lang="en-US" sz="2000" b="0" i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Imparare la lingua </a:t>
            </a:r>
          </a:p>
          <a:p>
            <a:pPr marL="342900" indent="-342900" algn="l" defTabSz="914400">
              <a:buFont typeface="Arial"/>
              <a:buChar char="•"/>
            </a:pPr>
            <a:r>
              <a:rPr lang="en-US" sz="2000" b="0" i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Imparare i codici della società ospitante</a:t>
            </a:r>
          </a:p>
          <a:p>
            <a:pPr marL="342900" indent="-342900" algn="l" defTabSz="914400">
              <a:buFont typeface="Arial"/>
              <a:buChar char="•"/>
            </a:pPr>
            <a:r>
              <a:rPr lang="en-US" sz="2000" b="0" i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Ottenere il riconoscimento delle qualifiche o dell'esperienza professionale</a:t>
            </a:r>
          </a:p>
          <a:p>
            <a:pPr marL="342900" indent="-342900" algn="l" defTabSz="914400">
              <a:buFont typeface="Arial"/>
              <a:buChar char="•"/>
            </a:pPr>
            <a:r>
              <a:rPr lang="en-US" sz="2000" b="0" i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Superare discriminazioni e stereotipi  </a:t>
            </a:r>
            <a:endParaRPr sz="2000" dirty="0">
              <a:ea typeface="Gotham Pro"/>
              <a:cs typeface="Gotham Pro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defTabSz="914400">
              <a:buNone/>
            </a:pPr>
            <a:fld id="{164FE841-7605-7A44-96E0-2201010B0786}" type="slidenum">
              <a:rPr lang="it-IT" sz="2000" b="0" i="0">
                <a:solidFill>
                  <a:schemeClr val="bg1"/>
                </a:solidFill>
                <a:latin typeface="Calibri"/>
                <a:ea typeface="+mn-ea"/>
                <a:cs typeface="+mn-cs"/>
              </a:rPr>
              <a:t>5</a:t>
            </a:fld>
            <a:endParaRPr dirty="0"/>
          </a:p>
        </p:txBody>
      </p:sp>
      <p:sp>
        <p:nvSpPr>
          <p:cNvPr id="7" name="CasellaDiTesto 1">
            <a:extLst>
              <a:ext uri="{FF2B5EF4-FFF2-40B4-BE49-F238E27FC236}">
                <a16:creationId xmlns:a16="http://schemas.microsoft.com/office/drawing/2014/main" xmlns="" id="{F0F50BC9-44A9-4A66-A001-CF594713A67D}"/>
              </a:ext>
            </a:extLst>
          </p:cNvPr>
          <p:cNvSpPr txBox="1"/>
          <p:nvPr/>
        </p:nvSpPr>
        <p:spPr>
          <a:xfrm>
            <a:off x="913054" y="1561876"/>
            <a:ext cx="108709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14400">
              <a:buNone/>
            </a:pPr>
            <a:r>
              <a:rPr lang="it-IT" sz="3600" b="1" i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Barriere interculturali</a:t>
            </a:r>
          </a:p>
          <a:p>
            <a:pPr algn="l" defTabSz="914400">
              <a:buNone/>
            </a:pPr>
            <a:r>
              <a:rPr lang="it-IT" sz="3600" b="1" i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246149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1215073" y="2351149"/>
            <a:ext cx="850240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 defTabSz="914400">
              <a:buFont typeface="Arial"/>
              <a:buChar char="•"/>
            </a:pPr>
            <a:r>
              <a:rPr lang="en-US" sz="2000" b="0" i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Accessibilità ai servizi</a:t>
            </a:r>
          </a:p>
          <a:p>
            <a:pPr marL="342900" indent="-342900" algn="l" defTabSz="914400">
              <a:buFont typeface="Arial"/>
              <a:buChar char="•"/>
            </a:pPr>
            <a:r>
              <a:rPr lang="en-US" sz="2000" b="0" i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Ostacoli personali e familiari</a:t>
            </a:r>
          </a:p>
          <a:p>
            <a:pPr marL="342900" indent="-342900" algn="l" defTabSz="914400">
              <a:buFont typeface="Arial"/>
              <a:buChar char="•"/>
            </a:pPr>
            <a:r>
              <a:rPr lang="en-US" sz="2000" b="0" i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Ostacoli culturali</a:t>
            </a:r>
          </a:p>
          <a:p>
            <a:pPr marL="342900" indent="-342900" algn="l" defTabSz="914400">
              <a:buFont typeface="Arial"/>
              <a:buChar char="•"/>
            </a:pPr>
            <a:r>
              <a:rPr lang="en-US" sz="2000" b="0" i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La pressione circostante</a:t>
            </a:r>
          </a:p>
          <a:p>
            <a:pPr marL="342900" indent="-342900" algn="l" defTabSz="914400">
              <a:buFont typeface="Arial"/>
              <a:buChar char="•"/>
            </a:pPr>
            <a:r>
              <a:rPr lang="en-US" sz="2000" b="0" i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La paura di mettersi in gioco</a:t>
            </a:r>
          </a:p>
          <a:p>
            <a:pPr marL="342900" indent="-342900" algn="l" defTabSz="914400">
              <a:buFont typeface="Arial"/>
              <a:buChar char="•"/>
            </a:pPr>
            <a:r>
              <a:rPr lang="en-US" sz="2000" b="0" i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Cercare finanziamenti </a:t>
            </a:r>
          </a:p>
          <a:p>
            <a:pPr marL="342900" indent="-342900" algn="l" defTabSz="914400">
              <a:buFont typeface="Arial"/>
              <a:buChar char="•"/>
            </a:pPr>
            <a:r>
              <a:rPr lang="en-US" sz="2000" b="0" i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Mancanza di conoscenza dei mercati locali</a:t>
            </a:r>
          </a:p>
          <a:p>
            <a:pPr marL="342900" indent="-342900" algn="l" defTabSz="914400">
              <a:buFont typeface="Arial"/>
              <a:buChar char="•"/>
            </a:pPr>
            <a:r>
              <a:rPr lang="en-US" sz="2000" b="0" i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Vincoli legali nelle fasi iniziali dell'attività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defTabSz="914400">
              <a:buNone/>
            </a:pPr>
            <a:fld id="{164FE841-7605-7A44-96E0-2201010B0786}" type="slidenum">
              <a:rPr lang="it-IT" sz="2000" b="0" i="0">
                <a:solidFill>
                  <a:schemeClr val="bg1"/>
                </a:solidFill>
                <a:latin typeface="Calibri"/>
                <a:ea typeface="+mn-ea"/>
                <a:cs typeface="+mn-cs"/>
              </a:rPr>
              <a:t>6</a:t>
            </a:fld>
            <a:endParaRPr dirty="0"/>
          </a:p>
        </p:txBody>
      </p:sp>
      <p:sp>
        <p:nvSpPr>
          <p:cNvPr id="5" name="CasellaDiTesto 1">
            <a:extLst>
              <a:ext uri="{FF2B5EF4-FFF2-40B4-BE49-F238E27FC236}">
                <a16:creationId xmlns:a16="http://schemas.microsoft.com/office/drawing/2014/main" xmlns="" id="{6FF8BA8E-454A-4B4F-8C1F-B5813999713C}"/>
              </a:ext>
            </a:extLst>
          </p:cNvPr>
          <p:cNvSpPr txBox="1"/>
          <p:nvPr/>
        </p:nvSpPr>
        <p:spPr>
          <a:xfrm>
            <a:off x="913054" y="1561876"/>
            <a:ext cx="108709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14400">
              <a:buNone/>
            </a:pPr>
            <a:r>
              <a:rPr lang="it-IT" sz="3600" b="1" i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Barriere interculturali</a:t>
            </a:r>
          </a:p>
          <a:p>
            <a:pPr algn="l" defTabSz="914400">
              <a:buNone/>
            </a:pPr>
            <a:r>
              <a:rPr lang="it-IT" sz="3600" b="1" i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536851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913054" y="1561876"/>
            <a:ext cx="108709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14400">
              <a:buNone/>
            </a:pPr>
            <a:r>
              <a:rPr lang="it-IT" sz="3600" b="1" i="0">
                <a:solidFill>
                  <a:schemeClr val="tx1"/>
                </a:solidFill>
                <a:latin typeface="Calibri"/>
                <a:ea typeface="Gotham Pro"/>
                <a:cs typeface="Gotham Pro"/>
              </a:rPr>
              <a:t>Barriere interculturali</a:t>
            </a:r>
          </a:p>
        </p:txBody>
      </p:sp>
      <p:sp>
        <p:nvSpPr>
          <p:cNvPr id="4" name="CasellaDiTesto 3"/>
          <p:cNvSpPr txBox="1"/>
          <p:nvPr/>
        </p:nvSpPr>
        <p:spPr>
          <a:xfrm>
            <a:off x="913054" y="2594104"/>
            <a:ext cx="1087278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14400">
              <a:buNone/>
            </a:pPr>
            <a:r>
              <a:rPr lang="en-US" sz="1800" b="0" i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Per quanto riguarda le donne migranti che desiderano stabilire la propria impresa, devono affrontare difficoltà di genere, razziali o sociali per attuare progetti imprenditoriali.   Le imprenditrici migranti soffrono di:</a:t>
            </a:r>
          </a:p>
          <a:p>
            <a:pPr marL="285750" indent="-285750" algn="l" defTabSz="914400">
              <a:buFont typeface="Arial"/>
              <a:buChar char="•"/>
            </a:pPr>
            <a:r>
              <a:rPr lang="en-US" sz="1800" b="0" i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Doppia discriminazione a causa della loro origine e del loro sesso </a:t>
            </a:r>
          </a:p>
          <a:p>
            <a:pPr marL="285750" indent="-285750" algn="l" defTabSz="914400">
              <a:buFont typeface="Arial"/>
              <a:buChar char="•"/>
            </a:pPr>
            <a:r>
              <a:rPr lang="en-US" sz="1800" b="0" i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Spesso sono esortate a svolgere "lavori femminili" come i lavori di baby-sitter, di cura o di aiuto domestico.  </a:t>
            </a:r>
          </a:p>
          <a:p>
            <a:pPr marL="285750" indent="-285750" algn="l" defTabSz="914400">
              <a:buFont typeface="Arial"/>
              <a:buChar char="•"/>
            </a:pPr>
            <a:r>
              <a:rPr lang="en-US" sz="1800" b="0" i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Gli obblighi familiari e la pressione degli enti limitano spesso la libertà delle donne, il che può limitare l'impegno delle donne migranti e la capacità di impegnarsi nella creazione di imprese.  </a:t>
            </a:r>
          </a:p>
          <a:p>
            <a:pPr marL="285750" indent="-285750" algn="l" defTabSz="914400">
              <a:buFont typeface="Arial"/>
              <a:buChar char="•"/>
            </a:pPr>
            <a:r>
              <a:rPr lang="en-US" sz="1800" b="0" i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Mancanza di fiducia più frequente</a:t>
            </a:r>
          </a:p>
          <a:p>
            <a:pPr marL="285750" indent="-285750" algn="l" defTabSz="914400">
              <a:buFont typeface="Arial"/>
              <a:buChar char="•"/>
            </a:pPr>
            <a:r>
              <a:rPr lang="en-US" sz="1800" b="0" i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Credibilità limitata con le banche</a:t>
            </a:r>
          </a:p>
          <a:p>
            <a:pPr algn="l" defTabSz="914400">
              <a:buNone/>
            </a:pPr>
            <a:endParaRPr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defTabSz="914400">
              <a:buNone/>
            </a:pPr>
            <a:fld id="{164FE841-7605-7A44-96E0-2201010B0786}" type="slidenum">
              <a:rPr lang="it-IT" sz="2000" b="0" i="0">
                <a:solidFill>
                  <a:schemeClr val="bg1"/>
                </a:solidFill>
                <a:latin typeface="Calibri"/>
                <a:ea typeface="+mn-ea"/>
                <a:cs typeface="+mn-cs"/>
              </a:rPr>
              <a:t>7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0292430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magin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9265" y="1118406"/>
            <a:ext cx="2286000" cy="2139696"/>
          </a:xfrm>
          <a:prstGeom prst="rect">
            <a:avLst/>
          </a:prstGeom>
        </p:spPr>
      </p:pic>
      <p:pic>
        <p:nvPicPr>
          <p:cNvPr id="18" name="Immagine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7849" y="5675137"/>
            <a:ext cx="1706164" cy="369607"/>
          </a:xfrm>
          <a:prstGeom prst="rect">
            <a:avLst/>
          </a:prstGeom>
        </p:spPr>
      </p:pic>
      <p:sp>
        <p:nvSpPr>
          <p:cNvPr id="19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060889" y="6365195"/>
            <a:ext cx="2743200" cy="365125"/>
          </a:xfrm>
        </p:spPr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</a:lstStyle>
          <a:p>
            <a:pPr algn="r" defTabSz="914400">
              <a:buNone/>
            </a:pPr>
            <a:fld id="{3E4BB82E-5C2C-46DE-8524-7C2F4C0CD1DA}" type="slidenum">
              <a:rPr lang="it-IT" sz="1200" b="0" i="0">
                <a:solidFill>
                  <a:schemeClr val="tx1">
                    <a:tint val="75000"/>
                  </a:schemeClr>
                </a:solidFill>
                <a:latin typeface="Calibri"/>
                <a:ea typeface="+mn-ea"/>
                <a:cs typeface="+mn-cs"/>
              </a:rPr>
              <a:t>8</a:t>
            </a:fld>
            <a:endParaRPr dirty="0"/>
          </a:p>
        </p:txBody>
      </p:sp>
      <p:sp>
        <p:nvSpPr>
          <p:cNvPr id="21" name="Rettangolo 11"/>
          <p:cNvSpPr/>
          <p:nvPr/>
        </p:nvSpPr>
        <p:spPr>
          <a:xfrm>
            <a:off x="0" y="6237515"/>
            <a:ext cx="12192000" cy="620486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it-IT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it-IT" b="0" cap="none" spc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3" name="CasellaDiTesto 8"/>
          <p:cNvSpPr txBox="1"/>
          <p:nvPr/>
        </p:nvSpPr>
        <p:spPr>
          <a:xfrm>
            <a:off x="3395663" y="3340417"/>
            <a:ext cx="54006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buNone/>
            </a:pPr>
            <a:r>
              <a:rPr lang="it-IT" sz="2000" b="1" i="0">
                <a:solidFill>
                  <a:srgbClr val="44546A"/>
                </a:solidFill>
                <a:latin typeface="Calibri"/>
                <a:ea typeface="+mn-ea"/>
                <a:cs typeface="+mn-cs"/>
              </a:rPr>
              <a:t>www.kaleidoscopeproject.eu</a:t>
            </a:r>
          </a:p>
        </p:txBody>
      </p:sp>
      <p:sp>
        <p:nvSpPr>
          <p:cNvPr id="24" name="CasellaDiTesto 13"/>
          <p:cNvSpPr txBox="1"/>
          <p:nvPr/>
        </p:nvSpPr>
        <p:spPr>
          <a:xfrm>
            <a:off x="947738" y="6323468"/>
            <a:ext cx="59944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t-IT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914400">
              <a:buNone/>
            </a:pPr>
            <a:r>
              <a:rPr lang="it-IT" sz="2200" b="0" i="0" dirty="0" smtClean="0">
                <a:solidFill>
                  <a:schemeClr val="bg1"/>
                </a:solidFill>
                <a:latin typeface="Calibri"/>
                <a:ea typeface="Gotham Pro Light"/>
                <a:cs typeface="Gotham Pro Light"/>
              </a:rPr>
              <a:t>Sostegno per le imprenditrici migranti</a:t>
            </a:r>
            <a:endParaRPr sz="2200" dirty="0">
              <a:solidFill>
                <a:schemeClr val="bg1"/>
              </a:solidFill>
              <a:latin typeface="+mn-lt"/>
              <a:ea typeface="Gotham Pro Light"/>
              <a:cs typeface="Gotham Pro Light"/>
            </a:endParaRPr>
          </a:p>
        </p:txBody>
      </p:sp>
      <p:pic>
        <p:nvPicPr>
          <p:cNvPr id="16" name="Immagin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06626" y="4083582"/>
            <a:ext cx="254283" cy="254283"/>
          </a:xfrm>
          <a:prstGeom prst="rect">
            <a:avLst/>
          </a:prstGeom>
        </p:spPr>
      </p:pic>
      <p:sp>
        <p:nvSpPr>
          <p:cNvPr id="17" name="CasellaDiTesto 8"/>
          <p:cNvSpPr txBox="1"/>
          <p:nvPr/>
        </p:nvSpPr>
        <p:spPr>
          <a:xfrm>
            <a:off x="4860909" y="4041447"/>
            <a:ext cx="28453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buNone/>
            </a:pPr>
            <a:r>
              <a:rPr lang="it-IT" sz="1600" b="0" i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facebook.com/KaleidoscopeEU/</a:t>
            </a:r>
          </a:p>
        </p:txBody>
      </p:sp>
      <p:sp>
        <p:nvSpPr>
          <p:cNvPr id="11" name="Rectangle 19"/>
          <p:cNvSpPr/>
          <p:nvPr/>
        </p:nvSpPr>
        <p:spPr>
          <a:xfrm>
            <a:off x="600076" y="5645772"/>
            <a:ext cx="922741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defTabSz="914400">
              <a:buNone/>
            </a:pPr>
            <a:r>
              <a:rPr lang="en-US" sz="1200" b="0" i="0" dirty="0">
                <a:solidFill>
                  <a:srgbClr val="44546A"/>
                </a:solidFill>
                <a:latin typeface="Calibri"/>
                <a:ea typeface="+mn-ea"/>
                <a:cs typeface="+mn-cs"/>
              </a:rPr>
              <a:t>Il </a:t>
            </a:r>
            <a:r>
              <a:rPr lang="en-US" sz="1200" b="0" i="0" dirty="0" err="1">
                <a:solidFill>
                  <a:srgbClr val="44546A"/>
                </a:solidFill>
                <a:latin typeface="Calibri"/>
                <a:ea typeface="+mn-ea"/>
                <a:cs typeface="+mn-cs"/>
              </a:rPr>
              <a:t>sostegno</a:t>
            </a:r>
            <a:r>
              <a:rPr lang="en-US" sz="1200" b="0" i="0" dirty="0">
                <a:solidFill>
                  <a:srgbClr val="44546A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US" sz="1200" b="0" i="0" dirty="0" err="1">
                <a:solidFill>
                  <a:srgbClr val="44546A"/>
                </a:solidFill>
                <a:latin typeface="Calibri"/>
                <a:ea typeface="+mn-ea"/>
                <a:cs typeface="+mn-cs"/>
              </a:rPr>
              <a:t>della</a:t>
            </a:r>
            <a:r>
              <a:rPr lang="en-US" sz="1200" b="0" i="0" dirty="0">
                <a:solidFill>
                  <a:srgbClr val="44546A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US" sz="1200" b="0" i="0" dirty="0" err="1">
                <a:solidFill>
                  <a:srgbClr val="44546A"/>
                </a:solidFill>
                <a:latin typeface="Calibri"/>
                <a:ea typeface="+mn-ea"/>
                <a:cs typeface="+mn-cs"/>
              </a:rPr>
              <a:t>Commissione</a:t>
            </a:r>
            <a:r>
              <a:rPr lang="en-US" sz="1200" b="0" i="0" dirty="0">
                <a:solidFill>
                  <a:srgbClr val="44546A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US" sz="1200" b="0" i="0" dirty="0" err="1">
                <a:solidFill>
                  <a:srgbClr val="44546A"/>
                </a:solidFill>
                <a:latin typeface="Calibri"/>
                <a:ea typeface="+mn-ea"/>
                <a:cs typeface="+mn-cs"/>
              </a:rPr>
              <a:t>Europea</a:t>
            </a:r>
            <a:r>
              <a:rPr lang="en-US" sz="1200" b="0" i="0" dirty="0">
                <a:solidFill>
                  <a:srgbClr val="44546A"/>
                </a:solidFill>
                <a:latin typeface="Calibri"/>
                <a:ea typeface="+mn-ea"/>
                <a:cs typeface="+mn-cs"/>
              </a:rPr>
              <a:t> per la </a:t>
            </a:r>
            <a:r>
              <a:rPr lang="en-US" sz="1200" b="0" i="0" dirty="0" err="1">
                <a:solidFill>
                  <a:srgbClr val="44546A"/>
                </a:solidFill>
                <a:latin typeface="Calibri"/>
                <a:ea typeface="+mn-ea"/>
                <a:cs typeface="+mn-cs"/>
              </a:rPr>
              <a:t>produzione</a:t>
            </a:r>
            <a:r>
              <a:rPr lang="en-US" sz="1200" b="0" i="0" dirty="0">
                <a:solidFill>
                  <a:srgbClr val="44546A"/>
                </a:solidFill>
                <a:latin typeface="Calibri"/>
                <a:ea typeface="+mn-ea"/>
                <a:cs typeface="+mn-cs"/>
              </a:rPr>
              <a:t> di </a:t>
            </a:r>
            <a:r>
              <a:rPr lang="en-US" sz="1200" b="0" i="0" dirty="0" err="1">
                <a:solidFill>
                  <a:srgbClr val="44546A"/>
                </a:solidFill>
                <a:latin typeface="Calibri"/>
                <a:ea typeface="+mn-ea"/>
                <a:cs typeface="+mn-cs"/>
              </a:rPr>
              <a:t>questa</a:t>
            </a:r>
            <a:r>
              <a:rPr lang="en-US" sz="1200" b="0" i="0" dirty="0">
                <a:solidFill>
                  <a:srgbClr val="44546A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US" sz="1200" b="0" i="0" dirty="0" err="1">
                <a:solidFill>
                  <a:srgbClr val="44546A"/>
                </a:solidFill>
                <a:latin typeface="Calibri"/>
                <a:ea typeface="+mn-ea"/>
                <a:cs typeface="+mn-cs"/>
              </a:rPr>
              <a:t>pubblicazione</a:t>
            </a:r>
            <a:r>
              <a:rPr lang="en-US" sz="1200" b="0" i="0" dirty="0">
                <a:solidFill>
                  <a:srgbClr val="44546A"/>
                </a:solidFill>
                <a:latin typeface="Calibri"/>
                <a:ea typeface="+mn-ea"/>
                <a:cs typeface="+mn-cs"/>
              </a:rPr>
              <a:t> non </a:t>
            </a:r>
            <a:r>
              <a:rPr lang="en-US" sz="1200" b="0" i="0" dirty="0" err="1">
                <a:solidFill>
                  <a:srgbClr val="44546A"/>
                </a:solidFill>
                <a:latin typeface="Calibri"/>
                <a:ea typeface="+mn-ea"/>
                <a:cs typeface="+mn-cs"/>
              </a:rPr>
              <a:t>costituisce</a:t>
            </a:r>
            <a:r>
              <a:rPr lang="en-US" sz="1200" b="0" i="0" dirty="0">
                <a:solidFill>
                  <a:srgbClr val="44546A"/>
                </a:solidFill>
                <a:latin typeface="Calibri"/>
                <a:ea typeface="+mn-ea"/>
                <a:cs typeface="+mn-cs"/>
              </a:rPr>
              <a:t> la </a:t>
            </a:r>
            <a:r>
              <a:rPr lang="en-US" sz="1200" b="0" i="0" dirty="0" err="1">
                <a:solidFill>
                  <a:srgbClr val="44546A"/>
                </a:solidFill>
                <a:latin typeface="Calibri"/>
                <a:ea typeface="+mn-ea"/>
                <a:cs typeface="+mn-cs"/>
              </a:rPr>
              <a:t>convalida</a:t>
            </a:r>
            <a:r>
              <a:rPr lang="en-US" sz="1200" b="0" i="0" dirty="0">
                <a:solidFill>
                  <a:srgbClr val="44546A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US" sz="1200" b="0" i="0" dirty="0" err="1">
                <a:solidFill>
                  <a:srgbClr val="44546A"/>
                </a:solidFill>
                <a:latin typeface="Calibri"/>
                <a:ea typeface="+mn-ea"/>
                <a:cs typeface="+mn-cs"/>
              </a:rPr>
              <a:t>dei</a:t>
            </a:r>
            <a:r>
              <a:rPr lang="en-US" sz="1200" b="0" i="0" dirty="0">
                <a:solidFill>
                  <a:srgbClr val="44546A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US" sz="1200" b="0" i="0" dirty="0" err="1">
                <a:solidFill>
                  <a:srgbClr val="44546A"/>
                </a:solidFill>
                <a:latin typeface="Calibri"/>
                <a:ea typeface="+mn-ea"/>
                <a:cs typeface="+mn-cs"/>
              </a:rPr>
              <a:t>contenuti</a:t>
            </a:r>
            <a:r>
              <a:rPr lang="en-US" sz="1200" b="0" i="0" dirty="0">
                <a:solidFill>
                  <a:srgbClr val="44546A"/>
                </a:solidFill>
                <a:latin typeface="Calibri"/>
                <a:ea typeface="+mn-ea"/>
                <a:cs typeface="+mn-cs"/>
              </a:rPr>
              <a:t>, </a:t>
            </a:r>
            <a:r>
              <a:rPr lang="en-US" sz="1200" b="0" i="0" dirty="0" err="1">
                <a:solidFill>
                  <a:srgbClr val="44546A"/>
                </a:solidFill>
                <a:latin typeface="Calibri"/>
                <a:ea typeface="+mn-ea"/>
                <a:cs typeface="+mn-cs"/>
              </a:rPr>
              <a:t>che</a:t>
            </a:r>
            <a:r>
              <a:rPr lang="en-US" sz="1200" b="0" i="0" dirty="0">
                <a:solidFill>
                  <a:srgbClr val="44546A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US" sz="1200" b="0" i="0" dirty="0" err="1">
                <a:solidFill>
                  <a:srgbClr val="44546A"/>
                </a:solidFill>
                <a:latin typeface="Calibri"/>
                <a:ea typeface="+mn-ea"/>
                <a:cs typeface="+mn-cs"/>
              </a:rPr>
              <a:t>riflettono</a:t>
            </a:r>
            <a:r>
              <a:rPr lang="en-US" sz="1200" b="0" i="0" dirty="0">
                <a:solidFill>
                  <a:srgbClr val="44546A"/>
                </a:solidFill>
                <a:latin typeface="Calibri"/>
                <a:ea typeface="+mn-ea"/>
                <a:cs typeface="+mn-cs"/>
              </a:rPr>
              <a:t> le sole </a:t>
            </a:r>
            <a:r>
              <a:rPr lang="en-US" sz="1200" b="0" i="0" dirty="0" err="1">
                <a:solidFill>
                  <a:srgbClr val="44546A"/>
                </a:solidFill>
                <a:latin typeface="Calibri"/>
                <a:ea typeface="+mn-ea"/>
                <a:cs typeface="+mn-cs"/>
              </a:rPr>
              <a:t>opinioni</a:t>
            </a:r>
            <a:r>
              <a:rPr lang="en-US" sz="1200" b="0" i="0" dirty="0">
                <a:solidFill>
                  <a:srgbClr val="44546A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US" sz="1200" b="0" i="0" dirty="0" err="1">
                <a:solidFill>
                  <a:srgbClr val="44546A"/>
                </a:solidFill>
                <a:latin typeface="Calibri"/>
                <a:ea typeface="+mn-ea"/>
                <a:cs typeface="+mn-cs"/>
              </a:rPr>
              <a:t>dell'autore</a:t>
            </a:r>
            <a:r>
              <a:rPr lang="en-US" sz="1200" b="0" i="0" dirty="0">
                <a:solidFill>
                  <a:srgbClr val="44546A"/>
                </a:solidFill>
                <a:latin typeface="Calibri"/>
                <a:ea typeface="+mn-ea"/>
                <a:cs typeface="+mn-cs"/>
              </a:rPr>
              <a:t> e la </a:t>
            </a:r>
            <a:r>
              <a:rPr lang="en-US" sz="1200" b="0" i="0" dirty="0" err="1">
                <a:solidFill>
                  <a:srgbClr val="44546A"/>
                </a:solidFill>
                <a:latin typeface="Calibri"/>
                <a:ea typeface="+mn-ea"/>
                <a:cs typeface="+mn-cs"/>
              </a:rPr>
              <a:t>Commissione</a:t>
            </a:r>
            <a:r>
              <a:rPr lang="en-US" sz="1200" b="0" i="0" dirty="0">
                <a:solidFill>
                  <a:srgbClr val="44546A"/>
                </a:solidFill>
                <a:latin typeface="Calibri"/>
                <a:ea typeface="+mn-ea"/>
                <a:cs typeface="+mn-cs"/>
              </a:rPr>
              <a:t> non </a:t>
            </a:r>
            <a:r>
              <a:rPr lang="en-US" sz="1200" b="0" i="0" dirty="0" err="1">
                <a:solidFill>
                  <a:srgbClr val="44546A"/>
                </a:solidFill>
                <a:latin typeface="Calibri"/>
                <a:ea typeface="+mn-ea"/>
                <a:cs typeface="+mn-cs"/>
              </a:rPr>
              <a:t>può</a:t>
            </a:r>
            <a:r>
              <a:rPr lang="en-US" sz="1200" b="0" i="0" dirty="0">
                <a:solidFill>
                  <a:srgbClr val="44546A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US" sz="1200" b="0" i="0" dirty="0" err="1">
                <a:solidFill>
                  <a:srgbClr val="44546A"/>
                </a:solidFill>
                <a:latin typeface="Calibri"/>
                <a:ea typeface="+mn-ea"/>
                <a:cs typeface="+mn-cs"/>
              </a:rPr>
              <a:t>essere</a:t>
            </a:r>
            <a:r>
              <a:rPr lang="en-US" sz="1200" b="0" i="0" dirty="0">
                <a:solidFill>
                  <a:srgbClr val="44546A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US" sz="1200" b="0" i="0" dirty="0" err="1">
                <a:solidFill>
                  <a:srgbClr val="44546A"/>
                </a:solidFill>
                <a:latin typeface="Calibri"/>
                <a:ea typeface="+mn-ea"/>
                <a:cs typeface="+mn-cs"/>
              </a:rPr>
              <a:t>ritenuta</a:t>
            </a:r>
            <a:r>
              <a:rPr lang="en-US" sz="1200" b="0" i="0" dirty="0">
                <a:solidFill>
                  <a:srgbClr val="44546A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US" sz="1200" b="0" i="0" dirty="0" err="1">
                <a:solidFill>
                  <a:srgbClr val="44546A"/>
                </a:solidFill>
                <a:latin typeface="Calibri"/>
                <a:ea typeface="+mn-ea"/>
                <a:cs typeface="+mn-cs"/>
              </a:rPr>
              <a:t>responsabile</a:t>
            </a:r>
            <a:r>
              <a:rPr lang="en-US" sz="1200" b="0" i="0" dirty="0">
                <a:solidFill>
                  <a:srgbClr val="44546A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US" sz="1200" b="0" i="0" dirty="0" err="1">
                <a:solidFill>
                  <a:srgbClr val="44546A"/>
                </a:solidFill>
                <a:latin typeface="Calibri"/>
                <a:ea typeface="+mn-ea"/>
                <a:cs typeface="+mn-cs"/>
              </a:rPr>
              <a:t>dell'utilizzo</a:t>
            </a:r>
            <a:r>
              <a:rPr lang="en-US" sz="1200" b="0" i="0" dirty="0">
                <a:solidFill>
                  <a:srgbClr val="44546A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US" sz="1200" b="0" i="0" dirty="0" err="1">
                <a:solidFill>
                  <a:srgbClr val="44546A"/>
                </a:solidFill>
                <a:latin typeface="Calibri"/>
                <a:ea typeface="+mn-ea"/>
                <a:cs typeface="+mn-cs"/>
              </a:rPr>
              <a:t>che</a:t>
            </a:r>
            <a:r>
              <a:rPr lang="en-US" sz="1200" b="0" i="0" dirty="0">
                <a:solidFill>
                  <a:srgbClr val="44546A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US" sz="1200" b="0" i="0" dirty="0" err="1">
                <a:solidFill>
                  <a:srgbClr val="44546A"/>
                </a:solidFill>
                <a:latin typeface="Calibri"/>
                <a:ea typeface="+mn-ea"/>
                <a:cs typeface="+mn-cs"/>
              </a:rPr>
              <a:t>può</a:t>
            </a:r>
            <a:r>
              <a:rPr lang="en-US" sz="1200" b="0" i="0" dirty="0">
                <a:solidFill>
                  <a:srgbClr val="44546A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US" sz="1200" b="0" i="0" dirty="0" err="1">
                <a:solidFill>
                  <a:srgbClr val="44546A"/>
                </a:solidFill>
                <a:latin typeface="Calibri"/>
                <a:ea typeface="+mn-ea"/>
                <a:cs typeface="+mn-cs"/>
              </a:rPr>
              <a:t>essere</a:t>
            </a:r>
            <a:r>
              <a:rPr lang="en-US" sz="1200" b="0" i="0" dirty="0">
                <a:solidFill>
                  <a:srgbClr val="44546A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US" sz="1200" b="0" i="0" dirty="0" err="1">
                <a:solidFill>
                  <a:srgbClr val="44546A"/>
                </a:solidFill>
                <a:latin typeface="Calibri"/>
                <a:ea typeface="+mn-ea"/>
                <a:cs typeface="+mn-cs"/>
              </a:rPr>
              <a:t>fatto</a:t>
            </a:r>
            <a:r>
              <a:rPr lang="en-US" sz="1200" b="0" i="0" dirty="0">
                <a:solidFill>
                  <a:srgbClr val="44546A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US" sz="1200" b="0" i="0" dirty="0" err="1">
                <a:solidFill>
                  <a:srgbClr val="44546A"/>
                </a:solidFill>
                <a:latin typeface="Calibri"/>
                <a:ea typeface="+mn-ea"/>
                <a:cs typeface="+mn-cs"/>
              </a:rPr>
              <a:t>delle</a:t>
            </a:r>
            <a:r>
              <a:rPr lang="en-US" sz="1200" b="0" i="0" dirty="0">
                <a:solidFill>
                  <a:srgbClr val="44546A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US" sz="1200" b="0" i="0" dirty="0" err="1" smtClean="0">
                <a:solidFill>
                  <a:srgbClr val="44546A"/>
                </a:solidFill>
                <a:latin typeface="Calibri"/>
                <a:ea typeface="+mn-ea"/>
                <a:cs typeface="+mn-cs"/>
              </a:rPr>
              <a:t>informazioni</a:t>
            </a:r>
            <a:r>
              <a:rPr lang="en-US" sz="1200" b="0" i="0" dirty="0" smtClean="0">
                <a:solidFill>
                  <a:srgbClr val="44546A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US" sz="1200" b="0" i="0" dirty="0" err="1" smtClean="0">
                <a:solidFill>
                  <a:srgbClr val="44546A"/>
                </a:solidFill>
                <a:latin typeface="Calibri"/>
                <a:ea typeface="+mn-ea"/>
                <a:cs typeface="+mn-cs"/>
              </a:rPr>
              <a:t>fornite</a:t>
            </a:r>
            <a:r>
              <a:rPr lang="en-US" sz="1150" b="0" i="0" dirty="0" smtClean="0">
                <a:solidFill>
                  <a:srgbClr val="44546A"/>
                </a:solidFill>
                <a:latin typeface="Calibri"/>
                <a:ea typeface="+mn-ea"/>
                <a:cs typeface="+mn-cs"/>
              </a:rPr>
              <a:t>.</a:t>
            </a:r>
            <a:endParaRPr sz="115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086192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2939</TotalTime>
  <Words>471</Words>
  <Application>Microsoft Office PowerPoint</Application>
  <PresentationFormat>Personalizzato</PresentationFormat>
  <Paragraphs>80</Paragraphs>
  <Slides>8</Slides>
  <Notes>7</Notes>
  <HiddenSlides>0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Titoli diapositive</vt:lpstr>
      </vt:variant>
      <vt:variant>
        <vt:i4>8</vt:i4>
      </vt:variant>
    </vt:vector>
  </HeadingPairs>
  <TitlesOfParts>
    <vt:vector size="10" baseType="lpstr">
      <vt:lpstr>Tema di Office</vt:lpstr>
      <vt:lpstr>1_Tema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di PowerPoint</dc:title>
  <dc:creator>Utente di Microsoft Office</dc:creator>
  <cp:lastModifiedBy>Antonio</cp:lastModifiedBy>
  <cp:revision>99</cp:revision>
  <dcterms:created xsi:type="dcterms:W3CDTF">2017-09-19T10:16:06Z</dcterms:created>
  <dcterms:modified xsi:type="dcterms:W3CDTF">2018-09-27T07:47:10Z</dcterms:modified>
</cp:coreProperties>
</file>